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1"/>
  </p:sldMasterIdLst>
  <p:notesMasterIdLst>
    <p:notesMasterId r:id="rId149"/>
  </p:notesMasterIdLst>
  <p:sldIdLst>
    <p:sldId id="256" r:id="rId2"/>
    <p:sldId id="343" r:id="rId3"/>
    <p:sldId id="342" r:id="rId4"/>
    <p:sldId id="257" r:id="rId5"/>
    <p:sldId id="273" r:id="rId6"/>
    <p:sldId id="329" r:id="rId7"/>
    <p:sldId id="330" r:id="rId8"/>
    <p:sldId id="275" r:id="rId9"/>
    <p:sldId id="274" r:id="rId10"/>
    <p:sldId id="261" r:id="rId11"/>
    <p:sldId id="328" r:id="rId12"/>
    <p:sldId id="260" r:id="rId13"/>
    <p:sldId id="264" r:id="rId14"/>
    <p:sldId id="265" r:id="rId15"/>
    <p:sldId id="267" r:id="rId16"/>
    <p:sldId id="327" r:id="rId17"/>
    <p:sldId id="262" r:id="rId18"/>
    <p:sldId id="268" r:id="rId19"/>
    <p:sldId id="331" r:id="rId20"/>
    <p:sldId id="258" r:id="rId21"/>
    <p:sldId id="269" r:id="rId22"/>
    <p:sldId id="334" r:id="rId23"/>
    <p:sldId id="259" r:id="rId24"/>
    <p:sldId id="332" r:id="rId25"/>
    <p:sldId id="270" r:id="rId26"/>
    <p:sldId id="333" r:id="rId27"/>
    <p:sldId id="271" r:id="rId28"/>
    <p:sldId id="272" r:id="rId29"/>
    <p:sldId id="277" r:id="rId30"/>
    <p:sldId id="278" r:id="rId31"/>
    <p:sldId id="279" r:id="rId32"/>
    <p:sldId id="280" r:id="rId33"/>
    <p:sldId id="281"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284" r:id="rId55"/>
    <p:sldId id="335" r:id="rId56"/>
    <p:sldId id="336" r:id="rId57"/>
    <p:sldId id="337" r:id="rId58"/>
    <p:sldId id="338" r:id="rId59"/>
    <p:sldId id="339" r:id="rId60"/>
    <p:sldId id="340" r:id="rId61"/>
    <p:sldId id="266" r:id="rId62"/>
    <p:sldId id="285" r:id="rId63"/>
    <p:sldId id="341" r:id="rId64"/>
    <p:sldId id="344" r:id="rId65"/>
    <p:sldId id="345" r:id="rId66"/>
    <p:sldId id="346" r:id="rId67"/>
    <p:sldId id="347" r:id="rId68"/>
    <p:sldId id="348" r:id="rId69"/>
    <p:sldId id="349" r:id="rId70"/>
    <p:sldId id="350" r:id="rId71"/>
    <p:sldId id="351" r:id="rId72"/>
    <p:sldId id="352" r:id="rId73"/>
    <p:sldId id="435" r:id="rId74"/>
    <p:sldId id="436" r:id="rId75"/>
    <p:sldId id="353" r:id="rId76"/>
    <p:sldId id="354" r:id="rId77"/>
    <p:sldId id="355" r:id="rId78"/>
    <p:sldId id="356" r:id="rId79"/>
    <p:sldId id="357" r:id="rId80"/>
    <p:sldId id="358" r:id="rId81"/>
    <p:sldId id="359" r:id="rId82"/>
    <p:sldId id="360" r:id="rId83"/>
    <p:sldId id="361" r:id="rId84"/>
    <p:sldId id="362" r:id="rId85"/>
    <p:sldId id="263" r:id="rId86"/>
    <p:sldId id="363" r:id="rId87"/>
    <p:sldId id="364" r:id="rId88"/>
    <p:sldId id="365" r:id="rId89"/>
    <p:sldId id="366" r:id="rId90"/>
    <p:sldId id="367" r:id="rId91"/>
    <p:sldId id="368" r:id="rId92"/>
    <p:sldId id="369" r:id="rId93"/>
    <p:sldId id="370" r:id="rId94"/>
    <p:sldId id="371" r:id="rId95"/>
    <p:sldId id="372" r:id="rId96"/>
    <p:sldId id="373" r:id="rId97"/>
    <p:sldId id="374" r:id="rId98"/>
    <p:sldId id="375" r:id="rId99"/>
    <p:sldId id="376" r:id="rId100"/>
    <p:sldId id="377" r:id="rId101"/>
    <p:sldId id="378" r:id="rId102"/>
    <p:sldId id="379" r:id="rId103"/>
    <p:sldId id="380" r:id="rId104"/>
    <p:sldId id="381" r:id="rId105"/>
    <p:sldId id="382" r:id="rId106"/>
    <p:sldId id="383" r:id="rId107"/>
    <p:sldId id="384" r:id="rId108"/>
    <p:sldId id="385" r:id="rId109"/>
    <p:sldId id="386" r:id="rId110"/>
    <p:sldId id="387" r:id="rId111"/>
    <p:sldId id="388" r:id="rId112"/>
    <p:sldId id="389" r:id="rId113"/>
    <p:sldId id="390" r:id="rId114"/>
    <p:sldId id="392" r:id="rId115"/>
    <p:sldId id="393" r:id="rId116"/>
    <p:sldId id="394" r:id="rId117"/>
    <p:sldId id="395" r:id="rId118"/>
    <p:sldId id="397" r:id="rId119"/>
    <p:sldId id="412" r:id="rId120"/>
    <p:sldId id="401" r:id="rId121"/>
    <p:sldId id="402" r:id="rId122"/>
    <p:sldId id="403" r:id="rId123"/>
    <p:sldId id="404" r:id="rId124"/>
    <p:sldId id="405" r:id="rId125"/>
    <p:sldId id="406" r:id="rId126"/>
    <p:sldId id="416" r:id="rId127"/>
    <p:sldId id="417" r:id="rId128"/>
    <p:sldId id="418" r:id="rId129"/>
    <p:sldId id="419" r:id="rId130"/>
    <p:sldId id="420" r:id="rId131"/>
    <p:sldId id="421" r:id="rId132"/>
    <p:sldId id="422" r:id="rId133"/>
    <p:sldId id="423" r:id="rId134"/>
    <p:sldId id="424" r:id="rId135"/>
    <p:sldId id="425" r:id="rId136"/>
    <p:sldId id="426" r:id="rId137"/>
    <p:sldId id="414" r:id="rId138"/>
    <p:sldId id="415" r:id="rId139"/>
    <p:sldId id="427" r:id="rId140"/>
    <p:sldId id="428" r:id="rId141"/>
    <p:sldId id="429" r:id="rId142"/>
    <p:sldId id="430" r:id="rId143"/>
    <p:sldId id="431" r:id="rId144"/>
    <p:sldId id="432" r:id="rId145"/>
    <p:sldId id="433" r:id="rId146"/>
    <p:sldId id="434" r:id="rId147"/>
    <p:sldId id="396" r:id="rId148"/>
  </p:sldIdLst>
  <p:sldSz cx="6858000" cy="12192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9BB0F19-4683-2A4B-AE00-AD162AF8D37A}">
          <p14:sldIdLst>
            <p14:sldId id="256"/>
            <p14:sldId id="343"/>
            <p14:sldId id="342"/>
            <p14:sldId id="257"/>
            <p14:sldId id="273"/>
            <p14:sldId id="329"/>
            <p14:sldId id="330"/>
            <p14:sldId id="275"/>
            <p14:sldId id="274"/>
            <p14:sldId id="261"/>
            <p14:sldId id="328"/>
            <p14:sldId id="260"/>
            <p14:sldId id="264"/>
            <p14:sldId id="265"/>
            <p14:sldId id="267"/>
            <p14:sldId id="327"/>
            <p14:sldId id="262"/>
            <p14:sldId id="268"/>
            <p14:sldId id="331"/>
            <p14:sldId id="258"/>
            <p14:sldId id="269"/>
            <p14:sldId id="334"/>
            <p14:sldId id="259"/>
            <p14:sldId id="332"/>
            <p14:sldId id="270"/>
            <p14:sldId id="333"/>
            <p14:sldId id="271"/>
            <p14:sldId id="272"/>
            <p14:sldId id="277"/>
            <p14:sldId id="278"/>
            <p14:sldId id="279"/>
            <p14:sldId id="280"/>
            <p14:sldId id="281"/>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284"/>
            <p14:sldId id="335"/>
            <p14:sldId id="336"/>
            <p14:sldId id="337"/>
            <p14:sldId id="338"/>
            <p14:sldId id="339"/>
            <p14:sldId id="340"/>
            <p14:sldId id="266"/>
            <p14:sldId id="285"/>
            <p14:sldId id="341"/>
            <p14:sldId id="344"/>
            <p14:sldId id="345"/>
            <p14:sldId id="346"/>
            <p14:sldId id="347"/>
            <p14:sldId id="348"/>
            <p14:sldId id="349"/>
            <p14:sldId id="350"/>
            <p14:sldId id="351"/>
            <p14:sldId id="352"/>
            <p14:sldId id="435"/>
            <p14:sldId id="436"/>
            <p14:sldId id="353"/>
            <p14:sldId id="354"/>
            <p14:sldId id="355"/>
            <p14:sldId id="356"/>
            <p14:sldId id="357"/>
            <p14:sldId id="358"/>
            <p14:sldId id="359"/>
            <p14:sldId id="360"/>
            <p14:sldId id="361"/>
            <p14:sldId id="362"/>
            <p14:sldId id="263"/>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Lst>
        </p14:section>
        <p14:section name="Untitled Section" id="{91B02ACF-E149-DF46-BE1B-E316749CD2C0}">
          <p14:sldIdLst>
            <p14:sldId id="383"/>
            <p14:sldId id="384"/>
            <p14:sldId id="385"/>
            <p14:sldId id="386"/>
            <p14:sldId id="387"/>
            <p14:sldId id="388"/>
            <p14:sldId id="389"/>
            <p14:sldId id="390"/>
            <p14:sldId id="392"/>
            <p14:sldId id="393"/>
            <p14:sldId id="394"/>
            <p14:sldId id="395"/>
            <p14:sldId id="397"/>
            <p14:sldId id="412"/>
            <p14:sldId id="401"/>
            <p14:sldId id="402"/>
            <p14:sldId id="403"/>
            <p14:sldId id="404"/>
            <p14:sldId id="405"/>
            <p14:sldId id="406"/>
            <p14:sldId id="416"/>
            <p14:sldId id="417"/>
            <p14:sldId id="418"/>
            <p14:sldId id="419"/>
            <p14:sldId id="420"/>
            <p14:sldId id="421"/>
            <p14:sldId id="422"/>
            <p14:sldId id="423"/>
            <p14:sldId id="424"/>
            <p14:sldId id="425"/>
            <p14:sldId id="426"/>
            <p14:sldId id="414"/>
            <p14:sldId id="415"/>
            <p14:sldId id="427"/>
            <p14:sldId id="428"/>
            <p14:sldId id="429"/>
            <p14:sldId id="430"/>
            <p14:sldId id="431"/>
            <p14:sldId id="432"/>
            <p14:sldId id="433"/>
            <p14:sldId id="434"/>
            <p14:sldId id="39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2C4C"/>
    <a:srgbClr val="003B67"/>
    <a:srgbClr val="004E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07"/>
    <p:restoredTop sz="94709"/>
  </p:normalViewPr>
  <p:slideViewPr>
    <p:cSldViewPr snapToGrid="0" snapToObjects="1">
      <p:cViewPr varScale="1">
        <p:scale>
          <a:sx n="97" d="100"/>
          <a:sy n="97" d="100"/>
        </p:scale>
        <p:origin x="3520"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notesMaster" Target="notesMasters/notesMaster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79917F-C74E-7844-B0B1-4C707717D159}" type="datetimeFigureOut">
              <a:rPr lang="en-US" smtClean="0"/>
              <a:t>11/23/19</a:t>
            </a:fld>
            <a:endParaRPr lang="en-US"/>
          </a:p>
        </p:txBody>
      </p:sp>
      <p:sp>
        <p:nvSpPr>
          <p:cNvPr id="4" name="Slide Image Placeholder 3"/>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83C172-1F95-2144-9E42-D412A6CD6B84}" type="slidenum">
              <a:rPr lang="en-US" smtClean="0"/>
              <a:t>‹#›</a:t>
            </a:fld>
            <a:endParaRPr lang="en-US"/>
          </a:p>
        </p:txBody>
      </p:sp>
    </p:spTree>
    <p:extLst>
      <p:ext uri="{BB962C8B-B14F-4D97-AF65-F5344CB8AC3E}">
        <p14:creationId xmlns:p14="http://schemas.microsoft.com/office/powerpoint/2010/main" val="4023656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3</a:t>
            </a:fld>
            <a:endParaRPr lang="en-US"/>
          </a:p>
        </p:txBody>
      </p:sp>
    </p:spTree>
    <p:extLst>
      <p:ext uri="{BB962C8B-B14F-4D97-AF65-F5344CB8AC3E}">
        <p14:creationId xmlns:p14="http://schemas.microsoft.com/office/powerpoint/2010/main" val="3774030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136</a:t>
            </a:fld>
            <a:endParaRPr lang="en-US"/>
          </a:p>
        </p:txBody>
      </p:sp>
    </p:spTree>
    <p:extLst>
      <p:ext uri="{BB962C8B-B14F-4D97-AF65-F5344CB8AC3E}">
        <p14:creationId xmlns:p14="http://schemas.microsoft.com/office/powerpoint/2010/main" val="777344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137</a:t>
            </a:fld>
            <a:endParaRPr lang="en-US"/>
          </a:p>
        </p:txBody>
      </p:sp>
    </p:spTree>
    <p:extLst>
      <p:ext uri="{BB962C8B-B14F-4D97-AF65-F5344CB8AC3E}">
        <p14:creationId xmlns:p14="http://schemas.microsoft.com/office/powerpoint/2010/main" val="1142895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146</a:t>
            </a:fld>
            <a:endParaRPr lang="en-US"/>
          </a:p>
        </p:txBody>
      </p:sp>
    </p:spTree>
    <p:extLst>
      <p:ext uri="{BB962C8B-B14F-4D97-AF65-F5344CB8AC3E}">
        <p14:creationId xmlns:p14="http://schemas.microsoft.com/office/powerpoint/2010/main" val="1452027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4</a:t>
            </a:fld>
            <a:endParaRPr lang="en-US"/>
          </a:p>
        </p:txBody>
      </p:sp>
    </p:spTree>
    <p:extLst>
      <p:ext uri="{BB962C8B-B14F-4D97-AF65-F5344CB8AC3E}">
        <p14:creationId xmlns:p14="http://schemas.microsoft.com/office/powerpoint/2010/main" val="1260360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5</a:t>
            </a:fld>
            <a:endParaRPr lang="en-US"/>
          </a:p>
        </p:txBody>
      </p:sp>
    </p:spTree>
    <p:extLst>
      <p:ext uri="{BB962C8B-B14F-4D97-AF65-F5344CB8AC3E}">
        <p14:creationId xmlns:p14="http://schemas.microsoft.com/office/powerpoint/2010/main" val="1347865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8</a:t>
            </a:fld>
            <a:endParaRPr lang="en-US"/>
          </a:p>
        </p:txBody>
      </p:sp>
    </p:spTree>
    <p:extLst>
      <p:ext uri="{BB962C8B-B14F-4D97-AF65-F5344CB8AC3E}">
        <p14:creationId xmlns:p14="http://schemas.microsoft.com/office/powerpoint/2010/main" val="1823150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10</a:t>
            </a:fld>
            <a:endParaRPr lang="en-US"/>
          </a:p>
        </p:txBody>
      </p:sp>
    </p:spTree>
    <p:extLst>
      <p:ext uri="{BB962C8B-B14F-4D97-AF65-F5344CB8AC3E}">
        <p14:creationId xmlns:p14="http://schemas.microsoft.com/office/powerpoint/2010/main" val="2321366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15</a:t>
            </a:fld>
            <a:endParaRPr lang="en-US"/>
          </a:p>
        </p:txBody>
      </p:sp>
    </p:spTree>
    <p:extLst>
      <p:ext uri="{BB962C8B-B14F-4D97-AF65-F5344CB8AC3E}">
        <p14:creationId xmlns:p14="http://schemas.microsoft.com/office/powerpoint/2010/main" val="1310076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105</a:t>
            </a:fld>
            <a:endParaRPr lang="en-US"/>
          </a:p>
        </p:txBody>
      </p:sp>
    </p:spTree>
    <p:extLst>
      <p:ext uri="{BB962C8B-B14F-4D97-AF65-F5344CB8AC3E}">
        <p14:creationId xmlns:p14="http://schemas.microsoft.com/office/powerpoint/2010/main" val="3508980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117</a:t>
            </a:fld>
            <a:endParaRPr lang="en-US"/>
          </a:p>
        </p:txBody>
      </p:sp>
    </p:spTree>
    <p:extLst>
      <p:ext uri="{BB962C8B-B14F-4D97-AF65-F5344CB8AC3E}">
        <p14:creationId xmlns:p14="http://schemas.microsoft.com/office/powerpoint/2010/main" val="2583459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83C172-1F95-2144-9E42-D412A6CD6B84}" type="slidenum">
              <a:rPr lang="en-US" smtClean="0"/>
              <a:t>118</a:t>
            </a:fld>
            <a:endParaRPr lang="en-US"/>
          </a:p>
        </p:txBody>
      </p:sp>
    </p:spTree>
    <p:extLst>
      <p:ext uri="{BB962C8B-B14F-4D97-AF65-F5344CB8AC3E}">
        <p14:creationId xmlns:p14="http://schemas.microsoft.com/office/powerpoint/2010/main" val="1848496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8B52B8B-36A3-4243-A0AF-EE1C811A1DF2}" type="datetime1">
              <a:rPr lang="en-AU" smtClean="0"/>
              <a:t>23/11/19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1149488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6CA401-3AEF-584F-B1FB-F5F391F90400}" type="datetime1">
              <a:rPr lang="en-AU" smtClean="0"/>
              <a:t>23/11/19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1107234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296E9C-755D-614F-8CB7-64F7C5D05D48}" type="datetime1">
              <a:rPr lang="en-AU" smtClean="0"/>
              <a:t>23/11/19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1090642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2D55EC-D12A-B242-99FC-4F6A29D98D53}" type="datetime1">
              <a:rPr lang="en-AU" smtClean="0"/>
              <a:t>23/11/19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3516594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1CF37D-A0CC-C741-98B6-EADFFDF45EA5}" type="datetime1">
              <a:rPr lang="en-AU" smtClean="0"/>
              <a:t>23/11/19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3415009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3548F9D-5996-CE4F-AFB9-6960E2F203E0}" type="datetime1">
              <a:rPr lang="en-AU" smtClean="0"/>
              <a:t>23/11/19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1719988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4453467"/>
            <a:ext cx="2901255" cy="65503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4453467"/>
            <a:ext cx="2915543" cy="65503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DEC2B14-CAFC-1A45-A50B-2B425D4DC4C3}" type="datetime1">
              <a:rPr lang="en-AU" smtClean="0"/>
              <a:t>23/11/19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2025776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B7E9741-174A-6D49-BF9F-2A6CCE267BCB}" type="datetime1">
              <a:rPr lang="en-AU" smtClean="0"/>
              <a:t>23/11/19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3670876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4A41A9-0220-E543-853A-073ECE06D6E1}" type="datetime1">
              <a:rPr lang="en-AU" smtClean="0"/>
              <a:t>23/11/19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2834077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685B7E2-92F0-7D47-B1FE-B9D218BC0C14}" type="datetime1">
              <a:rPr lang="en-AU" smtClean="0"/>
              <a:t>23/11/19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371516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AF344F2-87E8-F54C-AF49-71CC94C80BD4}" type="datetime1">
              <a:rPr lang="en-AU" smtClean="0"/>
              <a:t>23/11/19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2FFD7-7552-B44A-9234-BA862C260177}" type="slidenum">
              <a:rPr lang="en-US" smtClean="0"/>
              <a:t>‹#›</a:t>
            </a:fld>
            <a:endParaRPr lang="en-US"/>
          </a:p>
        </p:txBody>
      </p:sp>
    </p:spTree>
    <p:extLst>
      <p:ext uri="{BB962C8B-B14F-4D97-AF65-F5344CB8AC3E}">
        <p14:creationId xmlns:p14="http://schemas.microsoft.com/office/powerpoint/2010/main" val="3119660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DD735F06-4E33-1D47-879E-B2BF0008EABB}" type="datetime1">
              <a:rPr lang="en-AU" smtClean="0"/>
              <a:t>23/11/19</a:t>
            </a:fld>
            <a:endParaRPr lang="en-US"/>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8E22FFD7-7552-B44A-9234-BA862C260177}" type="slidenum">
              <a:rPr lang="en-US" smtClean="0"/>
              <a:t>‹#›</a:t>
            </a:fld>
            <a:endParaRPr lang="en-US"/>
          </a:p>
        </p:txBody>
      </p:sp>
    </p:spTree>
    <p:extLst>
      <p:ext uri="{BB962C8B-B14F-4D97-AF65-F5344CB8AC3E}">
        <p14:creationId xmlns:p14="http://schemas.microsoft.com/office/powerpoint/2010/main" val="40857643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hyperlink" Target="http://bible.logos.com/passage/nasb/Heb.%2011.8" TargetMode="Externa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8" Type="http://schemas.openxmlformats.org/officeDocument/2006/relationships/hyperlink" Target="https://www.biblegateway.com/passage/?search=Hebrews+1&amp;version=NASB#fen-NASB-29970f" TargetMode="External"/><Relationship Id="rId3" Type="http://schemas.openxmlformats.org/officeDocument/2006/relationships/hyperlink" Target="https://www.biblegateway.com/passage/?search=Hebrews+1&amp;version=NASB#fen-NASB-29966a" TargetMode="External"/><Relationship Id="rId7" Type="http://schemas.openxmlformats.org/officeDocument/2006/relationships/hyperlink" Target="https://www.biblegateway.com/passage/?search=Hebrews+1&amp;version=NASB#fen-NASB-29967e"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s://www.biblegateway.com/passage/?search=Hebrews+1&amp;version=NASB#fen-NASB-29967d" TargetMode="External"/><Relationship Id="rId5" Type="http://schemas.openxmlformats.org/officeDocument/2006/relationships/hyperlink" Target="https://www.biblegateway.com/passage/?search=Hebrews+1&amp;version=NASB#fen-NASB-29966c" TargetMode="External"/><Relationship Id="rId10" Type="http://schemas.openxmlformats.org/officeDocument/2006/relationships/hyperlink" Target="https://www.biblegateway.com/passage/?search=Hebrews+1&amp;version=NASB#fen-NASB-29972h" TargetMode="External"/><Relationship Id="rId4" Type="http://schemas.openxmlformats.org/officeDocument/2006/relationships/hyperlink" Target="https://www.biblegateway.com/passage/?search=Hebrews+1&amp;version=NASB#fen-NASB-29966b" TargetMode="External"/><Relationship Id="rId9" Type="http://schemas.openxmlformats.org/officeDocument/2006/relationships/hyperlink" Target="https://www.biblegateway.com/passage/?search=Hebrews+1&amp;version=NASB#fen-NASB-29970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8" Type="http://schemas.openxmlformats.org/officeDocument/2006/relationships/hyperlink" Target="https://www.biblegateway.com/passage/?search=Hebrews+2&amp;version=NASB#fen-NASB-29983g" TargetMode="External"/><Relationship Id="rId3" Type="http://schemas.openxmlformats.org/officeDocument/2006/relationships/hyperlink" Target="https://www.biblegateway.com/passage/?search=Hebrews+2&amp;version=NASB#fen-NASB-29980b" TargetMode="External"/><Relationship Id="rId7" Type="http://schemas.openxmlformats.org/officeDocument/2006/relationships/hyperlink" Target="https://www.biblegateway.com/passage/?search=Hebrews+2&amp;version=NASB#fen-NASB-29982f" TargetMode="External"/><Relationship Id="rId12" Type="http://schemas.openxmlformats.org/officeDocument/2006/relationships/hyperlink" Target="https://www.biblegateway.com/passage/?search=Hebrews+2&amp;version=NASB#fen-NASB-29988k" TargetMode="External"/><Relationship Id="rId2" Type="http://schemas.openxmlformats.org/officeDocument/2006/relationships/hyperlink" Target="https://www.biblegateway.com/passage/?search=Hebrews+2&amp;version=NASB#fen-NASB-29979a"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2&amp;version=NASB#fen-NASB-29982e" TargetMode="External"/><Relationship Id="rId11" Type="http://schemas.openxmlformats.org/officeDocument/2006/relationships/hyperlink" Target="https://www.biblegateway.com/passage/?search=Hebrews+2&amp;version=NASB#fen-NASB-29987j" TargetMode="External"/><Relationship Id="rId5" Type="http://schemas.openxmlformats.org/officeDocument/2006/relationships/hyperlink" Target="https://www.biblegateway.com/passage/?search=Hebrews+2&amp;version=NASB#fen-NASB-29981d" TargetMode="External"/><Relationship Id="rId10" Type="http://schemas.openxmlformats.org/officeDocument/2006/relationships/hyperlink" Target="https://www.biblegateway.com/passage/?search=Hebrews+2&amp;version=NASB#fen-NASB-29985i" TargetMode="External"/><Relationship Id="rId4" Type="http://schemas.openxmlformats.org/officeDocument/2006/relationships/hyperlink" Target="https://www.biblegateway.com/passage/?search=Hebrews+2&amp;version=NASB#fen-NASB-29980c" TargetMode="External"/><Relationship Id="rId9" Type="http://schemas.openxmlformats.org/officeDocument/2006/relationships/hyperlink" Target="https://www.biblegateway.com/passage/?search=Hebrews+2&amp;version=NASB#fen-NASB-29985h" TargetMode="External"/></Relationships>
</file>

<file path=ppt/slides/_rels/slide121.xml.rels><?xml version="1.0" encoding="UTF-8" standalone="yes"?>
<Relationships xmlns="http://schemas.openxmlformats.org/package/2006/relationships"><Relationship Id="rId8" Type="http://schemas.openxmlformats.org/officeDocument/2006/relationships/hyperlink" Target="https://www.biblegateway.com/passage/?search=Hebrews+3&amp;version=NASB#fen-NASB-30004b" TargetMode="External"/><Relationship Id="rId3" Type="http://schemas.openxmlformats.org/officeDocument/2006/relationships/hyperlink" Target="https://www.biblegateway.com/passage/?search=Hebrews+2&amp;version=NASB#fen-NASB-29992m" TargetMode="External"/><Relationship Id="rId7" Type="http://schemas.openxmlformats.org/officeDocument/2006/relationships/hyperlink" Target="https://www.biblegateway.com/passage/?search=Hebrews+3&amp;version=NASB#fen-NASB-29998a" TargetMode="External"/><Relationship Id="rId2" Type="http://schemas.openxmlformats.org/officeDocument/2006/relationships/hyperlink" Target="https://www.biblegateway.com/passage/?search=Hebrews+2&amp;version=NASB#fen-NASB-29989l"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2&amp;version=NASB#fen-NASB-29995p" TargetMode="External"/><Relationship Id="rId5" Type="http://schemas.openxmlformats.org/officeDocument/2006/relationships/hyperlink" Target="https://www.biblegateway.com/passage/?search=Hebrews+2&amp;version=NASB#fen-NASB-29994o" TargetMode="External"/><Relationship Id="rId10" Type="http://schemas.openxmlformats.org/officeDocument/2006/relationships/hyperlink" Target="https://www.biblegateway.com/passage/?search=Hebrews+3&amp;version=NASB#fen-NASB-30011d" TargetMode="External"/><Relationship Id="rId4" Type="http://schemas.openxmlformats.org/officeDocument/2006/relationships/hyperlink" Target="https://www.biblegateway.com/passage/?search=Hebrews+2&amp;version=NASB#fen-NASB-29994n" TargetMode="External"/><Relationship Id="rId9" Type="http://schemas.openxmlformats.org/officeDocument/2006/relationships/hyperlink" Target="https://www.biblegateway.com/passage/?search=Hebrews+3&amp;version=NASB#fen-NASB-30008c" TargetMode="External"/></Relationships>
</file>

<file path=ppt/slides/_rels/slide122.xml.rels><?xml version="1.0" encoding="UTF-8" standalone="yes"?>
<Relationships xmlns="http://schemas.openxmlformats.org/package/2006/relationships"><Relationship Id="rId3" Type="http://schemas.openxmlformats.org/officeDocument/2006/relationships/hyperlink" Target="https://www.biblegateway.com/passage/?search=Hebrews+3&amp;version=NASB#fen-NASB-30008c" TargetMode="External"/><Relationship Id="rId2" Type="http://schemas.openxmlformats.org/officeDocument/2006/relationships/hyperlink" Target="https://www.biblegateway.com/passage/?search=Hebrews+3&amp;version=NASB#fen-NASB-30004b" TargetMode="External"/><Relationship Id="rId1" Type="http://schemas.openxmlformats.org/officeDocument/2006/relationships/slideLayout" Target="../slideLayouts/slideLayout7.xml"/><Relationship Id="rId4" Type="http://schemas.openxmlformats.org/officeDocument/2006/relationships/hyperlink" Target="https://www.biblegateway.com/passage/?search=Hebrews+3&amp;version=NASB#fen-NASB-30011d" TargetMode="External"/></Relationships>
</file>

<file path=ppt/slides/_rels/slide123.xml.rels><?xml version="1.0" encoding="UTF-8" standalone="yes"?>
<Relationships xmlns="http://schemas.openxmlformats.org/package/2006/relationships"><Relationship Id="rId3" Type="http://schemas.openxmlformats.org/officeDocument/2006/relationships/hyperlink" Target="https://www.biblegateway.com/passage/?search=Hebrews+3&amp;version=NASB#fen-NASB-30008c" TargetMode="External"/><Relationship Id="rId2" Type="http://schemas.openxmlformats.org/officeDocument/2006/relationships/hyperlink" Target="https://www.biblegateway.com/passage/?search=Hebrews+3&amp;version=NASB#fen-NASB-30004b" TargetMode="External"/><Relationship Id="rId1" Type="http://schemas.openxmlformats.org/officeDocument/2006/relationships/slideLayout" Target="../slideLayouts/slideLayout7.xml"/><Relationship Id="rId4" Type="http://schemas.openxmlformats.org/officeDocument/2006/relationships/hyperlink" Target="https://www.biblegateway.com/passage/?search=Hebrews+3&amp;version=NASB#fen-NASB-30011d" TargetMode="External"/></Relationships>
</file>

<file path=ppt/slides/_rels/slide124.xml.rels><?xml version="1.0" encoding="UTF-8" standalone="yes"?>
<Relationships xmlns="http://schemas.openxmlformats.org/package/2006/relationships"><Relationship Id="rId8" Type="http://schemas.openxmlformats.org/officeDocument/2006/relationships/hyperlink" Target="https://www.biblegateway.com/passage/?search=Hebrews+5&amp;version=NASB#fen-NASB-30042g" TargetMode="External"/><Relationship Id="rId3" Type="http://schemas.openxmlformats.org/officeDocument/2006/relationships/hyperlink" Target="https://www.biblegateway.com/passage/?search=Hebrews+5&amp;version=NASB#fen-NASB-30033b" TargetMode="External"/><Relationship Id="rId7" Type="http://schemas.openxmlformats.org/officeDocument/2006/relationships/hyperlink" Target="https://www.biblegateway.com/passage/?search=Hebrews+5&amp;version=NASB#fen-NASB-30038f" TargetMode="External"/><Relationship Id="rId2" Type="http://schemas.openxmlformats.org/officeDocument/2006/relationships/hyperlink" Target="https://www.biblegateway.com/passage/?search=Hebrews+5&amp;version=NASB#fen-NASB-30033a"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5&amp;version=NASB#fen-NASB-30038e" TargetMode="External"/><Relationship Id="rId5" Type="http://schemas.openxmlformats.org/officeDocument/2006/relationships/hyperlink" Target="https://www.biblegateway.com/passage/?search=Hebrews+5&amp;version=NASB#fen-NASB-30038d" TargetMode="External"/><Relationship Id="rId10" Type="http://schemas.openxmlformats.org/officeDocument/2006/relationships/hyperlink" Target="https://www.biblegateway.com/passage/?search=Hebrews+5&amp;version=NASB#fen-NASB-30043i" TargetMode="External"/><Relationship Id="rId4" Type="http://schemas.openxmlformats.org/officeDocument/2006/relationships/hyperlink" Target="https://www.biblegateway.com/passage/?search=Hebrews+5&amp;version=NASB#fen-NASB-30038c" TargetMode="External"/><Relationship Id="rId9" Type="http://schemas.openxmlformats.org/officeDocument/2006/relationships/hyperlink" Target="https://www.biblegateway.com/passage/?search=Hebrews+5&amp;version=NASB#fen-NASB-30043h" TargetMode="External"/></Relationships>
</file>

<file path=ppt/slides/_rels/slide125.xml.rels><?xml version="1.0" encoding="UTF-8" standalone="yes"?>
<Relationships xmlns="http://schemas.openxmlformats.org/package/2006/relationships"><Relationship Id="rId8" Type="http://schemas.openxmlformats.org/officeDocument/2006/relationships/hyperlink" Target="https://www.biblegateway.com/passage/?search=Hebrews+6+&amp;version=NASB#fen-NASB-30051d" TargetMode="External"/><Relationship Id="rId13" Type="http://schemas.openxmlformats.org/officeDocument/2006/relationships/hyperlink" Target="https://www.biblegateway.com/passage/?search=Hebrews+6+&amp;version=NASB#fen-NASB-30055i" TargetMode="External"/><Relationship Id="rId18" Type="http://schemas.openxmlformats.org/officeDocument/2006/relationships/hyperlink" Target="https://www.biblegateway.com/passage/?search=Hebrews+6+&amp;version=NASB#fen-NASB-30063n" TargetMode="External"/><Relationship Id="rId3" Type="http://schemas.openxmlformats.org/officeDocument/2006/relationships/hyperlink" Target="https://www.biblegateway.com/passage/?search=Hebrews+5&amp;version=NASB#fen-NASB-30043h" TargetMode="External"/><Relationship Id="rId7" Type="http://schemas.openxmlformats.org/officeDocument/2006/relationships/hyperlink" Target="https://www.biblegateway.com/passage/?search=Hebrews+6+&amp;version=NASB#fen-NASB-30046c" TargetMode="External"/><Relationship Id="rId12" Type="http://schemas.openxmlformats.org/officeDocument/2006/relationships/hyperlink" Target="https://www.biblegateway.com/passage/?search=Hebrews+6+&amp;version=NASB#fen-NASB-30054h" TargetMode="External"/><Relationship Id="rId17" Type="http://schemas.openxmlformats.org/officeDocument/2006/relationships/hyperlink" Target="https://www.biblegateway.com/passage/?search=Hebrews+6+&amp;version=NASB#fen-NASB-30062m" TargetMode="External"/><Relationship Id="rId2" Type="http://schemas.openxmlformats.org/officeDocument/2006/relationships/hyperlink" Target="https://www.biblegateway.com/passage/?search=Hebrews+5&amp;version=NASB#fen-NASB-30042g" TargetMode="External"/><Relationship Id="rId16" Type="http://schemas.openxmlformats.org/officeDocument/2006/relationships/hyperlink" Target="https://www.biblegateway.com/passage/?search=Hebrews+6+&amp;version=NASB#fen-NASB-30062l" TargetMode="External"/><Relationship Id="rId20" Type="http://schemas.openxmlformats.org/officeDocument/2006/relationships/hyperlink" Target="https://www.biblegateway.com/passage/?search=Hebrews+6+&amp;version=NASB#fen-NASB-30064p"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6+&amp;version=NASB#fen-NASB-30046b" TargetMode="External"/><Relationship Id="rId11" Type="http://schemas.openxmlformats.org/officeDocument/2006/relationships/hyperlink" Target="https://www.biblegateway.com/passage/?search=Hebrews+6+&amp;version=NASB#fen-NASB-30053g" TargetMode="External"/><Relationship Id="rId5" Type="http://schemas.openxmlformats.org/officeDocument/2006/relationships/hyperlink" Target="https://www.biblegateway.com/passage/?search=Hebrews+6+&amp;version=NASB#fen-NASB-30046a" TargetMode="External"/><Relationship Id="rId15" Type="http://schemas.openxmlformats.org/officeDocument/2006/relationships/hyperlink" Target="https://www.biblegateway.com/passage/?search=Hebrews+6+&amp;version=NASB#fen-NASB-30061k" TargetMode="External"/><Relationship Id="rId10" Type="http://schemas.openxmlformats.org/officeDocument/2006/relationships/hyperlink" Target="https://www.biblegateway.com/passage/?search=Hebrews+6+&amp;version=NASB#fen-NASB-30053f" TargetMode="External"/><Relationship Id="rId19" Type="http://schemas.openxmlformats.org/officeDocument/2006/relationships/hyperlink" Target="https://www.biblegateway.com/passage/?search=Hebrews+6+&amp;version=NASB#fen-NASB-30064o" TargetMode="External"/><Relationship Id="rId4" Type="http://schemas.openxmlformats.org/officeDocument/2006/relationships/hyperlink" Target="https://www.biblegateway.com/passage/?search=Hebrews+5&amp;version=NASB#fen-NASB-30043i" TargetMode="External"/><Relationship Id="rId9" Type="http://schemas.openxmlformats.org/officeDocument/2006/relationships/hyperlink" Target="https://www.biblegateway.com/passage/?search=Hebrews+6+&amp;version=NASB#fen-NASB-30052e" TargetMode="External"/><Relationship Id="rId14" Type="http://schemas.openxmlformats.org/officeDocument/2006/relationships/hyperlink" Target="https://www.biblegateway.com/passage/?search=Hebrews+6+&amp;version=NASB#fen-NASB-30056j" TargetMode="External"/></Relationships>
</file>

<file path=ppt/slides/_rels/slide126.xml.rels><?xml version="1.0" encoding="UTF-8" standalone="yes"?>
<Relationships xmlns="http://schemas.openxmlformats.org/package/2006/relationships"><Relationship Id="rId8" Type="http://schemas.openxmlformats.org/officeDocument/2006/relationships/hyperlink" Target="https://www.biblegateway.com/passage/?search=Hebrews+6+&amp;version=NASB#fen-NASB-30051d" TargetMode="External"/><Relationship Id="rId13" Type="http://schemas.openxmlformats.org/officeDocument/2006/relationships/hyperlink" Target="https://www.biblegateway.com/passage/?search=Hebrews+6+&amp;version=NASB#fen-NASB-30055i" TargetMode="External"/><Relationship Id="rId18" Type="http://schemas.openxmlformats.org/officeDocument/2006/relationships/hyperlink" Target="https://www.biblegateway.com/passage/?search=Hebrews+6+&amp;version=NASB#fen-NASB-30063n" TargetMode="External"/><Relationship Id="rId3" Type="http://schemas.openxmlformats.org/officeDocument/2006/relationships/hyperlink" Target="https://www.biblegateway.com/passage/?search=Hebrews+5&amp;version=NASB#fen-NASB-30043h" TargetMode="External"/><Relationship Id="rId7" Type="http://schemas.openxmlformats.org/officeDocument/2006/relationships/hyperlink" Target="https://www.biblegateway.com/passage/?search=Hebrews+6+&amp;version=NASB#fen-NASB-30046c" TargetMode="External"/><Relationship Id="rId12" Type="http://schemas.openxmlformats.org/officeDocument/2006/relationships/hyperlink" Target="https://www.biblegateway.com/passage/?search=Hebrews+6+&amp;version=NASB#fen-NASB-30054h" TargetMode="External"/><Relationship Id="rId17" Type="http://schemas.openxmlformats.org/officeDocument/2006/relationships/hyperlink" Target="https://www.biblegateway.com/passage/?search=Hebrews+6+&amp;version=NASB#fen-NASB-30062m" TargetMode="External"/><Relationship Id="rId2" Type="http://schemas.openxmlformats.org/officeDocument/2006/relationships/hyperlink" Target="https://www.biblegateway.com/passage/?search=Hebrews+5&amp;version=NASB#fen-NASB-30042g" TargetMode="External"/><Relationship Id="rId16" Type="http://schemas.openxmlformats.org/officeDocument/2006/relationships/hyperlink" Target="https://www.biblegateway.com/passage/?search=Hebrews+6+&amp;version=NASB#fen-NASB-30062l" TargetMode="External"/><Relationship Id="rId20" Type="http://schemas.openxmlformats.org/officeDocument/2006/relationships/hyperlink" Target="https://www.biblegateway.com/passage/?search=Hebrews+6+&amp;version=NASB#fen-NASB-30064p"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6+&amp;version=NASB#fen-NASB-30046b" TargetMode="External"/><Relationship Id="rId11" Type="http://schemas.openxmlformats.org/officeDocument/2006/relationships/hyperlink" Target="https://www.biblegateway.com/passage/?search=Hebrews+6+&amp;version=NASB#fen-NASB-30053g" TargetMode="External"/><Relationship Id="rId5" Type="http://schemas.openxmlformats.org/officeDocument/2006/relationships/hyperlink" Target="https://www.biblegateway.com/passage/?search=Hebrews+6+&amp;version=NASB#fen-NASB-30046a" TargetMode="External"/><Relationship Id="rId15" Type="http://schemas.openxmlformats.org/officeDocument/2006/relationships/hyperlink" Target="https://www.biblegateway.com/passage/?search=Hebrews+6+&amp;version=NASB#fen-NASB-30061k" TargetMode="External"/><Relationship Id="rId10" Type="http://schemas.openxmlformats.org/officeDocument/2006/relationships/hyperlink" Target="https://www.biblegateway.com/passage/?search=Hebrews+6+&amp;version=NASB#fen-NASB-30053f" TargetMode="External"/><Relationship Id="rId19" Type="http://schemas.openxmlformats.org/officeDocument/2006/relationships/hyperlink" Target="https://www.biblegateway.com/passage/?search=Hebrews+6+&amp;version=NASB#fen-NASB-30064o" TargetMode="External"/><Relationship Id="rId4" Type="http://schemas.openxmlformats.org/officeDocument/2006/relationships/hyperlink" Target="https://www.biblegateway.com/passage/?search=Hebrews+5&amp;version=NASB#fen-NASB-30043i" TargetMode="External"/><Relationship Id="rId9" Type="http://schemas.openxmlformats.org/officeDocument/2006/relationships/hyperlink" Target="https://www.biblegateway.com/passage/?search=Hebrews+6+&amp;version=NASB#fen-NASB-30052e" TargetMode="External"/><Relationship Id="rId14" Type="http://schemas.openxmlformats.org/officeDocument/2006/relationships/hyperlink" Target="https://www.biblegateway.com/passage/?search=Hebrews+6+&amp;version=NASB#fen-NASB-30056j" TargetMode="External"/></Relationships>
</file>

<file path=ppt/slides/_rels/slide127.xml.rels><?xml version="1.0" encoding="UTF-8" standalone="yes"?>
<Relationships xmlns="http://schemas.openxmlformats.org/package/2006/relationships"><Relationship Id="rId8" Type="http://schemas.openxmlformats.org/officeDocument/2006/relationships/hyperlink" Target="https://www.biblegateway.com/passage/?search=Hebrews+6+&amp;version=NASB#fen-NASB-30063n" TargetMode="External"/><Relationship Id="rId13" Type="http://schemas.openxmlformats.org/officeDocument/2006/relationships/hyperlink" Target="https://www.biblegateway.com/passage/?search=Hebrews+7&amp;version=NASB#fen-NASB-30070c" TargetMode="External"/><Relationship Id="rId18" Type="http://schemas.openxmlformats.org/officeDocument/2006/relationships/hyperlink" Target="https://www.biblegateway.com/passage/?search=Hebrews+7&amp;version=NASB#fen-NASB-30088h" TargetMode="External"/><Relationship Id="rId3" Type="http://schemas.openxmlformats.org/officeDocument/2006/relationships/hyperlink" Target="https://www.biblegateway.com/passage/?search=Hebrews+6+&amp;version=NASB#fen-NASB-30055i" TargetMode="External"/><Relationship Id="rId7" Type="http://schemas.openxmlformats.org/officeDocument/2006/relationships/hyperlink" Target="https://www.biblegateway.com/passage/?search=Hebrews+6+&amp;version=NASB#fen-NASB-30062m" TargetMode="External"/><Relationship Id="rId12" Type="http://schemas.openxmlformats.org/officeDocument/2006/relationships/hyperlink" Target="https://www.biblegateway.com/passage/?search=Hebrews+7&amp;version=NASB#fen-NASB-30070b" TargetMode="External"/><Relationship Id="rId17" Type="http://schemas.openxmlformats.org/officeDocument/2006/relationships/hyperlink" Target="https://www.biblegateway.com/passage/?search=Hebrews+7&amp;version=NASB#fen-NASB-30081g" TargetMode="External"/><Relationship Id="rId2" Type="http://schemas.openxmlformats.org/officeDocument/2006/relationships/hyperlink" Target="https://www.biblegateway.com/passage/?search=Hebrews+6+&amp;version=NASB#fen-NASB-30054h" TargetMode="External"/><Relationship Id="rId16" Type="http://schemas.openxmlformats.org/officeDocument/2006/relationships/hyperlink" Target="https://www.biblegateway.com/passage/?search=Hebrews+7&amp;version=NASB#fen-NASB-30079f"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6+&amp;version=NASB#fen-NASB-30062l" TargetMode="External"/><Relationship Id="rId11" Type="http://schemas.openxmlformats.org/officeDocument/2006/relationships/hyperlink" Target="https://www.biblegateway.com/passage/?search=Hebrews+7&amp;version=NASB#fen-NASB-30070a" TargetMode="External"/><Relationship Id="rId5" Type="http://schemas.openxmlformats.org/officeDocument/2006/relationships/hyperlink" Target="https://www.biblegateway.com/passage/?search=Hebrews+6+&amp;version=NASB#fen-NASB-30061k" TargetMode="External"/><Relationship Id="rId15" Type="http://schemas.openxmlformats.org/officeDocument/2006/relationships/hyperlink" Target="https://www.biblegateway.com/passage/?search=Hebrews+7&amp;version=NASB#fen-NASB-30071e" TargetMode="External"/><Relationship Id="rId10" Type="http://schemas.openxmlformats.org/officeDocument/2006/relationships/hyperlink" Target="https://www.biblegateway.com/passage/?search=Hebrews+6+&amp;version=NASB#fen-NASB-30064p" TargetMode="External"/><Relationship Id="rId19" Type="http://schemas.openxmlformats.org/officeDocument/2006/relationships/hyperlink" Target="https://www.biblegateway.com/passage/?search=Hebrews+7&amp;version=NASB#fen-NASB-30090i" TargetMode="External"/><Relationship Id="rId4" Type="http://schemas.openxmlformats.org/officeDocument/2006/relationships/hyperlink" Target="https://www.biblegateway.com/passage/?search=Hebrews+6+&amp;version=NASB#fen-NASB-30056j" TargetMode="External"/><Relationship Id="rId9" Type="http://schemas.openxmlformats.org/officeDocument/2006/relationships/hyperlink" Target="https://www.biblegateway.com/passage/?search=Hebrews+6+&amp;version=NASB#fen-NASB-30064o" TargetMode="External"/><Relationship Id="rId14" Type="http://schemas.openxmlformats.org/officeDocument/2006/relationships/hyperlink" Target="https://www.biblegateway.com/passage/?search=Hebrews+7&amp;version=NASB#fen-NASB-30071d" TargetMode="External"/></Relationships>
</file>

<file path=ppt/slides/_rels/slide128.xml.rels><?xml version="1.0" encoding="UTF-8" standalone="yes"?>
<Relationships xmlns="http://schemas.openxmlformats.org/package/2006/relationships"><Relationship Id="rId8" Type="http://schemas.openxmlformats.org/officeDocument/2006/relationships/hyperlink" Target="https://www.biblegateway.com/passage/?search=Hebrews+7&amp;version=NASB#fen-NASB-30081g" TargetMode="External"/><Relationship Id="rId3" Type="http://schemas.openxmlformats.org/officeDocument/2006/relationships/hyperlink" Target="https://www.biblegateway.com/passage/?search=Hebrews+7&amp;version=NASB#fen-NASB-30070b" TargetMode="External"/><Relationship Id="rId7" Type="http://schemas.openxmlformats.org/officeDocument/2006/relationships/hyperlink" Target="https://www.biblegateway.com/passage/?search=Hebrews+7&amp;version=NASB#fen-NASB-30079f" TargetMode="External"/><Relationship Id="rId2" Type="http://schemas.openxmlformats.org/officeDocument/2006/relationships/hyperlink" Target="https://www.biblegateway.com/passage/?search=Hebrews+7&amp;version=NASB#fen-NASB-30070a"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7&amp;version=NASB#fen-NASB-30071e" TargetMode="External"/><Relationship Id="rId5" Type="http://schemas.openxmlformats.org/officeDocument/2006/relationships/hyperlink" Target="https://www.biblegateway.com/passage/?search=Hebrews+7&amp;version=NASB#fen-NASB-30071d" TargetMode="External"/><Relationship Id="rId10" Type="http://schemas.openxmlformats.org/officeDocument/2006/relationships/hyperlink" Target="https://www.biblegateway.com/passage/?search=Hebrews+7&amp;version=NASB#fen-NASB-30090i" TargetMode="External"/><Relationship Id="rId4" Type="http://schemas.openxmlformats.org/officeDocument/2006/relationships/hyperlink" Target="https://www.biblegateway.com/passage/?search=Hebrews+7&amp;version=NASB#fen-NASB-30070c" TargetMode="External"/><Relationship Id="rId9" Type="http://schemas.openxmlformats.org/officeDocument/2006/relationships/hyperlink" Target="https://www.biblegateway.com/passage/?search=Hebrews+7&amp;version=NASB#fen-NASB-30088h" TargetMode="External"/></Relationships>
</file>

<file path=ppt/slides/_rels/slide129.xml.rels><?xml version="1.0" encoding="UTF-8" standalone="yes"?>
<Relationships xmlns="http://schemas.openxmlformats.org/package/2006/relationships"><Relationship Id="rId3" Type="http://schemas.openxmlformats.org/officeDocument/2006/relationships/hyperlink" Target="https://www.biblegateway.com/passage/?search=Hebrews+7&amp;version=NASB#fen-NASB-30081g" TargetMode="External"/><Relationship Id="rId2" Type="http://schemas.openxmlformats.org/officeDocument/2006/relationships/hyperlink" Target="https://www.biblegateway.com/passage/?search=Hebrews+7&amp;version=NASB#fen-NASB-30079f" TargetMode="External"/><Relationship Id="rId1" Type="http://schemas.openxmlformats.org/officeDocument/2006/relationships/slideLayout" Target="../slideLayouts/slideLayout7.xml"/><Relationship Id="rId5" Type="http://schemas.openxmlformats.org/officeDocument/2006/relationships/hyperlink" Target="https://www.biblegateway.com/passage/?search=Hebrews+7&amp;version=NASB#fen-NASB-30090i" TargetMode="External"/><Relationship Id="rId4" Type="http://schemas.openxmlformats.org/officeDocument/2006/relationships/hyperlink" Target="https://www.biblegateway.com/passage/?search=Hebrews+7&amp;version=NASB#fen-NASB-30088h"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hyperlink" Target="https://www.biblegateway.com/passage/?search=Hebrews+8&amp;version=NASB#fen-NASB-30095b" TargetMode="External"/><Relationship Id="rId7" Type="http://schemas.openxmlformats.org/officeDocument/2006/relationships/hyperlink" Target="https://www.biblegateway.com/passage/?search=Hebrews+8&amp;version=NASB#fen-NASB-30101f" TargetMode="External"/><Relationship Id="rId2" Type="http://schemas.openxmlformats.org/officeDocument/2006/relationships/hyperlink" Target="https://www.biblegateway.com/passage/?search=Hebrews+8&amp;version=NASB#fen-NASB-30095a"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8&amp;version=NASB#fen-NASB-30098e" TargetMode="External"/><Relationship Id="rId5" Type="http://schemas.openxmlformats.org/officeDocument/2006/relationships/hyperlink" Target="https://www.biblegateway.com/passage/?search=Hebrews+8&amp;version=NASB#fen-NASB-30098d" TargetMode="External"/><Relationship Id="rId4" Type="http://schemas.openxmlformats.org/officeDocument/2006/relationships/hyperlink" Target="https://www.biblegateway.com/passage/?search=Hebrews+8&amp;version=NASB#fen-NASB-30095c" TargetMode="External"/></Relationships>
</file>

<file path=ppt/slides/_rels/slide131.xml.rels><?xml version="1.0" encoding="UTF-8" standalone="yes"?>
<Relationships xmlns="http://schemas.openxmlformats.org/package/2006/relationships"><Relationship Id="rId8" Type="http://schemas.openxmlformats.org/officeDocument/2006/relationships/hyperlink" Target="https://www.biblegateway.com/passage/?search=Hebrews+9&amp;version=NASB#fen-NASB-30112g" TargetMode="External"/><Relationship Id="rId13" Type="http://schemas.openxmlformats.org/officeDocument/2006/relationships/hyperlink" Target="https://www.biblegateway.com/passage/?search=Hebrews+9&amp;version=NASB#fen-NASB-30117l" TargetMode="External"/><Relationship Id="rId3" Type="http://schemas.openxmlformats.org/officeDocument/2006/relationships/hyperlink" Target="https://www.biblegateway.com/passage/?search=Hebrews+9&amp;version=NASB#fen-NASB-30108b" TargetMode="External"/><Relationship Id="rId7" Type="http://schemas.openxmlformats.org/officeDocument/2006/relationships/hyperlink" Target="https://www.biblegateway.com/passage/?search=Hebrews+9&amp;version=NASB#fen-NASB-30112f" TargetMode="External"/><Relationship Id="rId12" Type="http://schemas.openxmlformats.org/officeDocument/2006/relationships/hyperlink" Target="https://www.biblegateway.com/passage/?search=Hebrews+9&amp;version=NASB#fen-NASB-30117k" TargetMode="External"/><Relationship Id="rId2" Type="http://schemas.openxmlformats.org/officeDocument/2006/relationships/hyperlink" Target="https://www.biblegateway.com/passage/?search=Hebrews+9&amp;version=NASB#fen-NASB-30108a"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9&amp;version=NASB#fen-NASB-30110e" TargetMode="External"/><Relationship Id="rId11" Type="http://schemas.openxmlformats.org/officeDocument/2006/relationships/hyperlink" Target="https://www.biblegateway.com/passage/?search=Hebrews+9&amp;version=NASB#fen-NASB-30116j" TargetMode="External"/><Relationship Id="rId5" Type="http://schemas.openxmlformats.org/officeDocument/2006/relationships/hyperlink" Target="https://www.biblegateway.com/passage/?search=Hebrews+9&amp;version=NASB#fen-NASB-30109d" TargetMode="External"/><Relationship Id="rId10" Type="http://schemas.openxmlformats.org/officeDocument/2006/relationships/hyperlink" Target="https://www.biblegateway.com/passage/?search=Hebrews+9&amp;version=NASB#fen-NASB-30114i" TargetMode="External"/><Relationship Id="rId4" Type="http://schemas.openxmlformats.org/officeDocument/2006/relationships/hyperlink" Target="https://www.biblegateway.com/passage/?search=Hebrews+9&amp;version=NASB#fen-NASB-30108c" TargetMode="External"/><Relationship Id="rId9" Type="http://schemas.openxmlformats.org/officeDocument/2006/relationships/hyperlink" Target="https://www.biblegateway.com/passage/?search=Hebrews+9&amp;version=NASB#fen-NASB-30113h" TargetMode="External"/><Relationship Id="rId14" Type="http://schemas.openxmlformats.org/officeDocument/2006/relationships/hyperlink" Target="https://www.biblegateway.com/passage/?search=Hebrews+9&amp;version=NASB#fen-NASB-30118m" TargetMode="External"/></Relationships>
</file>

<file path=ppt/slides/_rels/slide132.xml.rels><?xml version="1.0" encoding="UTF-8" standalone="yes"?>
<Relationships xmlns="http://schemas.openxmlformats.org/package/2006/relationships"><Relationship Id="rId8" Type="http://schemas.openxmlformats.org/officeDocument/2006/relationships/hyperlink" Target="https://www.biblegateway.com/passage/?search=Hebrews+9&amp;version=NASB#fen-NASB-30123t" TargetMode="External"/><Relationship Id="rId3" Type="http://schemas.openxmlformats.org/officeDocument/2006/relationships/hyperlink" Target="https://www.biblegateway.com/passage/?search=Hebrews+9&amp;version=NASB#fen-NASB-30120o" TargetMode="External"/><Relationship Id="rId7" Type="http://schemas.openxmlformats.org/officeDocument/2006/relationships/hyperlink" Target="https://www.biblegateway.com/passage/?search=Hebrews+9&amp;version=NASB#fen-NASB-30123s" TargetMode="External"/><Relationship Id="rId2" Type="http://schemas.openxmlformats.org/officeDocument/2006/relationships/hyperlink" Target="https://www.biblegateway.com/passage/?search=Hebrews+9&amp;version=NASB#fen-NASB-30119n"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9&amp;version=NASB#fen-NASB-30122r" TargetMode="External"/><Relationship Id="rId11" Type="http://schemas.openxmlformats.org/officeDocument/2006/relationships/hyperlink" Target="https://www.biblegateway.com/passage/?search=Hebrews+9&amp;version=NASB#fen-NASB-30128w" TargetMode="External"/><Relationship Id="rId5" Type="http://schemas.openxmlformats.org/officeDocument/2006/relationships/hyperlink" Target="https://www.biblegateway.com/passage/?search=Hebrews+9&amp;version=NASB#fen-NASB-30122q" TargetMode="External"/><Relationship Id="rId10" Type="http://schemas.openxmlformats.org/officeDocument/2006/relationships/hyperlink" Target="https://www.biblegateway.com/passage/?search=Hebrews+9&amp;version=NASB#fen-NASB-30127v" TargetMode="External"/><Relationship Id="rId4" Type="http://schemas.openxmlformats.org/officeDocument/2006/relationships/hyperlink" Target="https://www.biblegateway.com/passage/?search=Hebrews+9&amp;version=NASB#fen-NASB-30120p" TargetMode="External"/><Relationship Id="rId9" Type="http://schemas.openxmlformats.org/officeDocument/2006/relationships/hyperlink" Target="https://www.biblegateway.com/passage/?search=Hebrews+9&amp;version=NASB#fen-NASB-30123u" TargetMode="External"/></Relationships>
</file>

<file path=ppt/slides/_rels/slide133.xml.rels><?xml version="1.0" encoding="UTF-8" standalone="yes"?>
<Relationships xmlns="http://schemas.openxmlformats.org/package/2006/relationships"><Relationship Id="rId8" Type="http://schemas.openxmlformats.org/officeDocument/2006/relationships/hyperlink" Target="https://www.biblegateway.com/passage/?search=Hebrews+10&amp;version=NASB#fen-NASB-30144e" TargetMode="External"/><Relationship Id="rId13" Type="http://schemas.openxmlformats.org/officeDocument/2006/relationships/hyperlink" Target="https://www.biblegateway.com/passage/?search=Hebrews+10&amp;version=NASB#fen-NASB-30170j" TargetMode="External"/><Relationship Id="rId3" Type="http://schemas.openxmlformats.org/officeDocument/2006/relationships/hyperlink" Target="https://www.biblegateway.com/passage/?search=Hebrews+9&amp;version=NASB#fen-NASB-30133y" TargetMode="External"/><Relationship Id="rId7" Type="http://schemas.openxmlformats.org/officeDocument/2006/relationships/hyperlink" Target="https://www.biblegateway.com/passage/?search=Hebrews+10&amp;version=NASB#fen-NASB-30143d" TargetMode="External"/><Relationship Id="rId12" Type="http://schemas.openxmlformats.org/officeDocument/2006/relationships/hyperlink" Target="https://www.biblegateway.com/passage/?search=Hebrews+10&amp;version=NASB#fen-NASB-30166i" TargetMode="External"/><Relationship Id="rId2" Type="http://schemas.openxmlformats.org/officeDocument/2006/relationships/hyperlink" Target="https://www.biblegateway.com/passage/?search=Hebrews+9&amp;version=NASB#fen-NASB-30132x"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10&amp;version=NASB#fen-NASB-30137c" TargetMode="External"/><Relationship Id="rId11" Type="http://schemas.openxmlformats.org/officeDocument/2006/relationships/hyperlink" Target="https://www.biblegateway.com/passage/?search=Hebrews+10&amp;version=NASB#fen-NASB-30156h" TargetMode="External"/><Relationship Id="rId5" Type="http://schemas.openxmlformats.org/officeDocument/2006/relationships/hyperlink" Target="https://www.biblegateway.com/passage/?search=Hebrews+10&amp;version=NASB#fen-NASB-30135b" TargetMode="External"/><Relationship Id="rId15" Type="http://schemas.openxmlformats.org/officeDocument/2006/relationships/hyperlink" Target="https://www.biblegateway.com/passage/?search=Hebrews+10&amp;version=NASB#fen-NASB-30173l" TargetMode="External"/><Relationship Id="rId10" Type="http://schemas.openxmlformats.org/officeDocument/2006/relationships/hyperlink" Target="https://www.biblegateway.com/passage/?search=Hebrews+10&amp;version=NASB#fen-NASB-30148g" TargetMode="External"/><Relationship Id="rId4" Type="http://schemas.openxmlformats.org/officeDocument/2006/relationships/hyperlink" Target="https://www.biblegateway.com/passage/?search=Hebrews+10&amp;version=NASB#fen-NASB-30135a" TargetMode="External"/><Relationship Id="rId9" Type="http://schemas.openxmlformats.org/officeDocument/2006/relationships/hyperlink" Target="https://www.biblegateway.com/passage/?search=Hebrews+10&amp;version=NASB#fen-NASB-30146f" TargetMode="External"/><Relationship Id="rId14" Type="http://schemas.openxmlformats.org/officeDocument/2006/relationships/hyperlink" Target="https://www.biblegateway.com/passage/?search=Hebrews+10&amp;version=NASB#fen-NASB-30173k" TargetMode="External"/></Relationships>
</file>

<file path=ppt/slides/_rels/slide134.xml.rels><?xml version="1.0" encoding="UTF-8" standalone="yes"?>
<Relationships xmlns="http://schemas.openxmlformats.org/package/2006/relationships"><Relationship Id="rId8" Type="http://schemas.openxmlformats.org/officeDocument/2006/relationships/hyperlink" Target="https://www.biblegateway.com/passage/?search=Hebrews+10&amp;version=NASB#fen-NASB-30173l" TargetMode="External"/><Relationship Id="rId3" Type="http://schemas.openxmlformats.org/officeDocument/2006/relationships/hyperlink" Target="https://www.biblegateway.com/passage/?search=Hebrews+10&amp;version=NASB#fen-NASB-30148g" TargetMode="External"/><Relationship Id="rId7" Type="http://schemas.openxmlformats.org/officeDocument/2006/relationships/hyperlink" Target="https://www.biblegateway.com/passage/?search=Hebrews+10&amp;version=NASB#fen-NASB-30173k" TargetMode="External"/><Relationship Id="rId2" Type="http://schemas.openxmlformats.org/officeDocument/2006/relationships/hyperlink" Target="https://www.biblegateway.com/passage/?search=Hebrews+10&amp;version=NASB#fen-NASB-30146f"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10&amp;version=NASB#fen-NASB-30170j" TargetMode="External"/><Relationship Id="rId5" Type="http://schemas.openxmlformats.org/officeDocument/2006/relationships/hyperlink" Target="https://www.biblegateway.com/passage/?search=Hebrews+10&amp;version=NASB#fen-NASB-30166i" TargetMode="External"/><Relationship Id="rId4" Type="http://schemas.openxmlformats.org/officeDocument/2006/relationships/hyperlink" Target="https://www.biblegateway.com/passage/?search=Hebrews+10&amp;version=NASB#fen-NASB-30156h" TargetMode="External"/></Relationships>
</file>

<file path=ppt/slides/_rels/slide135.xml.rels><?xml version="1.0" encoding="UTF-8" standalone="yes"?>
<Relationships xmlns="http://schemas.openxmlformats.org/package/2006/relationships"><Relationship Id="rId8" Type="http://schemas.openxmlformats.org/officeDocument/2006/relationships/hyperlink" Target="https://www.biblegateway.com/passage/?search=Hebrews+11&amp;version=NASB#fen-NASB-30174c" TargetMode="External"/><Relationship Id="rId3" Type="http://schemas.openxmlformats.org/officeDocument/2006/relationships/hyperlink" Target="https://www.biblegateway.com/passage/?search=Hebrews+10&amp;version=NASB#fen-NASB-30170j" TargetMode="External"/><Relationship Id="rId7" Type="http://schemas.openxmlformats.org/officeDocument/2006/relationships/hyperlink" Target="https://www.biblegateway.com/passage/?search=Hebrews+11&amp;version=NASB#fen-NASB-30174b" TargetMode="External"/><Relationship Id="rId2" Type="http://schemas.openxmlformats.org/officeDocument/2006/relationships/hyperlink" Target="https://www.biblegateway.com/passage/?search=Hebrews+10&amp;version=NASB#fen-NASB-30166i"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11&amp;version=NASB#fen-NASB-30174a" TargetMode="External"/><Relationship Id="rId5" Type="http://schemas.openxmlformats.org/officeDocument/2006/relationships/hyperlink" Target="https://www.biblegateway.com/passage/?search=Hebrews+10&amp;version=NASB#fen-NASB-30173l" TargetMode="External"/><Relationship Id="rId10" Type="http://schemas.openxmlformats.org/officeDocument/2006/relationships/hyperlink" Target="https://www.biblegateway.com/passage/?search=Hebrews+11&amp;version=NASB#fen-NASB-30176e" TargetMode="External"/><Relationship Id="rId4" Type="http://schemas.openxmlformats.org/officeDocument/2006/relationships/hyperlink" Target="https://www.biblegateway.com/passage/?search=Hebrews+10&amp;version=NASB#fen-NASB-30173k" TargetMode="External"/><Relationship Id="rId9" Type="http://schemas.openxmlformats.org/officeDocument/2006/relationships/hyperlink" Target="https://www.biblegateway.com/passage/?search=Hebrews+11&amp;version=NASB#fen-NASB-30175d" TargetMode="External"/></Relationships>
</file>

<file path=ppt/slides/_rels/slide136.xml.rels><?xml version="1.0" encoding="UTF-8" standalone="yes"?>
<Relationships xmlns="http://schemas.openxmlformats.org/package/2006/relationships"><Relationship Id="rId8" Type="http://schemas.openxmlformats.org/officeDocument/2006/relationships/hyperlink" Target="https://www.biblegateway.com/passage/?search=Hebrews+11&amp;version=NASB#fen-NASB-30188l" TargetMode="External"/><Relationship Id="rId3" Type="http://schemas.openxmlformats.org/officeDocument/2006/relationships/hyperlink" Target="https://www.biblegateway.com/passage/?search=Hebrews+11&amp;version=NASB#fen-NASB-30177g" TargetMode="External"/><Relationship Id="rId7" Type="http://schemas.openxmlformats.org/officeDocument/2006/relationships/hyperlink" Target="https://www.biblegateway.com/passage/?search=Hebrews+11&amp;version=NASB#fen-NASB-30185k" TargetMode="External"/><Relationship Id="rId2" Type="http://schemas.openxmlformats.org/officeDocument/2006/relationships/hyperlink" Target="https://www.biblegateway.com/passage/?search=Hebrews+11&amp;version=NASB#fen-NASB-30177f"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11&amp;version=NASB#fen-NASB-30184j" TargetMode="External"/><Relationship Id="rId5" Type="http://schemas.openxmlformats.org/officeDocument/2006/relationships/hyperlink" Target="https://www.biblegateway.com/passage/?search=Hebrews+11&amp;version=NASB#fen-NASB-30181i" TargetMode="External"/><Relationship Id="rId4" Type="http://schemas.openxmlformats.org/officeDocument/2006/relationships/hyperlink" Target="https://www.biblegateway.com/passage/?search=Hebrews+11&amp;version=NASB#fen-NASB-30180h" TargetMode="External"/></Relationships>
</file>

<file path=ppt/slides/_rels/slide137.xml.rels><?xml version="1.0" encoding="UTF-8" standalone="yes"?>
<Relationships xmlns="http://schemas.openxmlformats.org/package/2006/relationships"><Relationship Id="rId8" Type="http://schemas.openxmlformats.org/officeDocument/2006/relationships/hyperlink" Target="https://www.biblegateway.com/passage/?search=Hebrews+11&amp;version=NASB#fen-NASB-30201r" TargetMode="External"/><Relationship Id="rId3" Type="http://schemas.openxmlformats.org/officeDocument/2006/relationships/hyperlink" Target="https://www.biblegateway.com/passage/?search=Hebrews+11&amp;version=NASB#fen-NASB-30189m" TargetMode="External"/><Relationship Id="rId7" Type="http://schemas.openxmlformats.org/officeDocument/2006/relationships/hyperlink" Target="https://www.biblegateway.com/passage/?search=Hebrews+11&amp;version=NASB#fen-NASB-30199q"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s://www.biblegateway.com/passage/?search=Hebrews+11&amp;version=NASB#fen-NASB-30192p" TargetMode="External"/><Relationship Id="rId5" Type="http://schemas.openxmlformats.org/officeDocument/2006/relationships/hyperlink" Target="https://www.biblegateway.com/passage/?search=Hebrews+11&amp;version=NASB#fen-NASB-30192o" TargetMode="External"/><Relationship Id="rId10" Type="http://schemas.openxmlformats.org/officeDocument/2006/relationships/hyperlink" Target="https://www.biblegateway.com/passage/?search=Hebrews+11&amp;version=NASB#fen-NASB-30204t" TargetMode="External"/><Relationship Id="rId4" Type="http://schemas.openxmlformats.org/officeDocument/2006/relationships/hyperlink" Target="https://www.biblegateway.com/passage/?search=Hebrews+11&amp;version=NASB#fen-NASB-30191n" TargetMode="External"/><Relationship Id="rId9" Type="http://schemas.openxmlformats.org/officeDocument/2006/relationships/hyperlink" Target="https://www.biblegateway.com/passage/?search=Hebrews+11&amp;version=NASB#fen-NASB-30202s" TargetMode="External"/></Relationships>
</file>

<file path=ppt/slides/_rels/slide138.xml.rels><?xml version="1.0" encoding="UTF-8" standalone="yes"?>
<Relationships xmlns="http://schemas.openxmlformats.org/package/2006/relationships"><Relationship Id="rId8" Type="http://schemas.openxmlformats.org/officeDocument/2006/relationships/hyperlink" Target="https://www.biblegateway.com/passage/?search=Hebrews+11&amp;version=NASB#fen-NASB-30212z" TargetMode="External"/><Relationship Id="rId3" Type="http://schemas.openxmlformats.org/officeDocument/2006/relationships/hyperlink" Target="https://www.biblegateway.com/passage/?search=Hebrews+11&amp;version=NASB#fen-NASB-30208u" TargetMode="External"/><Relationship Id="rId7" Type="http://schemas.openxmlformats.org/officeDocument/2006/relationships/hyperlink" Target="https://www.biblegateway.com/passage/?search=Hebrews+11&amp;version=NASB#fen-NASB-30212y"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biblegateway.com/passage/?search=Hebrews+11&amp;version=NASB#fen-NASB-30211x" TargetMode="External"/><Relationship Id="rId11" Type="http://schemas.openxmlformats.org/officeDocument/2006/relationships/hyperlink" Target="https://www.biblegateway.com/passage/?search=Hebrews+12&amp;version=NASB#fen-NASB-30215b" TargetMode="External"/><Relationship Id="rId5" Type="http://schemas.openxmlformats.org/officeDocument/2006/relationships/hyperlink" Target="https://www.biblegateway.com/passage/?search=Hebrews+11&amp;version=NASB#fen-NASB-30210w" TargetMode="External"/><Relationship Id="rId10" Type="http://schemas.openxmlformats.org/officeDocument/2006/relationships/hyperlink" Target="https://www.biblegateway.com/passage/?search=Hebrews+12&amp;version=NASB#fen-NASB-30215a" TargetMode="External"/><Relationship Id="rId4" Type="http://schemas.openxmlformats.org/officeDocument/2006/relationships/hyperlink" Target="https://www.biblegateway.com/passage/?search=Hebrews+11&amp;version=NASB#fen-NASB-30209v" TargetMode="External"/><Relationship Id="rId9" Type="http://schemas.openxmlformats.org/officeDocument/2006/relationships/hyperlink" Target="https://www.biblegateway.com/passage/?search=Hebrews+11&amp;version=NASB#fen-NASB-30213aa" TargetMode="External"/></Relationships>
</file>

<file path=ppt/slides/_rels/slide139.xml.rels><?xml version="1.0" encoding="UTF-8" standalone="yes"?>
<Relationships xmlns="http://schemas.openxmlformats.org/package/2006/relationships"><Relationship Id="rId3" Type="http://schemas.openxmlformats.org/officeDocument/2006/relationships/hyperlink" Target="https://www.biblegateway.com/passage/?search=Hebrews+12&amp;version=NASB#fen-NASB-30222e" TargetMode="External"/><Relationship Id="rId2" Type="http://schemas.openxmlformats.org/officeDocument/2006/relationships/hyperlink" Target="https://www.biblegateway.com/passage/?search=Hebrews+12&amp;version=NASB#fen-NASB-30217d" TargetMode="External"/><Relationship Id="rId1" Type="http://schemas.openxmlformats.org/officeDocument/2006/relationships/slideLayout" Target="../slideLayouts/slideLayout7.xml"/><Relationship Id="rId5" Type="http://schemas.openxmlformats.org/officeDocument/2006/relationships/hyperlink" Target="https://www.biblegateway.com/passage/?search=Hebrews+12&amp;version=NASB#fen-NASB-30225g" TargetMode="External"/><Relationship Id="rId4" Type="http://schemas.openxmlformats.org/officeDocument/2006/relationships/hyperlink" Target="https://www.biblegateway.com/passage/?search=Hebrews+12&amp;version=NASB#fen-NASB-30222f"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hyperlink" Target="https://www.biblegateway.com/passage/?search=Hebrews+12&amp;version=NASB#fen-NASB-30238i" TargetMode="External"/><Relationship Id="rId2" Type="http://schemas.openxmlformats.org/officeDocument/2006/relationships/hyperlink" Target="https://www.biblegateway.com/passage/?search=Hebrews+12&amp;version=NASB#fen-NASB-30235h" TargetMode="External"/><Relationship Id="rId1" Type="http://schemas.openxmlformats.org/officeDocument/2006/relationships/slideLayout" Target="../slideLayouts/slideLayout7.xml"/><Relationship Id="rId4" Type="http://schemas.openxmlformats.org/officeDocument/2006/relationships/hyperlink" Target="https://www.biblegateway.com/passage/?search=Hebrews+12&amp;version=NASB#fen-NASB-30241j" TargetMode="External"/></Relationships>
</file>

<file path=ppt/slides/_rels/slide141.xml.rels><?xml version="1.0" encoding="UTF-8" standalone="yes"?>
<Relationships xmlns="http://schemas.openxmlformats.org/package/2006/relationships"><Relationship Id="rId3" Type="http://schemas.openxmlformats.org/officeDocument/2006/relationships/hyperlink" Target="https://www.biblegateway.com/passage/?search=Hebrews+13&amp;version=NASB#fen-NASB-30251b" TargetMode="External"/><Relationship Id="rId7" Type="http://schemas.openxmlformats.org/officeDocument/2006/relationships/hyperlink" Target="https://www.biblegateway.com/passage/?search=Hebrews+13&amp;version=NASB#fen-NASB-30259f" TargetMode="External"/><Relationship Id="rId2" Type="http://schemas.openxmlformats.org/officeDocument/2006/relationships/hyperlink" Target="https://www.biblegateway.com/passage/?search=Hebrews+13&amp;version=NASB#fen-NASB-30249a" TargetMode="External"/><Relationship Id="rId1" Type="http://schemas.openxmlformats.org/officeDocument/2006/relationships/slideLayout" Target="../slideLayouts/slideLayout7.xml"/><Relationship Id="rId6" Type="http://schemas.openxmlformats.org/officeDocument/2006/relationships/hyperlink" Target="https://www.biblegateway.com/passage/?search=Hebrews+13&amp;version=NASB#fen-NASB-30259e" TargetMode="External"/><Relationship Id="rId5" Type="http://schemas.openxmlformats.org/officeDocument/2006/relationships/hyperlink" Target="https://www.biblegateway.com/passage/?search=Hebrews+13&amp;version=NASB#fen-NASB-30257d" TargetMode="External"/><Relationship Id="rId4" Type="http://schemas.openxmlformats.org/officeDocument/2006/relationships/hyperlink" Target="https://www.biblegateway.com/passage/?search=Hebrews+13&amp;version=NASB#fen-NASB-30252c" TargetMode="External"/></Relationships>
</file>

<file path=ppt/slides/_rels/slide1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8" Type="http://schemas.openxmlformats.org/officeDocument/2006/relationships/hyperlink" Target="https://www.blueletterbible.org/kjv/hebrews/8/7-13/s_1141007" TargetMode="External"/><Relationship Id="rId13" Type="http://schemas.openxmlformats.org/officeDocument/2006/relationships/hyperlink" Target="https://www.blueletterbible.org/kjv/hebrews/11/1/s_1144001" TargetMode="External"/><Relationship Id="rId3" Type="http://schemas.openxmlformats.org/officeDocument/2006/relationships/hyperlink" Target="https://www.blueletterbible.org/kjv/hebrews/1/1-3/s_1134001" TargetMode="External"/><Relationship Id="rId7" Type="http://schemas.openxmlformats.org/officeDocument/2006/relationships/hyperlink" Target="https://www.blueletterbible.org/kjv/hebrews/8/7/s_1141007" TargetMode="External"/><Relationship Id="rId12" Type="http://schemas.openxmlformats.org/officeDocument/2006/relationships/hyperlink" Target="https://www.blueletterbible.org/kjv/hebrews/10/19-39/s_1143019" TargetMode="External"/><Relationship Id="rId17" Type="http://schemas.openxmlformats.org/officeDocument/2006/relationships/hyperlink" Target="https://www.blueletterbible.org/kjv/hebrews/12/25-29/s_1145025" TargetMode="External"/><Relationship Id="rId2" Type="http://schemas.openxmlformats.org/officeDocument/2006/relationships/hyperlink" Target="https://www.blueletterbible.org/kjv/hebrews/1/1/s_1134001" TargetMode="External"/><Relationship Id="rId16" Type="http://schemas.openxmlformats.org/officeDocument/2006/relationships/hyperlink" Target="https://www.blueletterbible.org/kjv/hebrews/3/12-15/s_1136012" TargetMode="External"/><Relationship Id="rId1" Type="http://schemas.openxmlformats.org/officeDocument/2006/relationships/slideLayout" Target="../slideLayouts/slideLayout7.xml"/><Relationship Id="rId6" Type="http://schemas.openxmlformats.org/officeDocument/2006/relationships/hyperlink" Target="https://www.blueletterbible.org/kjv/hebrews/4/16/s_1137016" TargetMode="External"/><Relationship Id="rId11" Type="http://schemas.openxmlformats.org/officeDocument/2006/relationships/hyperlink" Target="https://www.blueletterbible.org/kjv/hebrews/10/19/s_1143019" TargetMode="External"/><Relationship Id="rId5" Type="http://schemas.openxmlformats.org/officeDocument/2006/relationships/hyperlink" Target="https://www.blueletterbible.org/kjv/hebrews/3/1/s_1136001" TargetMode="External"/><Relationship Id="rId15" Type="http://schemas.openxmlformats.org/officeDocument/2006/relationships/hyperlink" Target="https://www.blueletterbible.org/kjv/hebrews/2/1-4/s_1135001" TargetMode="External"/><Relationship Id="rId10" Type="http://schemas.openxmlformats.org/officeDocument/2006/relationships/hyperlink" Target="https://www.blueletterbible.org/kjv/hebrews/10/1-18/s_1143001" TargetMode="External"/><Relationship Id="rId4" Type="http://schemas.openxmlformats.org/officeDocument/2006/relationships/hyperlink" Target="https://www.blueletterbible.org/kjv/hebrews/1/4/s_1134004" TargetMode="External"/><Relationship Id="rId9" Type="http://schemas.openxmlformats.org/officeDocument/2006/relationships/hyperlink" Target="https://www.blueletterbible.org/kjv/hebrews/9/1-28/s_1142001" TargetMode="External"/><Relationship Id="rId14" Type="http://schemas.openxmlformats.org/officeDocument/2006/relationships/hyperlink" Target="https://www.blueletterbible.org/kjv/hebrews/13/1-25/s_1146001" TargetMode="External"/></Relationships>
</file>

<file path=ppt/slides/_rels/slide144.xml.rels><?xml version="1.0" encoding="UTF-8" standalone="yes"?>
<Relationships xmlns="http://schemas.openxmlformats.org/package/2006/relationships"><Relationship Id="rId3" Type="http://schemas.openxmlformats.org/officeDocument/2006/relationships/hyperlink" Target="https://www.blueletterbible.org/kjv/hebrews/5/11/s_1138011" TargetMode="External"/><Relationship Id="rId2" Type="http://schemas.openxmlformats.org/officeDocument/2006/relationships/hyperlink" Target="https://www.blueletterbible.org/kjv/hebrews/4/11-13/s_1137011" TargetMode="External"/><Relationship Id="rId1" Type="http://schemas.openxmlformats.org/officeDocument/2006/relationships/slideLayout" Target="../slideLayouts/slideLayout7.xml"/><Relationship Id="rId6" Type="http://schemas.openxmlformats.org/officeDocument/2006/relationships/hyperlink" Target="https://www.blueletterbible.org/kjv/hebrews/13/22/s_1146022" TargetMode="External"/><Relationship Id="rId5" Type="http://schemas.openxmlformats.org/officeDocument/2006/relationships/hyperlink" Target="https://www.blueletterbible.org/kjv/hebrews/12/25-29/s_1145025" TargetMode="External"/><Relationship Id="rId4" Type="http://schemas.openxmlformats.org/officeDocument/2006/relationships/hyperlink" Target="https://www.blueletterbible.org/kjv/hebrews/10/26-39/s_1143026" TargetMode="Externa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en.wikipedia.org/wiki/Aristotle"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en.wikipedia.org/wiki/Aristotl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F63D93-04CA-CD44-964E-9D3A460C6101}"/>
              </a:ext>
            </a:extLst>
          </p:cNvPr>
          <p:cNvSpPr/>
          <p:nvPr/>
        </p:nvSpPr>
        <p:spPr>
          <a:xfrm>
            <a:off x="0" y="0"/>
            <a:ext cx="6858000" cy="12192000"/>
          </a:xfrm>
          <a:prstGeom prst="rect">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9E6519C-2951-BF4D-80BF-EDBF3267758F}"/>
              </a:ext>
            </a:extLst>
          </p:cNvPr>
          <p:cNvPicPr>
            <a:picLocks noChangeAspect="1"/>
          </p:cNvPicPr>
          <p:nvPr/>
        </p:nvPicPr>
        <p:blipFill>
          <a:blip r:embed="rId2"/>
          <a:stretch>
            <a:fillRect/>
          </a:stretch>
        </p:blipFill>
        <p:spPr>
          <a:xfrm>
            <a:off x="2380592" y="5672138"/>
            <a:ext cx="2648608" cy="4622744"/>
          </a:xfrm>
          <a:prstGeom prst="rect">
            <a:avLst/>
          </a:prstGeom>
          <a:solidFill>
            <a:srgbClr val="002C4C">
              <a:alpha val="15000"/>
            </a:srgbClr>
          </a:solidFill>
        </p:spPr>
      </p:pic>
      <p:grpSp>
        <p:nvGrpSpPr>
          <p:cNvPr id="14" name="Group 13">
            <a:extLst>
              <a:ext uri="{FF2B5EF4-FFF2-40B4-BE49-F238E27FC236}">
                <a16:creationId xmlns:a16="http://schemas.microsoft.com/office/drawing/2014/main" id="{73EC5DA0-2E50-CA4B-8A90-07BE9C913F04}"/>
              </a:ext>
            </a:extLst>
          </p:cNvPr>
          <p:cNvGrpSpPr/>
          <p:nvPr/>
        </p:nvGrpSpPr>
        <p:grpSpPr>
          <a:xfrm>
            <a:off x="545389" y="970727"/>
            <a:ext cx="5864775" cy="1715300"/>
            <a:chOff x="677918" y="861848"/>
            <a:chExt cx="5864775" cy="1715300"/>
          </a:xfrm>
        </p:grpSpPr>
        <p:sp>
          <p:nvSpPr>
            <p:cNvPr id="5" name="TextBox 4">
              <a:extLst>
                <a:ext uri="{FF2B5EF4-FFF2-40B4-BE49-F238E27FC236}">
                  <a16:creationId xmlns:a16="http://schemas.microsoft.com/office/drawing/2014/main" id="{6F9ABA3E-B346-3648-8034-5F7573BFF0F6}"/>
                </a:ext>
              </a:extLst>
            </p:cNvPr>
            <p:cNvSpPr txBox="1"/>
            <p:nvPr/>
          </p:nvSpPr>
          <p:spPr>
            <a:xfrm>
              <a:off x="677918" y="861848"/>
              <a:ext cx="5827986" cy="1631216"/>
            </a:xfrm>
            <a:prstGeom prst="rect">
              <a:avLst/>
            </a:prstGeom>
            <a:noFill/>
          </p:spPr>
          <p:txBody>
            <a:bodyPr wrap="square" rtlCol="0">
              <a:spAutoFit/>
            </a:bodyPr>
            <a:lstStyle/>
            <a:p>
              <a:pPr algn="ctr"/>
              <a:r>
                <a:rPr lang="en-US" sz="10000" b="1" dirty="0">
                  <a:solidFill>
                    <a:schemeClr val="bg2">
                      <a:lumMod val="90000"/>
                    </a:schemeClr>
                  </a:solidFill>
                </a:rPr>
                <a:t>Hebrews</a:t>
              </a:r>
              <a:endParaRPr lang="en-US" sz="12000" b="1" dirty="0">
                <a:solidFill>
                  <a:schemeClr val="bg2">
                    <a:lumMod val="90000"/>
                  </a:schemeClr>
                </a:solidFill>
              </a:endParaRPr>
            </a:p>
          </p:txBody>
        </p:sp>
        <p:sp>
          <p:nvSpPr>
            <p:cNvPr id="4" name="TextBox 3">
              <a:extLst>
                <a:ext uri="{FF2B5EF4-FFF2-40B4-BE49-F238E27FC236}">
                  <a16:creationId xmlns:a16="http://schemas.microsoft.com/office/drawing/2014/main" id="{A969855B-9F12-F14B-ACCC-E6429D6133BE}"/>
                </a:ext>
              </a:extLst>
            </p:cNvPr>
            <p:cNvSpPr txBox="1"/>
            <p:nvPr/>
          </p:nvSpPr>
          <p:spPr>
            <a:xfrm>
              <a:off x="714707" y="945932"/>
              <a:ext cx="5827986" cy="1631216"/>
            </a:xfrm>
            <a:prstGeom prst="rect">
              <a:avLst/>
            </a:prstGeom>
            <a:noFill/>
          </p:spPr>
          <p:txBody>
            <a:bodyPr wrap="square" rtlCol="0">
              <a:spAutoFit/>
            </a:bodyPr>
            <a:lstStyle/>
            <a:p>
              <a:pPr algn="ctr"/>
              <a:r>
                <a:rPr lang="en-US" sz="10000" b="1" dirty="0">
                  <a:solidFill>
                    <a:srgbClr val="FF0000"/>
                  </a:solidFill>
                </a:rPr>
                <a:t>Hebrews</a:t>
              </a:r>
              <a:endParaRPr lang="en-US" sz="12000" b="1" dirty="0">
                <a:solidFill>
                  <a:srgbClr val="FF0000"/>
                </a:solidFill>
              </a:endParaRPr>
            </a:p>
          </p:txBody>
        </p:sp>
      </p:grpSp>
      <p:sp>
        <p:nvSpPr>
          <p:cNvPr id="23" name="Slide Number Placeholder 22">
            <a:extLst>
              <a:ext uri="{FF2B5EF4-FFF2-40B4-BE49-F238E27FC236}">
                <a16:creationId xmlns:a16="http://schemas.microsoft.com/office/drawing/2014/main" id="{D4F26111-37CF-604A-83FB-270B45A108AE}"/>
              </a:ext>
            </a:extLst>
          </p:cNvPr>
          <p:cNvSpPr>
            <a:spLocks noGrp="1"/>
          </p:cNvSpPr>
          <p:nvPr>
            <p:ph type="sldNum" sz="quarter" idx="12"/>
          </p:nvPr>
        </p:nvSpPr>
        <p:spPr/>
        <p:txBody>
          <a:bodyPr/>
          <a:lstStyle/>
          <a:p>
            <a:fld id="{8E22FFD7-7552-B44A-9234-BA862C260177}" type="slidenum">
              <a:rPr lang="en-US" smtClean="0"/>
              <a:t>0</a:t>
            </a:fld>
            <a:endParaRPr lang="en-US"/>
          </a:p>
        </p:txBody>
      </p:sp>
      <p:grpSp>
        <p:nvGrpSpPr>
          <p:cNvPr id="2" name="Group 1">
            <a:extLst>
              <a:ext uri="{FF2B5EF4-FFF2-40B4-BE49-F238E27FC236}">
                <a16:creationId xmlns:a16="http://schemas.microsoft.com/office/drawing/2014/main" id="{DF3A053D-A753-3A4E-8724-3457FD00DBC7}"/>
              </a:ext>
            </a:extLst>
          </p:cNvPr>
          <p:cNvGrpSpPr/>
          <p:nvPr/>
        </p:nvGrpSpPr>
        <p:grpSpPr>
          <a:xfrm>
            <a:off x="1016382" y="3316999"/>
            <a:ext cx="5155324" cy="2363615"/>
            <a:chOff x="1044958" y="3212224"/>
            <a:chExt cx="5155324" cy="2363615"/>
          </a:xfrm>
        </p:grpSpPr>
        <p:sp>
          <p:nvSpPr>
            <p:cNvPr id="6" name="TextBox 5">
              <a:extLst>
                <a:ext uri="{FF2B5EF4-FFF2-40B4-BE49-F238E27FC236}">
                  <a16:creationId xmlns:a16="http://schemas.microsoft.com/office/drawing/2014/main" id="{87E8C714-5692-234F-8E7A-5AFD2E620BEF}"/>
                </a:ext>
              </a:extLst>
            </p:cNvPr>
            <p:cNvSpPr txBox="1"/>
            <p:nvPr/>
          </p:nvSpPr>
          <p:spPr>
            <a:xfrm>
              <a:off x="1044958" y="3267515"/>
              <a:ext cx="5155324" cy="2308324"/>
            </a:xfrm>
            <a:prstGeom prst="rect">
              <a:avLst/>
            </a:prstGeom>
            <a:noFill/>
          </p:spPr>
          <p:txBody>
            <a:bodyPr wrap="square" rtlCol="0">
              <a:spAutoFit/>
            </a:bodyPr>
            <a:lstStyle/>
            <a:p>
              <a:pPr algn="ctr"/>
              <a:r>
                <a:rPr lang="en-US" sz="4800" b="1" dirty="0">
                  <a:solidFill>
                    <a:srgbClr val="FF0000"/>
                  </a:solidFill>
                  <a:latin typeface="Apple Chancery" panose="03020702040506060504" pitchFamily="66" charset="-79"/>
                  <a:cs typeface="Apple Chancery" panose="03020702040506060504" pitchFamily="66" charset="-79"/>
                </a:rPr>
                <a:t>The Heart</a:t>
              </a:r>
            </a:p>
            <a:p>
              <a:pPr algn="ctr"/>
              <a:r>
                <a:rPr lang="en-US" sz="4800" b="1" dirty="0">
                  <a:solidFill>
                    <a:srgbClr val="FF0000"/>
                  </a:solidFill>
                  <a:latin typeface="Apple Chancery" panose="03020702040506060504" pitchFamily="66" charset="-79"/>
                  <a:cs typeface="Apple Chancery" panose="03020702040506060504" pitchFamily="66" charset="-79"/>
                </a:rPr>
                <a:t>Of The </a:t>
              </a:r>
            </a:p>
            <a:p>
              <a:pPr algn="ctr"/>
              <a:r>
                <a:rPr lang="en-US" sz="4800" b="1" dirty="0">
                  <a:solidFill>
                    <a:srgbClr val="FF0000"/>
                  </a:solidFill>
                  <a:latin typeface="Apple Chancery" panose="03020702040506060504" pitchFamily="66" charset="-79"/>
                  <a:cs typeface="Apple Chancery" panose="03020702040506060504" pitchFamily="66" charset="-79"/>
                </a:rPr>
                <a:t>Gospel </a:t>
              </a:r>
            </a:p>
          </p:txBody>
        </p:sp>
        <p:sp>
          <p:nvSpPr>
            <p:cNvPr id="3" name="TextBox 2">
              <a:extLst>
                <a:ext uri="{FF2B5EF4-FFF2-40B4-BE49-F238E27FC236}">
                  <a16:creationId xmlns:a16="http://schemas.microsoft.com/office/drawing/2014/main" id="{873384C0-DFFF-1E42-94A3-C8D8A27784C5}"/>
                </a:ext>
              </a:extLst>
            </p:cNvPr>
            <p:cNvSpPr txBox="1"/>
            <p:nvPr/>
          </p:nvSpPr>
          <p:spPr>
            <a:xfrm>
              <a:off x="1517923" y="3212224"/>
              <a:ext cx="4303986" cy="2308324"/>
            </a:xfrm>
            <a:prstGeom prst="rect">
              <a:avLst/>
            </a:prstGeom>
            <a:noFill/>
          </p:spPr>
          <p:txBody>
            <a:bodyPr wrap="square" rtlCol="0">
              <a:spAutoFit/>
            </a:bodyPr>
            <a:lstStyle/>
            <a:p>
              <a:pPr algn="ctr"/>
              <a:r>
                <a:rPr lang="en-US" sz="4800" dirty="0">
                  <a:solidFill>
                    <a:schemeClr val="bg2">
                      <a:lumMod val="90000"/>
                    </a:schemeClr>
                  </a:solidFill>
                  <a:latin typeface="Apple Chancery" panose="03020702040506060504" pitchFamily="66" charset="-79"/>
                  <a:cs typeface="Apple Chancery" panose="03020702040506060504" pitchFamily="66" charset="-79"/>
                </a:rPr>
                <a:t>The Heart</a:t>
              </a:r>
            </a:p>
            <a:p>
              <a:pPr algn="ctr"/>
              <a:r>
                <a:rPr lang="en-US" sz="4800" dirty="0">
                  <a:solidFill>
                    <a:schemeClr val="bg2">
                      <a:lumMod val="90000"/>
                    </a:schemeClr>
                  </a:solidFill>
                  <a:latin typeface="Apple Chancery" panose="03020702040506060504" pitchFamily="66" charset="-79"/>
                  <a:cs typeface="Apple Chancery" panose="03020702040506060504" pitchFamily="66" charset="-79"/>
                </a:rPr>
                <a:t>Of The </a:t>
              </a:r>
            </a:p>
            <a:p>
              <a:pPr algn="ctr"/>
              <a:r>
                <a:rPr lang="en-US" sz="4800" dirty="0">
                  <a:solidFill>
                    <a:schemeClr val="bg2">
                      <a:lumMod val="90000"/>
                    </a:schemeClr>
                  </a:solidFill>
                  <a:latin typeface="Apple Chancery" panose="03020702040506060504" pitchFamily="66" charset="-79"/>
                  <a:cs typeface="Apple Chancery" panose="03020702040506060504" pitchFamily="66" charset="-79"/>
                </a:rPr>
                <a:t>Gospel </a:t>
              </a:r>
            </a:p>
          </p:txBody>
        </p:sp>
      </p:grpSp>
      <p:sp>
        <p:nvSpPr>
          <p:cNvPr id="7" name="TextBox 6">
            <a:extLst>
              <a:ext uri="{FF2B5EF4-FFF2-40B4-BE49-F238E27FC236}">
                <a16:creationId xmlns:a16="http://schemas.microsoft.com/office/drawing/2014/main" id="{0F05D922-68C6-2743-8176-52A599FD195E}"/>
              </a:ext>
            </a:extLst>
          </p:cNvPr>
          <p:cNvSpPr txBox="1"/>
          <p:nvPr/>
        </p:nvSpPr>
        <p:spPr>
          <a:xfrm>
            <a:off x="1671146" y="10389475"/>
            <a:ext cx="4067504" cy="1015663"/>
          </a:xfrm>
          <a:prstGeom prst="rect">
            <a:avLst/>
          </a:prstGeom>
          <a:noFill/>
        </p:spPr>
        <p:txBody>
          <a:bodyPr wrap="square" rtlCol="0">
            <a:spAutoFit/>
          </a:bodyPr>
          <a:lstStyle/>
          <a:p>
            <a:pPr algn="ctr"/>
            <a:r>
              <a:rPr lang="en-US" sz="1400" dirty="0">
                <a:solidFill>
                  <a:schemeClr val="bg1"/>
                </a:solidFill>
              </a:rPr>
              <a:t> </a:t>
            </a:r>
            <a:r>
              <a:rPr lang="en-US" sz="2000" dirty="0">
                <a:solidFill>
                  <a:schemeClr val="bg1"/>
                </a:solidFill>
              </a:rPr>
              <a:t>a study by Lee M. Ancell</a:t>
            </a:r>
          </a:p>
          <a:p>
            <a:pPr algn="ctr"/>
            <a:r>
              <a:rPr lang="en-US" sz="2000" dirty="0">
                <a:solidFill>
                  <a:schemeClr val="bg1"/>
                </a:solidFill>
              </a:rPr>
              <a:t>in “Practical Christology”</a:t>
            </a:r>
          </a:p>
          <a:p>
            <a:pPr algn="ctr"/>
            <a:r>
              <a:rPr lang="en-US" sz="2000" dirty="0">
                <a:solidFill>
                  <a:schemeClr val="bg1"/>
                </a:solidFill>
              </a:rPr>
              <a:t>2010 &amp; revised in 2019</a:t>
            </a:r>
          </a:p>
        </p:txBody>
      </p:sp>
    </p:spTree>
    <p:extLst>
      <p:ext uri="{BB962C8B-B14F-4D97-AF65-F5344CB8AC3E}">
        <p14:creationId xmlns:p14="http://schemas.microsoft.com/office/powerpoint/2010/main" val="891205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774929F4-F356-484E-BA47-2F181C965DF6}"/>
              </a:ext>
            </a:extLst>
          </p:cNvPr>
          <p:cNvSpPr>
            <a:spLocks noChangeArrowheads="1"/>
          </p:cNvSpPr>
          <p:nvPr/>
        </p:nvSpPr>
        <p:spPr bwMode="auto">
          <a:xfrm>
            <a:off x="0" y="0"/>
            <a:ext cx="1052513"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174" name="Group 6">
            <a:extLst>
              <a:ext uri="{FF2B5EF4-FFF2-40B4-BE49-F238E27FC236}">
                <a16:creationId xmlns:a16="http://schemas.microsoft.com/office/drawing/2014/main" id="{2AB34EAC-F700-6B4D-93CD-457BB046BCBA}"/>
              </a:ext>
            </a:extLst>
          </p:cNvPr>
          <p:cNvGrpSpPr>
            <a:grpSpLocks/>
          </p:cNvGrpSpPr>
          <p:nvPr/>
        </p:nvGrpSpPr>
        <p:grpSpPr bwMode="auto">
          <a:xfrm>
            <a:off x="188912" y="273051"/>
            <a:ext cx="836612" cy="2030413"/>
            <a:chOff x="119" y="252"/>
            <a:chExt cx="527" cy="1279"/>
          </a:xfrm>
        </p:grpSpPr>
        <p:sp>
          <p:nvSpPr>
            <p:cNvPr id="7175" name="Rectangle 7">
              <a:extLst>
                <a:ext uri="{FF2B5EF4-FFF2-40B4-BE49-F238E27FC236}">
                  <a16:creationId xmlns:a16="http://schemas.microsoft.com/office/drawing/2014/main" id="{69724AF1-B3BC-E64A-8694-61E352A027A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6" name="Line 8">
              <a:extLst>
                <a:ext uri="{FF2B5EF4-FFF2-40B4-BE49-F238E27FC236}">
                  <a16:creationId xmlns:a16="http://schemas.microsoft.com/office/drawing/2014/main" id="{5BC5473C-8AE3-1845-8AED-C93321549BD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7" name="Line 9">
              <a:extLst>
                <a:ext uri="{FF2B5EF4-FFF2-40B4-BE49-F238E27FC236}">
                  <a16:creationId xmlns:a16="http://schemas.microsoft.com/office/drawing/2014/main" id="{8B4D33C3-0F9B-B34E-863E-106D08C8C27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8" name="Text Box 10">
              <a:extLst>
                <a:ext uri="{FF2B5EF4-FFF2-40B4-BE49-F238E27FC236}">
                  <a16:creationId xmlns:a16="http://schemas.microsoft.com/office/drawing/2014/main" id="{E6918200-2D50-4D41-8F22-A26B1ACCB64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b="1">
                  <a:solidFill>
                    <a:schemeClr val="bg1"/>
                  </a:solidFill>
                </a:rPr>
                <a:t>Hebrews</a:t>
              </a:r>
            </a:p>
          </p:txBody>
        </p:sp>
      </p:grpSp>
      <p:sp>
        <p:nvSpPr>
          <p:cNvPr id="7186" name="Text Box 18">
            <a:extLst>
              <a:ext uri="{FF2B5EF4-FFF2-40B4-BE49-F238E27FC236}">
                <a16:creationId xmlns:a16="http://schemas.microsoft.com/office/drawing/2014/main" id="{8FE2DD13-A546-A54B-A341-A5C57F4483BF}"/>
              </a:ext>
            </a:extLst>
          </p:cNvPr>
          <p:cNvSpPr txBox="1">
            <a:spLocks noChangeArrowheads="1"/>
          </p:cNvSpPr>
          <p:nvPr/>
        </p:nvSpPr>
        <p:spPr bwMode="auto">
          <a:xfrm>
            <a:off x="1358216" y="1331710"/>
            <a:ext cx="5183187" cy="827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AU" altLang="en-US" sz="1600" b="1" dirty="0"/>
              <a:t>Questions:   -  To Prepare Us For A Study On Hebrews</a:t>
            </a:r>
          </a:p>
          <a:p>
            <a:pPr algn="just">
              <a:spcBef>
                <a:spcPct val="50000"/>
              </a:spcBef>
              <a:buFontTx/>
              <a:buAutoNum type="arabicPeriod"/>
            </a:pPr>
            <a:r>
              <a:rPr lang="en-AU" altLang="en-US" sz="1600" dirty="0"/>
              <a:t> </a:t>
            </a:r>
            <a:r>
              <a:rPr lang="en-AU" altLang="en-US" sz="1400" dirty="0"/>
              <a:t>Who is your favourite biblical prophet and why is he / she your favourite?   What have you learned from them?</a:t>
            </a:r>
          </a:p>
          <a:p>
            <a:pPr algn="just">
              <a:buFontTx/>
              <a:buAutoNum type="arabicPeriod"/>
            </a:pPr>
            <a:endParaRPr lang="en-AU" altLang="en-US" sz="1400" dirty="0"/>
          </a:p>
          <a:p>
            <a:pPr algn="just">
              <a:buFontTx/>
              <a:buAutoNum type="arabicPeriod"/>
            </a:pPr>
            <a:r>
              <a:rPr lang="en-AU" altLang="en-US" sz="1400" dirty="0"/>
              <a:t>Who is the person in the bible, other than Jesus, that you use the most as an example by which to model yourself?</a:t>
            </a:r>
          </a:p>
          <a:p>
            <a:pPr algn="just"/>
            <a:r>
              <a:rPr lang="en-AU" altLang="en-US" sz="1400" dirty="0"/>
              <a:t> </a:t>
            </a:r>
          </a:p>
          <a:p>
            <a:pPr algn="just">
              <a:buFontTx/>
              <a:buAutoNum type="arabicPeriod" startAt="3"/>
            </a:pPr>
            <a:r>
              <a:rPr lang="en-AU" altLang="en-US" sz="1400" dirty="0"/>
              <a:t>Do you believe that Francis of Assisi was a true seeker of the light?   What about Mother Theresa?   What about John Calvin?   What about Martin Luther?   { -- All of these are people that have large followings today, using their examples as models for living.   Did they have anything correct in their thinking?   If so, what was it, do you think? }</a:t>
            </a:r>
          </a:p>
          <a:p>
            <a:pPr algn="just">
              <a:buFontTx/>
              <a:buAutoNum type="arabicPeriod" startAt="3"/>
            </a:pPr>
            <a:endParaRPr lang="en-AU" altLang="en-US" sz="1400" dirty="0"/>
          </a:p>
          <a:p>
            <a:pPr>
              <a:buFontTx/>
              <a:buAutoNum type="arabicPeriod" startAt="3"/>
            </a:pPr>
            <a:endParaRPr lang="en-AU" altLang="en-US" sz="1400" dirty="0"/>
          </a:p>
          <a:p>
            <a:pPr>
              <a:buFontTx/>
              <a:buAutoNum type="arabicPeriod" startAt="3"/>
            </a:pPr>
            <a:r>
              <a:rPr lang="en-AU" altLang="en-US" sz="1400" dirty="0"/>
              <a:t>Who do “I” personally use as my Christian models, today?             (As an person, to whom do you see yourself beholding to from the past, sing as a “model” in your life?) </a:t>
            </a:r>
          </a:p>
          <a:p>
            <a:pPr>
              <a:buFontTx/>
              <a:buAutoNum type="arabicPeriod" startAt="3"/>
            </a:pPr>
            <a:endParaRPr lang="en-AU" altLang="en-US" sz="1400" dirty="0"/>
          </a:p>
          <a:p>
            <a:pPr>
              <a:buFontTx/>
              <a:buAutoNum type="arabicPeriod" startAt="3"/>
            </a:pPr>
            <a:endParaRPr lang="en-AU" altLang="en-US" sz="1400" dirty="0"/>
          </a:p>
          <a:p>
            <a:pPr>
              <a:buFontTx/>
              <a:buAutoNum type="arabicPeriod" startAt="3"/>
            </a:pPr>
            <a:r>
              <a:rPr lang="en-AU" altLang="en-US" sz="1400" dirty="0"/>
              <a:t>How does the first chapter of Hebrews help us with our ultimate modelling questions?</a:t>
            </a:r>
          </a:p>
          <a:p>
            <a:pPr>
              <a:buFontTx/>
              <a:buAutoNum type="arabicPeriod" startAt="3"/>
            </a:pPr>
            <a:endParaRPr lang="en-AU" altLang="en-US" sz="1400" dirty="0"/>
          </a:p>
          <a:p>
            <a:pPr>
              <a:buFontTx/>
              <a:buAutoNum type="arabicPeriod" startAt="3"/>
            </a:pPr>
            <a:r>
              <a:rPr lang="en-AU" altLang="en-US" sz="1400" dirty="0"/>
              <a:t>Have “we” finished restoring the New Testament Church?  If not, what needs to be worked on, still?  What needs to always remain central to our thinking?  Why is this so?</a:t>
            </a:r>
          </a:p>
          <a:p>
            <a:pPr>
              <a:buFontTx/>
              <a:buAutoNum type="arabicPeriod" startAt="3"/>
            </a:pPr>
            <a:endParaRPr lang="en-AU" altLang="en-US" sz="1400" dirty="0"/>
          </a:p>
          <a:p>
            <a:pPr>
              <a:buFontTx/>
              <a:buAutoNum type="arabicPeriod" startAt="3"/>
            </a:pPr>
            <a:r>
              <a:rPr lang="en-AU" altLang="en-US" sz="1400" dirty="0"/>
              <a:t>Does any other ‘doctrine’ really mean anything today, then?  Is there any other doctrines that we must stand for against all alternative ideas and models?  If so, what are the top ten in your mind?  Why are these the top ten to you?</a:t>
            </a:r>
          </a:p>
          <a:p>
            <a:pPr>
              <a:buFontTx/>
              <a:buAutoNum type="arabicPeriod" startAt="3"/>
            </a:pPr>
            <a:endParaRPr lang="en-AU" altLang="en-US" sz="1400" dirty="0"/>
          </a:p>
          <a:p>
            <a:pPr>
              <a:buFontTx/>
              <a:buAutoNum type="arabicPeriod" startAt="3"/>
            </a:pPr>
            <a:endParaRPr lang="en-AU" altLang="en-US" sz="1400" dirty="0"/>
          </a:p>
          <a:p>
            <a:pPr>
              <a:buFontTx/>
              <a:buAutoNum type="arabicPeriod" startAt="3"/>
            </a:pPr>
            <a:r>
              <a:rPr lang="en-AU" altLang="en-US" sz="1400" dirty="0"/>
              <a:t>How do you go about deciding which ideas to keep as central and which ones to make as secondary, and which ones to possibly allocate to the “doesn’t matter” barrel? </a:t>
            </a:r>
          </a:p>
        </p:txBody>
      </p:sp>
      <p:sp>
        <p:nvSpPr>
          <p:cNvPr id="7188" name="Text Box 20">
            <a:extLst>
              <a:ext uri="{FF2B5EF4-FFF2-40B4-BE49-F238E27FC236}">
                <a16:creationId xmlns:a16="http://schemas.microsoft.com/office/drawing/2014/main" id="{B6630369-410F-4242-AF24-FBB5E22A90C1}"/>
              </a:ext>
            </a:extLst>
          </p:cNvPr>
          <p:cNvSpPr txBox="1">
            <a:spLocks noChangeArrowheads="1"/>
          </p:cNvSpPr>
          <p:nvPr/>
        </p:nvSpPr>
        <p:spPr bwMode="auto">
          <a:xfrm rot="16200000">
            <a:off x="-4924328" y="5980583"/>
            <a:ext cx="12192002" cy="230832"/>
          </a:xfrm>
          <a:prstGeom prst="rect">
            <a:avLst/>
          </a:prstGeom>
          <a:noFill/>
          <a:ln>
            <a:noFill/>
          </a:ln>
          <a:effectLst/>
          <a:extLst/>
        </p:spPr>
        <p:txBody>
          <a:bodyPr wrap="square">
            <a:spAutoFit/>
          </a:bodyPr>
          <a:lstStyle/>
          <a:p>
            <a:pPr algn="ctr">
              <a:spcBef>
                <a:spcPct val="50000"/>
              </a:spcBef>
            </a:pPr>
            <a:r>
              <a:rPr lang="en-AU" altLang="en-US" sz="900" b="1" dirty="0"/>
              <a:t>Is ‘Hebrews’ written to a primarily audience of Jewish believers, or is it written to gentile believers to remind / educate them of their Jewish ancestry and the role of sacrifice?</a:t>
            </a:r>
          </a:p>
        </p:txBody>
      </p:sp>
      <p:sp>
        <p:nvSpPr>
          <p:cNvPr id="7189" name="Text Box 21">
            <a:extLst>
              <a:ext uri="{FF2B5EF4-FFF2-40B4-BE49-F238E27FC236}">
                <a16:creationId xmlns:a16="http://schemas.microsoft.com/office/drawing/2014/main" id="{0DC40FF4-E9BA-7C41-A1FF-012BC727C21A}"/>
              </a:ext>
            </a:extLst>
          </p:cNvPr>
          <p:cNvSpPr txBox="1">
            <a:spLocks noChangeArrowheads="1"/>
          </p:cNvSpPr>
          <p:nvPr/>
        </p:nvSpPr>
        <p:spPr bwMode="auto">
          <a:xfrm>
            <a:off x="1703495" y="5596235"/>
            <a:ext cx="41767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400" dirty="0">
                <a:solidFill>
                  <a:srgbClr val="FF0000"/>
                </a:solidFill>
              </a:rPr>
              <a:t>Paul said, “…be imitators of me as “I am of Christ…”</a:t>
            </a:r>
          </a:p>
        </p:txBody>
      </p:sp>
      <p:sp>
        <p:nvSpPr>
          <p:cNvPr id="7190" name="Text Box 22">
            <a:extLst>
              <a:ext uri="{FF2B5EF4-FFF2-40B4-BE49-F238E27FC236}">
                <a16:creationId xmlns:a16="http://schemas.microsoft.com/office/drawing/2014/main" id="{40059C67-CD06-E64B-A1FB-8E3674CF82CF}"/>
              </a:ext>
            </a:extLst>
          </p:cNvPr>
          <p:cNvSpPr txBox="1">
            <a:spLocks noChangeArrowheads="1"/>
          </p:cNvSpPr>
          <p:nvPr/>
        </p:nvSpPr>
        <p:spPr bwMode="auto">
          <a:xfrm>
            <a:off x="1747184" y="8434219"/>
            <a:ext cx="474560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AU" altLang="en-US" sz="1100" dirty="0">
                <a:solidFill>
                  <a:srgbClr val="FF0000"/>
                </a:solidFill>
              </a:rPr>
              <a:t>“One false turn can take us a long way out of the way, if my primary model and concern is just man and how well I can serve God this week.”   John </a:t>
            </a:r>
            <a:r>
              <a:rPr lang="en-AU" altLang="en-US" sz="1100" dirty="0" err="1">
                <a:solidFill>
                  <a:srgbClr val="FF0000"/>
                </a:solidFill>
              </a:rPr>
              <a:t>Gray</a:t>
            </a:r>
            <a:endParaRPr lang="en-AU" altLang="en-US" sz="1100" dirty="0">
              <a:solidFill>
                <a:srgbClr val="FF0000"/>
              </a:solidFill>
            </a:endParaRPr>
          </a:p>
        </p:txBody>
      </p:sp>
      <p:sp>
        <p:nvSpPr>
          <p:cNvPr id="7171" name="Rectangle 3">
            <a:extLst>
              <a:ext uri="{FF2B5EF4-FFF2-40B4-BE49-F238E27FC236}">
                <a16:creationId xmlns:a16="http://schemas.microsoft.com/office/drawing/2014/main" id="{DE182F98-DFD7-E643-A3BB-22C748A411C0}"/>
              </a:ext>
            </a:extLst>
          </p:cNvPr>
          <p:cNvSpPr>
            <a:spLocks noChangeArrowheads="1"/>
          </p:cNvSpPr>
          <p:nvPr/>
        </p:nvSpPr>
        <p:spPr bwMode="auto">
          <a:xfrm>
            <a:off x="1268412" y="344488"/>
            <a:ext cx="5256212" cy="7460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3" name="Text Box 15">
            <a:extLst>
              <a:ext uri="{FF2B5EF4-FFF2-40B4-BE49-F238E27FC236}">
                <a16:creationId xmlns:a16="http://schemas.microsoft.com/office/drawing/2014/main" id="{E5361F3D-CDDB-994A-9FCA-1BAAC96F07F6}"/>
              </a:ext>
            </a:extLst>
          </p:cNvPr>
          <p:cNvSpPr txBox="1">
            <a:spLocks noChangeArrowheads="1"/>
          </p:cNvSpPr>
          <p:nvPr/>
        </p:nvSpPr>
        <p:spPr bwMode="auto">
          <a:xfrm>
            <a:off x="1341437" y="415926"/>
            <a:ext cx="5111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FF0000"/>
                  </a:outerShdw>
                </a:effectLst>
              </a14:hiddenEffects>
            </a:ext>
          </a:extLst>
        </p:spPr>
        <p:txBody>
          <a:bodyPr>
            <a:spAutoFit/>
          </a:bodyPr>
          <a:lstStyle/>
          <a:p>
            <a:pPr algn="ctr">
              <a:spcBef>
                <a:spcPct val="50000"/>
              </a:spcBef>
            </a:pPr>
            <a:r>
              <a:rPr lang="en-AU" altLang="en-US" b="1" dirty="0">
                <a:effectLst>
                  <a:outerShdw blurRad="38100" dist="38100" dir="2700000" algn="tl">
                    <a:srgbClr val="C0C0C0"/>
                  </a:outerShdw>
                </a:effectLst>
              </a:rPr>
              <a:t>OUR START:   GETTING </a:t>
            </a:r>
            <a:r>
              <a:rPr lang="en-AU" altLang="en-US" b="1" dirty="0"/>
              <a:t>READY FOR</a:t>
            </a:r>
            <a:r>
              <a:rPr lang="en-AU" altLang="en-US" b="1" dirty="0">
                <a:effectLst>
                  <a:outerShdw blurRad="38100" dist="38100" dir="2700000" algn="tl">
                    <a:srgbClr val="C0C0C0"/>
                  </a:outerShdw>
                </a:effectLst>
              </a:rPr>
              <a:t> </a:t>
            </a:r>
            <a:r>
              <a:rPr lang="en-AU" altLang="en-US" b="1" u="sng" dirty="0"/>
              <a:t>‘HEBREWS’</a:t>
            </a:r>
          </a:p>
        </p:txBody>
      </p:sp>
      <p:sp>
        <p:nvSpPr>
          <p:cNvPr id="7184" name="Text Box 16">
            <a:extLst>
              <a:ext uri="{FF2B5EF4-FFF2-40B4-BE49-F238E27FC236}">
                <a16:creationId xmlns:a16="http://schemas.microsoft.com/office/drawing/2014/main" id="{241AF06B-9586-174A-B45D-85089EE927B1}"/>
              </a:ext>
            </a:extLst>
          </p:cNvPr>
          <p:cNvSpPr txBox="1">
            <a:spLocks noChangeArrowheads="1"/>
          </p:cNvSpPr>
          <p:nvPr/>
        </p:nvSpPr>
        <p:spPr bwMode="auto">
          <a:xfrm>
            <a:off x="1268412" y="776289"/>
            <a:ext cx="525621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What do we need to know about this letter to gain the most from it?</a:t>
            </a:r>
          </a:p>
        </p:txBody>
      </p:sp>
      <p:sp>
        <p:nvSpPr>
          <p:cNvPr id="2" name="Rectangle 1">
            <a:extLst>
              <a:ext uri="{FF2B5EF4-FFF2-40B4-BE49-F238E27FC236}">
                <a16:creationId xmlns:a16="http://schemas.microsoft.com/office/drawing/2014/main" id="{61F0356B-A3A7-3B44-BA22-D469C4DC31DD}"/>
              </a:ext>
            </a:extLst>
          </p:cNvPr>
          <p:cNvSpPr/>
          <p:nvPr/>
        </p:nvSpPr>
        <p:spPr>
          <a:xfrm>
            <a:off x="1340069" y="9630888"/>
            <a:ext cx="5139558" cy="2214269"/>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2271637-F3BD-0349-8895-68B9C391273F}"/>
              </a:ext>
            </a:extLst>
          </p:cNvPr>
          <p:cNvSpPr txBox="1"/>
          <p:nvPr/>
        </p:nvSpPr>
        <p:spPr>
          <a:xfrm>
            <a:off x="1387364" y="9601610"/>
            <a:ext cx="5084688" cy="369332"/>
          </a:xfrm>
          <a:prstGeom prst="rect">
            <a:avLst/>
          </a:prstGeom>
          <a:noFill/>
        </p:spPr>
        <p:txBody>
          <a:bodyPr wrap="square" rtlCol="0">
            <a:spAutoFit/>
          </a:bodyPr>
          <a:lstStyle/>
          <a:p>
            <a:r>
              <a:rPr lang="en-US" b="1" dirty="0"/>
              <a:t>Your Added Questions</a:t>
            </a:r>
            <a:r>
              <a:rPr lang="en-US" dirty="0"/>
              <a:t>: </a:t>
            </a:r>
            <a:r>
              <a:rPr lang="en-US" i="1" dirty="0">
                <a:solidFill>
                  <a:srgbClr val="0070C0"/>
                </a:solidFill>
              </a:rPr>
              <a:t>to be brought up next week</a:t>
            </a:r>
          </a:p>
        </p:txBody>
      </p:sp>
      <p:cxnSp>
        <p:nvCxnSpPr>
          <p:cNvPr id="5" name="Straight Connector 4">
            <a:extLst>
              <a:ext uri="{FF2B5EF4-FFF2-40B4-BE49-F238E27FC236}">
                <a16:creationId xmlns:a16="http://schemas.microsoft.com/office/drawing/2014/main" id="{B9751237-FB44-0E4A-8196-9573B58AD414}"/>
              </a:ext>
            </a:extLst>
          </p:cNvPr>
          <p:cNvCxnSpPr/>
          <p:nvPr/>
        </p:nvCxnSpPr>
        <p:spPr>
          <a:xfrm>
            <a:off x="1805049" y="4797631"/>
            <a:ext cx="465512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A651076-A7FB-B340-B14D-9B576F007241}"/>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L2</a:t>
            </a:r>
          </a:p>
        </p:txBody>
      </p:sp>
      <p:grpSp>
        <p:nvGrpSpPr>
          <p:cNvPr id="6" name="Group 5">
            <a:extLst>
              <a:ext uri="{FF2B5EF4-FFF2-40B4-BE49-F238E27FC236}">
                <a16:creationId xmlns:a16="http://schemas.microsoft.com/office/drawing/2014/main" id="{167918DC-71A7-D24B-9A16-5170C570332D}"/>
              </a:ext>
            </a:extLst>
          </p:cNvPr>
          <p:cNvGrpSpPr/>
          <p:nvPr/>
        </p:nvGrpSpPr>
        <p:grpSpPr>
          <a:xfrm>
            <a:off x="167951" y="3336627"/>
            <a:ext cx="830999" cy="7702734"/>
            <a:chOff x="0" y="3317966"/>
            <a:chExt cx="830999" cy="7702734"/>
          </a:xfrm>
        </p:grpSpPr>
        <p:sp>
          <p:nvSpPr>
            <p:cNvPr id="4" name="TextBox 3">
              <a:extLst>
                <a:ext uri="{FF2B5EF4-FFF2-40B4-BE49-F238E27FC236}">
                  <a16:creationId xmlns:a16="http://schemas.microsoft.com/office/drawing/2014/main" id="{2A49FC54-8AD9-C34A-8D79-336207A5599C}"/>
                </a:ext>
              </a:extLst>
            </p:cNvPr>
            <p:cNvSpPr txBox="1"/>
            <p:nvPr/>
          </p:nvSpPr>
          <p:spPr>
            <a:xfrm rot="16200000">
              <a:off x="-3398854" y="6716822"/>
              <a:ext cx="7628710" cy="830997"/>
            </a:xfrm>
            <a:prstGeom prst="rect">
              <a:avLst/>
            </a:prstGeom>
            <a:noFill/>
          </p:spPr>
          <p:txBody>
            <a:bodyPr wrap="square" rtlCol="0">
              <a:spAutoFit/>
            </a:bodyPr>
            <a:lstStyle/>
            <a:p>
              <a:pPr algn="ctr"/>
              <a:r>
                <a:rPr lang="en-US" sz="4800" dirty="0">
                  <a:solidFill>
                    <a:srgbClr val="FF0000"/>
                  </a:solidFill>
                </a:rPr>
                <a:t>Jesus: The Sovereign Lord</a:t>
              </a:r>
            </a:p>
          </p:txBody>
        </p:sp>
        <p:sp>
          <p:nvSpPr>
            <p:cNvPr id="22" name="TextBox 21">
              <a:extLst>
                <a:ext uri="{FF2B5EF4-FFF2-40B4-BE49-F238E27FC236}">
                  <a16:creationId xmlns:a16="http://schemas.microsoft.com/office/drawing/2014/main" id="{E6D319ED-EB7A-9C48-B0A6-F0C14154A3B3}"/>
                </a:ext>
              </a:extLst>
            </p:cNvPr>
            <p:cNvSpPr txBox="1"/>
            <p:nvPr/>
          </p:nvSpPr>
          <p:spPr>
            <a:xfrm rot="16200000">
              <a:off x="-3398856" y="6790846"/>
              <a:ext cx="7628710" cy="830997"/>
            </a:xfrm>
            <a:prstGeom prst="rect">
              <a:avLst/>
            </a:prstGeom>
            <a:noFill/>
          </p:spPr>
          <p:txBody>
            <a:bodyPr wrap="square" rtlCol="0">
              <a:spAutoFit/>
            </a:bodyPr>
            <a:lstStyle/>
            <a:p>
              <a:pPr algn="ctr"/>
              <a:r>
                <a:rPr lang="en-US" sz="4800" dirty="0">
                  <a:solidFill>
                    <a:srgbClr val="FFFF00"/>
                  </a:solidFill>
                </a:rPr>
                <a:t>Jesus: The Sovereign Lord</a:t>
              </a:r>
            </a:p>
          </p:txBody>
        </p:sp>
      </p:grpSp>
    </p:spTree>
    <p:extLst>
      <p:ext uri="{BB962C8B-B14F-4D97-AF65-F5344CB8AC3E}">
        <p14:creationId xmlns:p14="http://schemas.microsoft.com/office/powerpoint/2010/main" val="285733515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Number Placeholder 3">
            <a:extLst>
              <a:ext uri="{FF2B5EF4-FFF2-40B4-BE49-F238E27FC236}">
                <a16:creationId xmlns:a16="http://schemas.microsoft.com/office/drawing/2014/main" id="{F810AB5B-49F8-4845-A890-C42C1DBF198A}"/>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AC12BCD-449A-584D-AFED-680E56390282}" type="slidenum">
              <a:rPr lang="en-AU" altLang="en-US"/>
              <a:pPr/>
              <a:t>99</a:t>
            </a:fld>
            <a:endParaRPr lang="en-AU" altLang="en-US"/>
          </a:p>
        </p:txBody>
      </p:sp>
      <p:sp>
        <p:nvSpPr>
          <p:cNvPr id="7170" name="Rectangle 2">
            <a:extLst>
              <a:ext uri="{FF2B5EF4-FFF2-40B4-BE49-F238E27FC236}">
                <a16:creationId xmlns:a16="http://schemas.microsoft.com/office/drawing/2014/main" id="{FD5078B7-F22A-B043-AA9F-6EA3EF6CFE40}"/>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7171" name="Group 3">
            <a:extLst>
              <a:ext uri="{FF2B5EF4-FFF2-40B4-BE49-F238E27FC236}">
                <a16:creationId xmlns:a16="http://schemas.microsoft.com/office/drawing/2014/main" id="{4150DC7C-9084-4B48-AC0A-0E88E9298CAC}"/>
              </a:ext>
            </a:extLst>
          </p:cNvPr>
          <p:cNvGrpSpPr>
            <a:grpSpLocks/>
          </p:cNvGrpSpPr>
          <p:nvPr/>
        </p:nvGrpSpPr>
        <p:grpSpPr bwMode="auto">
          <a:xfrm>
            <a:off x="246063" y="615951"/>
            <a:ext cx="836612" cy="2030413"/>
            <a:chOff x="119" y="252"/>
            <a:chExt cx="527" cy="1279"/>
          </a:xfrm>
        </p:grpSpPr>
        <p:sp>
          <p:nvSpPr>
            <p:cNvPr id="7178" name="Rectangle 4">
              <a:extLst>
                <a:ext uri="{FF2B5EF4-FFF2-40B4-BE49-F238E27FC236}">
                  <a16:creationId xmlns:a16="http://schemas.microsoft.com/office/drawing/2014/main" id="{32983BB7-DA85-EC43-9CAD-886DEE321CA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179" name="Line 5">
              <a:extLst>
                <a:ext uri="{FF2B5EF4-FFF2-40B4-BE49-F238E27FC236}">
                  <a16:creationId xmlns:a16="http://schemas.microsoft.com/office/drawing/2014/main" id="{65547E68-1A0C-B140-AB8C-0415629AE7C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0" name="Line 6">
              <a:extLst>
                <a:ext uri="{FF2B5EF4-FFF2-40B4-BE49-F238E27FC236}">
                  <a16:creationId xmlns:a16="http://schemas.microsoft.com/office/drawing/2014/main" id="{EB04ADBA-E663-3645-B003-E8389C60FF9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1" name="Text Box 7">
              <a:extLst>
                <a:ext uri="{FF2B5EF4-FFF2-40B4-BE49-F238E27FC236}">
                  <a16:creationId xmlns:a16="http://schemas.microsoft.com/office/drawing/2014/main" id="{B90AA6BD-286D-3441-8271-3B5B994BC67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7172" name="Text Box 8">
            <a:extLst>
              <a:ext uri="{FF2B5EF4-FFF2-40B4-BE49-F238E27FC236}">
                <a16:creationId xmlns:a16="http://schemas.microsoft.com/office/drawing/2014/main" id="{9A564821-E890-E54B-9E26-0D348253525F}"/>
              </a:ext>
            </a:extLst>
          </p:cNvPr>
          <p:cNvSpPr txBox="1">
            <a:spLocks noChangeArrowheads="1"/>
          </p:cNvSpPr>
          <p:nvPr/>
        </p:nvSpPr>
        <p:spPr bwMode="auto">
          <a:xfrm>
            <a:off x="246063" y="30638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7173" name="Text Box 9">
            <a:extLst>
              <a:ext uri="{FF2B5EF4-FFF2-40B4-BE49-F238E27FC236}">
                <a16:creationId xmlns:a16="http://schemas.microsoft.com/office/drawing/2014/main" id="{32D72C0B-BBD6-0349-93C1-66B880DE7291}"/>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7174" name="WordArt 14">
            <a:extLst>
              <a:ext uri="{FF2B5EF4-FFF2-40B4-BE49-F238E27FC236}">
                <a16:creationId xmlns:a16="http://schemas.microsoft.com/office/drawing/2014/main" id="{2BA91889-2795-E449-88C7-3818781F39B3}"/>
              </a:ext>
            </a:extLst>
          </p:cNvPr>
          <p:cNvSpPr>
            <a:spLocks noChangeArrowheads="1" noChangeShapeType="1" noTextEdit="1"/>
          </p:cNvSpPr>
          <p:nvPr/>
        </p:nvSpPr>
        <p:spPr bwMode="auto">
          <a:xfrm>
            <a:off x="2060575" y="1774825"/>
            <a:ext cx="3276600"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This  Hall  Of  Faith</a:t>
            </a:r>
          </a:p>
        </p:txBody>
      </p:sp>
      <p:sp>
        <p:nvSpPr>
          <p:cNvPr id="7175" name="Text Box 15">
            <a:extLst>
              <a:ext uri="{FF2B5EF4-FFF2-40B4-BE49-F238E27FC236}">
                <a16:creationId xmlns:a16="http://schemas.microsoft.com/office/drawing/2014/main" id="{D41D9EC0-5D8B-574B-A580-7555441FADF4}"/>
              </a:ext>
            </a:extLst>
          </p:cNvPr>
          <p:cNvSpPr txBox="1">
            <a:spLocks noChangeArrowheads="1"/>
          </p:cNvSpPr>
          <p:nvPr/>
        </p:nvSpPr>
        <p:spPr bwMode="auto">
          <a:xfrm>
            <a:off x="1268414" y="3000376"/>
            <a:ext cx="4897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endParaRPr lang="en-US" altLang="en-US"/>
          </a:p>
        </p:txBody>
      </p:sp>
      <p:sp>
        <p:nvSpPr>
          <p:cNvPr id="7184" name="Text Box 16">
            <a:extLst>
              <a:ext uri="{FF2B5EF4-FFF2-40B4-BE49-F238E27FC236}">
                <a16:creationId xmlns:a16="http://schemas.microsoft.com/office/drawing/2014/main" id="{14606751-ABB8-614C-B7C3-61586D7422FC}"/>
              </a:ext>
            </a:extLst>
          </p:cNvPr>
          <p:cNvSpPr txBox="1">
            <a:spLocks noChangeArrowheads="1"/>
          </p:cNvSpPr>
          <p:nvPr/>
        </p:nvSpPr>
        <p:spPr bwMode="auto">
          <a:xfrm>
            <a:off x="1196976" y="2855913"/>
            <a:ext cx="5256213" cy="905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608013" indent="-150813">
              <a:defRPr>
                <a:solidFill>
                  <a:schemeClr val="tx1"/>
                </a:solidFill>
                <a:latin typeface="Arial" panose="020B0604020202020204" pitchFamily="34" charset="0"/>
                <a:cs typeface="Arial" panose="020B0604020202020204" pitchFamily="34" charset="0"/>
              </a:defRPr>
            </a:lvl2pPr>
            <a:lvl3pPr marL="1065213" indent="-277813">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206625" indent="-342900">
              <a:defRPr>
                <a:solidFill>
                  <a:schemeClr val="tx1"/>
                </a:solidFill>
                <a:latin typeface="Arial" panose="020B0604020202020204" pitchFamily="34" charset="0"/>
                <a:cs typeface="Arial" panose="020B0604020202020204" pitchFamily="34" charset="0"/>
              </a:defRPr>
            </a:lvl5pPr>
            <a:lvl6pPr marL="2663825"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121025"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78225"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35425"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AutoNum type="arabicPeriod"/>
              <a:defRPr/>
            </a:pPr>
            <a:r>
              <a:rPr lang="en-AU" altLang="en-US" sz="1200" b="1"/>
              <a:t>This chapter</a:t>
            </a:r>
            <a:r>
              <a:rPr lang="en-AU" altLang="en-US" sz="1200"/>
              <a:t> calls the reader to remember some of the most famous of biblical characters and their remarkable displays of faith.   Faith is a very essential thing and we are called on to demonstrate our faith to a watching world.</a:t>
            </a:r>
          </a:p>
          <a:p>
            <a:pPr algn="just" eaLnBrk="1" hangingPunct="1">
              <a:spcBef>
                <a:spcPct val="50000"/>
              </a:spcBef>
              <a:buFontTx/>
              <a:buAutoNum type="arabicPeriod"/>
              <a:defRPr/>
            </a:pPr>
            <a:r>
              <a:rPr lang="en-AU" altLang="en-US" sz="1200" b="1"/>
              <a:t>What is faith, really?</a:t>
            </a:r>
            <a:r>
              <a:rPr lang="en-AU" altLang="en-US" sz="1200"/>
              <a:t>    Faith is the belief that that which I can not see is real and more important than anything that I can see.  It is a conviction that say that which I have not experienced, nor that I am able to prove is true, and therefore I will devote my life to it, regardless of the absence of hard immediate evidence.  It is life beyond the empirical bases that we have been taught to live on.</a:t>
            </a:r>
          </a:p>
          <a:p>
            <a:pPr algn="just" eaLnBrk="1" hangingPunct="1">
              <a:spcBef>
                <a:spcPct val="50000"/>
              </a:spcBef>
              <a:buFontTx/>
              <a:buAutoNum type="arabicPeriod"/>
              <a:defRPr/>
            </a:pPr>
            <a:r>
              <a:rPr lang="en-AU" altLang="en-US" sz="1200" b="1"/>
              <a:t>The text</a:t>
            </a:r>
            <a:r>
              <a:rPr lang="en-AU" altLang="en-US" sz="1200"/>
              <a:t> says of faith, “</a:t>
            </a:r>
            <a:r>
              <a:rPr lang="en-AU" altLang="en-US" sz="1200">
                <a:solidFill>
                  <a:srgbClr val="CC0000"/>
                </a:solidFill>
              </a:rPr>
              <a:t>Now </a:t>
            </a:r>
            <a:r>
              <a:rPr lang="en-AU" altLang="en-US" sz="1200" b="1" u="sng">
                <a:solidFill>
                  <a:srgbClr val="CC0000"/>
                </a:solidFill>
                <a:effectLst>
                  <a:outerShdw blurRad="38100" dist="38100" dir="2700000" algn="tl">
                    <a:srgbClr val="C0C0C0"/>
                  </a:outerShdw>
                </a:effectLst>
              </a:rPr>
              <a:t>faith is the assurance of things hoped for, the conviction of things not seen</a:t>
            </a:r>
            <a:r>
              <a:rPr lang="en-AU" altLang="en-US" sz="1200"/>
              <a:t>. </a:t>
            </a:r>
            <a:r>
              <a:rPr lang="en-AU" altLang="en-US" sz="1200">
                <a:solidFill>
                  <a:srgbClr val="CC0000"/>
                </a:solidFill>
              </a:rPr>
              <a:t>2 For by it the men of old gained approval. 3 By faith we understand that the worlds were prepared by the word of God, so that what is seen was not made out of things which are visible. </a:t>
            </a:r>
          </a:p>
          <a:p>
            <a:pPr algn="just" eaLnBrk="1" hangingPunct="1">
              <a:spcBef>
                <a:spcPct val="50000"/>
              </a:spcBef>
              <a:buFontTx/>
              <a:buAutoNum type="arabicPeriod"/>
              <a:defRPr/>
            </a:pPr>
            <a:r>
              <a:rPr lang="en-AU" altLang="en-US" sz="1200" b="1"/>
              <a:t>“Faith” Sustains us</a:t>
            </a:r>
            <a:r>
              <a:rPr lang="en-AU" altLang="en-US" sz="1200"/>
              <a:t>.  Faith is what sustains us our on the road, in the dark of the night, and in the passage ways to the floors of the Coliseum.    It is a precious thing and </a:t>
            </a:r>
            <a:r>
              <a:rPr lang="en-AU" altLang="en-US" sz="1200" u="sng"/>
              <a:t>we have to be very careful with it to nurture it and to feed it the best of our efforts.</a:t>
            </a:r>
          </a:p>
          <a:p>
            <a:pPr algn="just" eaLnBrk="1" hangingPunct="1">
              <a:spcBef>
                <a:spcPct val="50000"/>
              </a:spcBef>
              <a:buFontTx/>
              <a:buAutoNum type="arabicPeriod"/>
              <a:defRPr/>
            </a:pPr>
            <a:r>
              <a:rPr lang="en-AU" altLang="en-US" sz="1200" b="1"/>
              <a:t>True faith is distinctive.</a:t>
            </a:r>
            <a:r>
              <a:rPr lang="en-AU" altLang="en-US" sz="1200"/>
              <a:t> It is what </a:t>
            </a:r>
            <a:r>
              <a:rPr lang="en-AU" altLang="en-US" sz="1200" u="sng"/>
              <a:t>sets these men and women in Hebrews 11 apart from all of their contemporaries</a:t>
            </a:r>
            <a:r>
              <a:rPr lang="en-AU" altLang="en-US" sz="1200"/>
              <a:t>: they kept God as God, when reason and pressure said to abandon Him, when lives were threatened and when hope was weakened by controversy.</a:t>
            </a:r>
          </a:p>
          <a:p>
            <a:pPr algn="just" eaLnBrk="1" hangingPunct="1">
              <a:spcBef>
                <a:spcPct val="50000"/>
              </a:spcBef>
              <a:buFontTx/>
              <a:buAutoNum type="arabicPeriod"/>
              <a:defRPr/>
            </a:pPr>
            <a:r>
              <a:rPr lang="en-AU" altLang="en-US" sz="1200" b="1">
                <a:solidFill>
                  <a:schemeClr val="accent2"/>
                </a:solidFill>
              </a:rPr>
              <a:t>So lived these giants:</a:t>
            </a:r>
          </a:p>
          <a:p>
            <a:pPr lvl="2" algn="just" eaLnBrk="1" hangingPunct="1">
              <a:spcBef>
                <a:spcPct val="50000"/>
              </a:spcBef>
              <a:buFontTx/>
              <a:buAutoNum type="alphaUcPeriod"/>
              <a:defRPr/>
            </a:pPr>
            <a:r>
              <a:rPr lang="en-AU" altLang="en-US" sz="1200" b="1">
                <a:solidFill>
                  <a:schemeClr val="accent2"/>
                </a:solidFill>
              </a:rPr>
              <a:t>Abel</a:t>
            </a:r>
          </a:p>
          <a:p>
            <a:pPr lvl="2" algn="just" eaLnBrk="1" hangingPunct="1">
              <a:spcBef>
                <a:spcPct val="50000"/>
              </a:spcBef>
              <a:buFontTx/>
              <a:buAutoNum type="alphaUcPeriod"/>
              <a:defRPr/>
            </a:pPr>
            <a:r>
              <a:rPr lang="en-AU" altLang="en-US" sz="1200" b="1">
                <a:solidFill>
                  <a:schemeClr val="accent2"/>
                </a:solidFill>
              </a:rPr>
              <a:t>Enoch</a:t>
            </a:r>
          </a:p>
          <a:p>
            <a:pPr lvl="2" algn="just" eaLnBrk="1" hangingPunct="1">
              <a:spcBef>
                <a:spcPct val="50000"/>
              </a:spcBef>
              <a:buFontTx/>
              <a:buAutoNum type="alphaUcPeriod"/>
              <a:defRPr/>
            </a:pPr>
            <a:r>
              <a:rPr lang="en-AU" altLang="en-US" sz="1200" b="1">
                <a:solidFill>
                  <a:schemeClr val="accent2"/>
                </a:solidFill>
              </a:rPr>
              <a:t>Noah</a:t>
            </a:r>
          </a:p>
          <a:p>
            <a:pPr lvl="2" algn="just" eaLnBrk="1" hangingPunct="1">
              <a:spcBef>
                <a:spcPct val="50000"/>
              </a:spcBef>
              <a:buFontTx/>
              <a:buAutoNum type="alphaUcPeriod"/>
              <a:defRPr/>
            </a:pPr>
            <a:r>
              <a:rPr lang="en-AU" altLang="en-US" sz="1200" b="1">
                <a:solidFill>
                  <a:schemeClr val="accent2"/>
                </a:solidFill>
              </a:rPr>
              <a:t>Abraham</a:t>
            </a:r>
          </a:p>
          <a:p>
            <a:pPr lvl="2" algn="just" eaLnBrk="1" hangingPunct="1">
              <a:spcBef>
                <a:spcPct val="50000"/>
              </a:spcBef>
              <a:buFontTx/>
              <a:buAutoNum type="alphaUcPeriod"/>
              <a:defRPr/>
            </a:pPr>
            <a:r>
              <a:rPr lang="en-AU" altLang="en-US" sz="1200" b="1">
                <a:solidFill>
                  <a:schemeClr val="accent2"/>
                </a:solidFill>
              </a:rPr>
              <a:t>Sarah</a:t>
            </a:r>
          </a:p>
          <a:p>
            <a:pPr lvl="2" algn="just" eaLnBrk="1" hangingPunct="1">
              <a:spcBef>
                <a:spcPct val="50000"/>
              </a:spcBef>
              <a:buFontTx/>
              <a:buAutoNum type="alphaUcPeriod"/>
              <a:defRPr/>
            </a:pPr>
            <a:r>
              <a:rPr lang="en-AU" altLang="en-US" sz="1200" b="1">
                <a:solidFill>
                  <a:schemeClr val="accent2"/>
                </a:solidFill>
              </a:rPr>
              <a:t>Isaac</a:t>
            </a:r>
          </a:p>
          <a:p>
            <a:pPr lvl="2" algn="just" eaLnBrk="1" hangingPunct="1">
              <a:spcBef>
                <a:spcPct val="50000"/>
              </a:spcBef>
              <a:buFontTx/>
              <a:buAutoNum type="alphaUcPeriod"/>
              <a:defRPr/>
            </a:pPr>
            <a:r>
              <a:rPr lang="en-AU" altLang="en-US" sz="1200" b="1">
                <a:solidFill>
                  <a:schemeClr val="accent2"/>
                </a:solidFill>
              </a:rPr>
              <a:t>Joseph</a:t>
            </a:r>
          </a:p>
          <a:p>
            <a:pPr lvl="2" algn="just" eaLnBrk="1" hangingPunct="1">
              <a:spcBef>
                <a:spcPct val="50000"/>
              </a:spcBef>
              <a:buFontTx/>
              <a:buAutoNum type="alphaUcPeriod"/>
              <a:defRPr/>
            </a:pPr>
            <a:r>
              <a:rPr lang="en-AU" altLang="en-US" sz="1200" b="1">
                <a:solidFill>
                  <a:schemeClr val="accent2"/>
                </a:solidFill>
              </a:rPr>
              <a:t>Moses</a:t>
            </a:r>
          </a:p>
          <a:p>
            <a:pPr lvl="2" algn="just" eaLnBrk="1" hangingPunct="1">
              <a:spcBef>
                <a:spcPct val="50000"/>
              </a:spcBef>
              <a:buFontTx/>
              <a:buAutoNum type="alphaUcPeriod"/>
              <a:defRPr/>
            </a:pPr>
            <a:r>
              <a:rPr lang="en-AU" altLang="en-US" sz="1200" b="1">
                <a:solidFill>
                  <a:schemeClr val="accent2"/>
                </a:solidFill>
              </a:rPr>
              <a:t>The rest ….</a:t>
            </a:r>
          </a:p>
          <a:p>
            <a:pPr lvl="2" algn="just" eaLnBrk="1" hangingPunct="1">
              <a:spcBef>
                <a:spcPct val="50000"/>
              </a:spcBef>
              <a:buFontTx/>
              <a:buAutoNum type="alphaUcPeriod"/>
              <a:defRPr/>
            </a:pPr>
            <a:endParaRPr lang="en-AU" altLang="en-US" sz="1200" b="1">
              <a:solidFill>
                <a:schemeClr val="accent2"/>
              </a:solidFill>
            </a:endParaRPr>
          </a:p>
          <a:p>
            <a:pPr lvl="2" algn="just" eaLnBrk="1" hangingPunct="1">
              <a:spcBef>
                <a:spcPct val="50000"/>
              </a:spcBef>
              <a:buFontTx/>
              <a:buAutoNum type="alphaUcPeriod"/>
              <a:defRPr/>
            </a:pPr>
            <a:endParaRPr lang="en-AU" altLang="en-US" sz="1200"/>
          </a:p>
          <a:p>
            <a:pPr lvl="2" algn="just" eaLnBrk="1" hangingPunct="1">
              <a:spcBef>
                <a:spcPct val="50000"/>
              </a:spcBef>
              <a:buFontTx/>
              <a:buAutoNum type="alphaUcPeriod"/>
              <a:defRPr/>
            </a:pPr>
            <a:endParaRPr lang="en-AU" altLang="en-US" sz="1200"/>
          </a:p>
          <a:p>
            <a:pPr lvl="2" algn="just" eaLnBrk="1" hangingPunct="1">
              <a:spcBef>
                <a:spcPct val="50000"/>
              </a:spcBef>
              <a:buFontTx/>
              <a:buAutoNum type="alphaUcPeriod"/>
              <a:defRPr/>
            </a:pPr>
            <a:endParaRPr lang="en-AU" altLang="en-US" sz="1200"/>
          </a:p>
          <a:p>
            <a:pPr lvl="2" algn="just" eaLnBrk="1" hangingPunct="1">
              <a:spcBef>
                <a:spcPct val="50000"/>
              </a:spcBef>
              <a:buFontTx/>
              <a:buAutoNum type="alphaUcPeriod"/>
              <a:defRPr/>
            </a:pPr>
            <a:endParaRPr lang="en-AU" altLang="en-US" sz="1200"/>
          </a:p>
          <a:p>
            <a:pPr lvl="1" algn="just" eaLnBrk="1" hangingPunct="1">
              <a:spcBef>
                <a:spcPct val="50000"/>
              </a:spcBef>
              <a:buFontTx/>
              <a:buAutoNum type="arabicPeriod"/>
              <a:defRPr/>
            </a:pPr>
            <a:endParaRPr lang="en-AU" altLang="en-US" sz="1200"/>
          </a:p>
        </p:txBody>
      </p:sp>
      <p:sp>
        <p:nvSpPr>
          <p:cNvPr id="7177" name="Text Box 17">
            <a:extLst>
              <a:ext uri="{FF2B5EF4-FFF2-40B4-BE49-F238E27FC236}">
                <a16:creationId xmlns:a16="http://schemas.microsoft.com/office/drawing/2014/main" id="{D3FF5429-65CA-D940-847A-ADACA6BE3363}"/>
              </a:ext>
            </a:extLst>
          </p:cNvPr>
          <p:cNvSpPr txBox="1">
            <a:spLocks noChangeArrowheads="1"/>
          </p:cNvSpPr>
          <p:nvPr/>
        </p:nvSpPr>
        <p:spPr bwMode="auto">
          <a:xfrm>
            <a:off x="3213101" y="7824789"/>
            <a:ext cx="3167063" cy="230187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80975" indent="-18097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Blip>
                <a:blip r:embed="rId2"/>
              </a:buBlip>
            </a:pPr>
            <a:r>
              <a:rPr lang="en-AU" altLang="en-US" sz="1000" b="1" u="sng"/>
              <a:t>Each one of these giants</a:t>
            </a:r>
            <a:r>
              <a:rPr lang="en-AU" altLang="en-US" sz="1000" b="1"/>
              <a:t> of the faith has shared a piece of their ‘faith’ with us today.</a:t>
            </a:r>
          </a:p>
          <a:p>
            <a:pPr algn="just" eaLnBrk="1" hangingPunct="1">
              <a:spcBef>
                <a:spcPct val="50000"/>
              </a:spcBef>
              <a:buFontTx/>
              <a:buBlip>
                <a:blip r:embed="rId2"/>
              </a:buBlip>
            </a:pPr>
            <a:r>
              <a:rPr lang="en-AU" altLang="en-US" sz="1000" b="1" u="sng"/>
              <a:t>Each one of these giants</a:t>
            </a:r>
            <a:r>
              <a:rPr lang="en-AU" altLang="en-US" sz="1000" b="1"/>
              <a:t> stands as an eternal sermon, proclaiming the virtue of the living of our own faith-filled lives.</a:t>
            </a:r>
          </a:p>
          <a:p>
            <a:pPr algn="just" eaLnBrk="1" hangingPunct="1">
              <a:spcBef>
                <a:spcPct val="50000"/>
              </a:spcBef>
              <a:buFontTx/>
              <a:buBlip>
                <a:blip r:embed="rId2"/>
              </a:buBlip>
            </a:pPr>
            <a:r>
              <a:rPr lang="en-AU" altLang="en-US" sz="1000" b="1" u="sng"/>
              <a:t>Each one of these giants</a:t>
            </a:r>
            <a:r>
              <a:rPr lang="en-AU" altLang="en-US" sz="1000" b="1"/>
              <a:t> lived in expectation of that which was yet to come.  They did not see the physical advent of Jesus and His new covenant, but they knew that God was in charge and that all would be better. </a:t>
            </a:r>
          </a:p>
          <a:p>
            <a:pPr algn="just" eaLnBrk="1" hangingPunct="1">
              <a:spcBef>
                <a:spcPct val="50000"/>
              </a:spcBef>
              <a:buFontTx/>
              <a:buBlip>
                <a:blip r:embed="rId2"/>
              </a:buBlip>
            </a:pPr>
            <a:r>
              <a:rPr lang="en-AU" altLang="en-US" sz="1000" b="1" u="sng"/>
              <a:t>Each one</a:t>
            </a:r>
            <a:r>
              <a:rPr lang="en-AU" altLang="en-US" sz="1000" b="1"/>
              <a:t> of these giants was willing to live as an exile, waiting patiently for God to work His plan.</a:t>
            </a:r>
          </a:p>
        </p:txBody>
      </p:sp>
      <p:sp>
        <p:nvSpPr>
          <p:cNvPr id="15" name="WordArt 17">
            <a:extLst>
              <a:ext uri="{FF2B5EF4-FFF2-40B4-BE49-F238E27FC236}">
                <a16:creationId xmlns:a16="http://schemas.microsoft.com/office/drawing/2014/main" id="{2CCC0E0B-2FEA-CF43-B11D-D875923651C0}"/>
              </a:ext>
            </a:extLst>
          </p:cNvPr>
          <p:cNvSpPr>
            <a:spLocks noChangeArrowheads="1" noChangeShapeType="1" noTextEdit="1"/>
          </p:cNvSpPr>
          <p:nvPr/>
        </p:nvSpPr>
        <p:spPr bwMode="auto">
          <a:xfrm rot="16200000">
            <a:off x="-1060450" y="639762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176748076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Number Placeholder 3">
            <a:extLst>
              <a:ext uri="{FF2B5EF4-FFF2-40B4-BE49-F238E27FC236}">
                <a16:creationId xmlns:a16="http://schemas.microsoft.com/office/drawing/2014/main" id="{D3FDC111-D356-5D4E-8642-EBFA77AD1258}"/>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BC990CC-86CE-A045-858F-8A19BE8F9DFE}" type="slidenum">
              <a:rPr lang="en-AU" altLang="en-US"/>
              <a:pPr/>
              <a:t>100</a:t>
            </a:fld>
            <a:endParaRPr lang="en-AU" altLang="en-US"/>
          </a:p>
        </p:txBody>
      </p:sp>
      <p:sp>
        <p:nvSpPr>
          <p:cNvPr id="8194" name="Rectangle 2">
            <a:extLst>
              <a:ext uri="{FF2B5EF4-FFF2-40B4-BE49-F238E27FC236}">
                <a16:creationId xmlns:a16="http://schemas.microsoft.com/office/drawing/2014/main" id="{0E57F90A-566A-844D-9D7B-BBB853527B14}"/>
              </a:ext>
            </a:extLst>
          </p:cNvPr>
          <p:cNvSpPr>
            <a:spLocks noChangeArrowheads="1"/>
          </p:cNvSpPr>
          <p:nvPr/>
        </p:nvSpPr>
        <p:spPr bwMode="auto">
          <a:xfrm>
            <a:off x="1" y="0"/>
            <a:ext cx="1052513" cy="120396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8195" name="Group 3">
            <a:extLst>
              <a:ext uri="{FF2B5EF4-FFF2-40B4-BE49-F238E27FC236}">
                <a16:creationId xmlns:a16="http://schemas.microsoft.com/office/drawing/2014/main" id="{C220C643-0D45-A749-AC1C-492E12E4C200}"/>
              </a:ext>
            </a:extLst>
          </p:cNvPr>
          <p:cNvGrpSpPr>
            <a:grpSpLocks/>
          </p:cNvGrpSpPr>
          <p:nvPr/>
        </p:nvGrpSpPr>
        <p:grpSpPr bwMode="auto">
          <a:xfrm>
            <a:off x="188913" y="1416051"/>
            <a:ext cx="836612" cy="2030413"/>
            <a:chOff x="119" y="252"/>
            <a:chExt cx="527" cy="1279"/>
          </a:xfrm>
        </p:grpSpPr>
        <p:sp>
          <p:nvSpPr>
            <p:cNvPr id="2" name="Rectangle 4">
              <a:extLst>
                <a:ext uri="{FF2B5EF4-FFF2-40B4-BE49-F238E27FC236}">
                  <a16:creationId xmlns:a16="http://schemas.microsoft.com/office/drawing/2014/main" id="{6452A3A5-F37A-1941-BC3B-02A015D5ACB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 name="Line 5">
              <a:extLst>
                <a:ext uri="{FF2B5EF4-FFF2-40B4-BE49-F238E27FC236}">
                  <a16:creationId xmlns:a16="http://schemas.microsoft.com/office/drawing/2014/main" id="{A1CA88C1-FF8A-ED44-BC19-059015102AF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Line 6">
              <a:extLst>
                <a:ext uri="{FF2B5EF4-FFF2-40B4-BE49-F238E27FC236}">
                  <a16:creationId xmlns:a16="http://schemas.microsoft.com/office/drawing/2014/main" id="{4F21FF32-F6C0-D94A-A4BA-9F9156880FC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6" name="Text Box 7">
              <a:extLst>
                <a:ext uri="{FF2B5EF4-FFF2-40B4-BE49-F238E27FC236}">
                  <a16:creationId xmlns:a16="http://schemas.microsoft.com/office/drawing/2014/main" id="{C6A9FEA3-F06D-5048-8CDF-96BD07D7B3B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8196" name="Text Box 8">
            <a:extLst>
              <a:ext uri="{FF2B5EF4-FFF2-40B4-BE49-F238E27FC236}">
                <a16:creationId xmlns:a16="http://schemas.microsoft.com/office/drawing/2014/main" id="{C7B958D4-A69C-C249-8301-EA3CD222085A}"/>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8203" name="Text Box 11">
            <a:extLst>
              <a:ext uri="{FF2B5EF4-FFF2-40B4-BE49-F238E27FC236}">
                <a16:creationId xmlns:a16="http://schemas.microsoft.com/office/drawing/2014/main" id="{AEA27520-C289-AD4B-A563-5DB9D88A1F83}"/>
              </a:ext>
            </a:extLst>
          </p:cNvPr>
          <p:cNvSpPr txBox="1">
            <a:spLocks noChangeArrowheads="1"/>
          </p:cNvSpPr>
          <p:nvPr/>
        </p:nvSpPr>
        <p:spPr bwMode="auto">
          <a:xfrm>
            <a:off x="1196976" y="5880100"/>
            <a:ext cx="5256213" cy="861774"/>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400" b="1">
                <a:solidFill>
                  <a:schemeClr val="accent2"/>
                </a:solidFill>
                <a:effectLst>
                  <a:outerShdw blurRad="38100" dist="38100" dir="2700000" algn="tl">
                    <a:srgbClr val="000000"/>
                  </a:outerShdw>
                </a:effectLst>
              </a:rPr>
              <a:t>POINT:</a:t>
            </a:r>
            <a:r>
              <a:rPr lang="en-AU" altLang="en-US" sz="1200" b="1"/>
              <a:t>      We are called on to be people of faith, people who live lives dedicated to God in good times and in bad times, in sunny moments and in depressive moments, people who may never see all of the plans God has in store, but who know that God is the one who holds it all together.</a:t>
            </a:r>
          </a:p>
        </p:txBody>
      </p:sp>
      <p:sp>
        <p:nvSpPr>
          <p:cNvPr id="8204" name="Text Box 12">
            <a:extLst>
              <a:ext uri="{FF2B5EF4-FFF2-40B4-BE49-F238E27FC236}">
                <a16:creationId xmlns:a16="http://schemas.microsoft.com/office/drawing/2014/main" id="{001E7CE3-0677-C843-9DF4-579AF4B57AAD}"/>
              </a:ext>
            </a:extLst>
          </p:cNvPr>
          <p:cNvSpPr txBox="1">
            <a:spLocks noChangeArrowheads="1"/>
          </p:cNvSpPr>
          <p:nvPr/>
        </p:nvSpPr>
        <p:spPr bwMode="auto">
          <a:xfrm>
            <a:off x="1196976" y="7032625"/>
            <a:ext cx="5256213" cy="1231106"/>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400" b="1">
                <a:solidFill>
                  <a:schemeClr val="accent2"/>
                </a:solidFill>
                <a:effectLst>
                  <a:outerShdw blurRad="38100" dist="38100" dir="2700000" algn="tl">
                    <a:srgbClr val="000000"/>
                  </a:outerShdw>
                </a:effectLst>
              </a:rPr>
              <a:t>PROBLEM:</a:t>
            </a:r>
            <a:r>
              <a:rPr lang="en-AU" altLang="en-US" sz="1200" b="1"/>
              <a:t>      This is not an easy assignment that we have been given.    We are frail, we are carnal, we are assailed by the devil to give up and get discouraged and depressed all of the time.  We have all sorts of obstacles to negotiate, everyday, and yet </a:t>
            </a:r>
            <a:r>
              <a:rPr lang="en-AU" altLang="en-US" sz="1200" b="1" u="sng"/>
              <a:t>we have a mission to perform</a:t>
            </a:r>
            <a:r>
              <a:rPr lang="en-AU" altLang="en-US" sz="1200" b="1"/>
              <a:t> that requires that we be ‘people of great faith’ today.  </a:t>
            </a:r>
            <a:r>
              <a:rPr lang="en-AU" altLang="en-US" sz="1200" b="1">
                <a:solidFill>
                  <a:srgbClr val="CC0000"/>
                </a:solidFill>
                <a:effectLst>
                  <a:outerShdw blurRad="38100" dist="38100" dir="2700000" algn="tl">
                    <a:srgbClr val="000000"/>
                  </a:outerShdw>
                </a:effectLst>
              </a:rPr>
              <a:t>Our assignment is to be the </a:t>
            </a:r>
            <a:r>
              <a:rPr lang="en-AU" altLang="en-US" sz="1200" b="1" u="sng">
                <a:solidFill>
                  <a:srgbClr val="CC0000"/>
                </a:solidFill>
                <a:effectLst>
                  <a:outerShdw blurRad="38100" dist="38100" dir="2700000" algn="tl">
                    <a:srgbClr val="000000"/>
                  </a:outerShdw>
                </a:effectLst>
              </a:rPr>
              <a:t>herald</a:t>
            </a:r>
            <a:r>
              <a:rPr lang="en-AU" altLang="en-US" sz="1200" b="1">
                <a:solidFill>
                  <a:srgbClr val="CC0000"/>
                </a:solidFill>
                <a:effectLst>
                  <a:outerShdw blurRad="38100" dist="38100" dir="2700000" algn="tl">
                    <a:srgbClr val="000000"/>
                  </a:outerShdw>
                </a:effectLst>
              </a:rPr>
              <a:t> of the reality of Jesus in the midst of an unbelieving and misinformed world.</a:t>
            </a:r>
          </a:p>
        </p:txBody>
      </p:sp>
      <p:sp>
        <p:nvSpPr>
          <p:cNvPr id="8205" name="Text Box 13">
            <a:extLst>
              <a:ext uri="{FF2B5EF4-FFF2-40B4-BE49-F238E27FC236}">
                <a16:creationId xmlns:a16="http://schemas.microsoft.com/office/drawing/2014/main" id="{B53986B6-9E93-8148-9BA0-1F10FAC74B60}"/>
              </a:ext>
            </a:extLst>
          </p:cNvPr>
          <p:cNvSpPr txBox="1">
            <a:spLocks noChangeArrowheads="1"/>
          </p:cNvSpPr>
          <p:nvPr/>
        </p:nvSpPr>
        <p:spPr bwMode="auto">
          <a:xfrm>
            <a:off x="1196975" y="2208214"/>
            <a:ext cx="5111750" cy="298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400" b="1">
                <a:effectLst>
                  <a:outerShdw blurRad="38100" dist="38100" dir="2700000" algn="tl">
                    <a:srgbClr val="C0C0C0"/>
                  </a:outerShdw>
                </a:effectLst>
              </a:rPr>
              <a:t>CONCLUSION:</a:t>
            </a:r>
            <a:r>
              <a:rPr lang="en-AU" altLang="en-US" sz="1200"/>
              <a:t>   [ </a:t>
            </a:r>
            <a:r>
              <a:rPr lang="en-AU" altLang="en-US" sz="1200">
                <a:solidFill>
                  <a:srgbClr val="CC0000"/>
                </a:solidFill>
              </a:rPr>
              <a:t>The End Of The Story</a:t>
            </a:r>
            <a:r>
              <a:rPr lang="en-AU" altLang="en-US" sz="1200"/>
              <a:t> ]  When one considers the idea of ‘The Mission’, one must always see the self-sacrifice and faith that one has in dedicating themselves to the accomplishing that mission, before any element of self and self-pride steps in and derails the whole.   The men of faith, believed, and they trusted, beyond themselves, focus all energy on their mission and the God who controls it all.  </a:t>
            </a:r>
            <a:r>
              <a:rPr lang="en-AU" altLang="en-US" sz="1200" b="1"/>
              <a:t>This is our ‘Mattingly Moment’.</a:t>
            </a:r>
          </a:p>
          <a:p>
            <a:pPr algn="just" eaLnBrk="1" hangingPunct="1">
              <a:spcBef>
                <a:spcPct val="50000"/>
              </a:spcBef>
              <a:defRPr/>
            </a:pPr>
            <a:r>
              <a:rPr lang="en-AU" altLang="en-US" sz="1200" b="1"/>
              <a:t>The man that replaced Ken Mattingly was a Coloradan named Jack Swigert.  He went to the moon an agnostic.  He came back a believer, in part, due to the ‘faith’ and assurances of Ken Mattingly.  Mattingly may never have walked on the moon, but he made it to the Hall of Fame.</a:t>
            </a:r>
          </a:p>
          <a:p>
            <a:pPr algn="just" eaLnBrk="1" hangingPunct="1">
              <a:spcBef>
                <a:spcPct val="50000"/>
              </a:spcBef>
              <a:defRPr/>
            </a:pPr>
            <a:r>
              <a:rPr lang="en-AU" altLang="en-US" sz="1200"/>
              <a:t>Our mission is always there.  We can only be “up to it”, if we are filled with the faith that comes in knowing God, Jesus, and the plan that is built to save mankind.</a:t>
            </a:r>
          </a:p>
          <a:p>
            <a:pPr algn="just" eaLnBrk="1" hangingPunct="1">
              <a:spcBef>
                <a:spcPct val="50000"/>
              </a:spcBef>
              <a:defRPr/>
            </a:pPr>
            <a:endParaRPr lang="en-AU" altLang="en-US" sz="1200"/>
          </a:p>
        </p:txBody>
      </p:sp>
      <p:sp>
        <p:nvSpPr>
          <p:cNvPr id="8211" name="Text Box 19">
            <a:extLst>
              <a:ext uri="{FF2B5EF4-FFF2-40B4-BE49-F238E27FC236}">
                <a16:creationId xmlns:a16="http://schemas.microsoft.com/office/drawing/2014/main" id="{D949ADC9-1744-EB4F-8221-396375EC3D51}"/>
              </a:ext>
            </a:extLst>
          </p:cNvPr>
          <p:cNvSpPr txBox="1">
            <a:spLocks noChangeArrowheads="1"/>
          </p:cNvSpPr>
          <p:nvPr/>
        </p:nvSpPr>
        <p:spPr bwMode="auto">
          <a:xfrm>
            <a:off x="1196976" y="8543925"/>
            <a:ext cx="5256213" cy="1785104"/>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AU" altLang="en-US" sz="1400" b="1">
                <a:solidFill>
                  <a:schemeClr val="accent2"/>
                </a:solidFill>
                <a:effectLst>
                  <a:outerShdw blurRad="38100" dist="38100" dir="2700000" algn="tl">
                    <a:srgbClr val="000000"/>
                  </a:outerShdw>
                </a:effectLst>
              </a:rPr>
              <a:t>A DEFINITION OF ‘FAITH’:      </a:t>
            </a:r>
            <a:r>
              <a:rPr lang="en-AU" altLang="en-US" sz="1200" b="1"/>
              <a:t>Faith is the willingness to say I believe, and I trust, and I surrender myself to the ideas to which I do not yet have empirical proof.  It is that which is just beyond my horizon, but the evidence is so real as to compel me to keep on going towards that which I believe to be true.  It is thus an evaluation of the evidence and not a giant leap out into the absolute unknown.   In so much of religion today, faith is a giant leap, but faith is the results of our eyes and our ears and our minds being employed to investigate the reality of the messages received.  It is not conclusive for there is a step between actually knowing and believing.</a:t>
            </a:r>
          </a:p>
        </p:txBody>
      </p:sp>
      <p:sp>
        <p:nvSpPr>
          <p:cNvPr id="8201" name="WordArt 20">
            <a:extLst>
              <a:ext uri="{FF2B5EF4-FFF2-40B4-BE49-F238E27FC236}">
                <a16:creationId xmlns:a16="http://schemas.microsoft.com/office/drawing/2014/main" id="{D0935381-2A3A-AD43-91CE-F7FC4EF0BFCE}"/>
              </a:ext>
            </a:extLst>
          </p:cNvPr>
          <p:cNvSpPr>
            <a:spLocks noChangeArrowheads="1" noChangeShapeType="1" noTextEdit="1"/>
          </p:cNvSpPr>
          <p:nvPr/>
        </p:nvSpPr>
        <p:spPr bwMode="auto">
          <a:xfrm>
            <a:off x="1268413" y="1774826"/>
            <a:ext cx="3822700"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Thus  in   that   'Mattingly   Moment'  ...</a:t>
            </a:r>
          </a:p>
        </p:txBody>
      </p:sp>
      <p:sp>
        <p:nvSpPr>
          <p:cNvPr id="8202" name="Text Box 21">
            <a:extLst>
              <a:ext uri="{FF2B5EF4-FFF2-40B4-BE49-F238E27FC236}">
                <a16:creationId xmlns:a16="http://schemas.microsoft.com/office/drawing/2014/main" id="{7212EE7C-630F-E840-A8D6-FF9B0931AEEE}"/>
              </a:ext>
            </a:extLst>
          </p:cNvPr>
          <p:cNvSpPr txBox="1">
            <a:spLocks noChangeArrowheads="1"/>
          </p:cNvSpPr>
          <p:nvPr/>
        </p:nvSpPr>
        <p:spPr bwMode="auto">
          <a:xfrm>
            <a:off x="1125538" y="5303838"/>
            <a:ext cx="52562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t>SPEAK A GOOD WORD FOR JESUS TODAY, YOU NEVER KNOW THE GOOD IT WILL DO.</a:t>
            </a:r>
          </a:p>
        </p:txBody>
      </p:sp>
      <p:sp>
        <p:nvSpPr>
          <p:cNvPr id="16" name="WordArt 17">
            <a:extLst>
              <a:ext uri="{FF2B5EF4-FFF2-40B4-BE49-F238E27FC236}">
                <a16:creationId xmlns:a16="http://schemas.microsoft.com/office/drawing/2014/main" id="{6BB67E13-B839-FC41-BE23-18EC7F45D321}"/>
              </a:ext>
            </a:extLst>
          </p:cNvPr>
          <p:cNvSpPr>
            <a:spLocks noChangeArrowheads="1" noChangeShapeType="1" noTextEdit="1"/>
          </p:cNvSpPr>
          <p:nvPr/>
        </p:nvSpPr>
        <p:spPr bwMode="auto">
          <a:xfrm rot="16200000">
            <a:off x="-1117600" y="69119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274442370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3">
            <a:extLst>
              <a:ext uri="{FF2B5EF4-FFF2-40B4-BE49-F238E27FC236}">
                <a16:creationId xmlns:a16="http://schemas.microsoft.com/office/drawing/2014/main" id="{B926B0BD-AA97-014E-8411-1629627B0629}"/>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023BAF-9399-4D43-8733-3FD37DC6B320}" type="slidenum">
              <a:rPr lang="en-AU" altLang="en-US"/>
              <a:pPr/>
              <a:t>101</a:t>
            </a:fld>
            <a:endParaRPr lang="en-AU" altLang="en-US"/>
          </a:p>
        </p:txBody>
      </p:sp>
      <p:sp>
        <p:nvSpPr>
          <p:cNvPr id="9218" name="Rectangle 2">
            <a:extLst>
              <a:ext uri="{FF2B5EF4-FFF2-40B4-BE49-F238E27FC236}">
                <a16:creationId xmlns:a16="http://schemas.microsoft.com/office/drawing/2014/main" id="{9DFD869C-3BCC-2A4F-A052-2F70B953BD1A}"/>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9219" name="Group 3">
            <a:extLst>
              <a:ext uri="{FF2B5EF4-FFF2-40B4-BE49-F238E27FC236}">
                <a16:creationId xmlns:a16="http://schemas.microsoft.com/office/drawing/2014/main" id="{900903CB-EE2B-A942-8A1E-6AD3EF706665}"/>
              </a:ext>
            </a:extLst>
          </p:cNvPr>
          <p:cNvGrpSpPr>
            <a:grpSpLocks/>
          </p:cNvGrpSpPr>
          <p:nvPr/>
        </p:nvGrpSpPr>
        <p:grpSpPr bwMode="auto">
          <a:xfrm>
            <a:off x="188913" y="1416051"/>
            <a:ext cx="836612" cy="2030413"/>
            <a:chOff x="119" y="252"/>
            <a:chExt cx="527" cy="1279"/>
          </a:xfrm>
        </p:grpSpPr>
        <p:sp>
          <p:nvSpPr>
            <p:cNvPr id="9227" name="Rectangle 4">
              <a:extLst>
                <a:ext uri="{FF2B5EF4-FFF2-40B4-BE49-F238E27FC236}">
                  <a16:creationId xmlns:a16="http://schemas.microsoft.com/office/drawing/2014/main" id="{1FB49B1D-78BE-9041-9603-DF1BFFB961B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8" name="Line 5">
              <a:extLst>
                <a:ext uri="{FF2B5EF4-FFF2-40B4-BE49-F238E27FC236}">
                  <a16:creationId xmlns:a16="http://schemas.microsoft.com/office/drawing/2014/main" id="{88839EC6-DEA5-354C-8114-BD43E8772F8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Line 6">
              <a:extLst>
                <a:ext uri="{FF2B5EF4-FFF2-40B4-BE49-F238E27FC236}">
                  <a16:creationId xmlns:a16="http://schemas.microsoft.com/office/drawing/2014/main" id="{FFBB42F1-5CB6-B348-A6C0-6524EC10B0C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Text Box 7">
              <a:extLst>
                <a:ext uri="{FF2B5EF4-FFF2-40B4-BE49-F238E27FC236}">
                  <a16:creationId xmlns:a16="http://schemas.microsoft.com/office/drawing/2014/main" id="{A7D2DD0C-9BED-AC4D-9944-6F952614959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9220" name="Text Box 8">
            <a:extLst>
              <a:ext uri="{FF2B5EF4-FFF2-40B4-BE49-F238E27FC236}">
                <a16:creationId xmlns:a16="http://schemas.microsoft.com/office/drawing/2014/main" id="{20393BAC-9ABA-7741-A863-CFC931F60BBC}"/>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9221" name="WordArt 9">
            <a:extLst>
              <a:ext uri="{FF2B5EF4-FFF2-40B4-BE49-F238E27FC236}">
                <a16:creationId xmlns:a16="http://schemas.microsoft.com/office/drawing/2014/main" id="{593A86D4-ADDE-054A-A54A-714CD8A84458}"/>
              </a:ext>
            </a:extLst>
          </p:cNvPr>
          <p:cNvSpPr>
            <a:spLocks noChangeArrowheads="1" noChangeShapeType="1" noTextEdit="1"/>
          </p:cNvSpPr>
          <p:nvPr/>
        </p:nvSpPr>
        <p:spPr bwMode="auto">
          <a:xfrm>
            <a:off x="1268414" y="2566988"/>
            <a:ext cx="4967287" cy="5969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My   Own   Personal   'Men   of   Faith'</a:t>
            </a:r>
          </a:p>
        </p:txBody>
      </p:sp>
      <p:sp>
        <p:nvSpPr>
          <p:cNvPr id="9222" name="Text Box 10">
            <a:extLst>
              <a:ext uri="{FF2B5EF4-FFF2-40B4-BE49-F238E27FC236}">
                <a16:creationId xmlns:a16="http://schemas.microsoft.com/office/drawing/2014/main" id="{EA6E0A11-B926-A74C-B588-651798C017D2}"/>
              </a:ext>
            </a:extLst>
          </p:cNvPr>
          <p:cNvSpPr txBox="1">
            <a:spLocks noChangeArrowheads="1"/>
          </p:cNvSpPr>
          <p:nvPr/>
        </p:nvSpPr>
        <p:spPr bwMode="auto">
          <a:xfrm>
            <a:off x="1412876" y="3216275"/>
            <a:ext cx="4968875"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400"/>
              <a:t>From the Old testament, choose five men, other than the truly obvious and common ones, who are your own favourite men of faith.</a:t>
            </a:r>
          </a:p>
          <a:p>
            <a:pPr eaLnBrk="1" hangingPunct="1">
              <a:spcBef>
                <a:spcPct val="50000"/>
              </a:spcBef>
              <a:buFontTx/>
              <a:buAutoNum type="arabicPeriod"/>
            </a:pPr>
            <a:r>
              <a:rPr lang="en-AU" altLang="en-US" sz="1400"/>
              <a:t>What are three traits about them that fills you with courage and vision?   Write these traits down and analyse what it would take to duplicate these traits in today’s world.</a:t>
            </a:r>
          </a:p>
        </p:txBody>
      </p:sp>
      <p:sp>
        <p:nvSpPr>
          <p:cNvPr id="9223" name="Rectangle 11">
            <a:extLst>
              <a:ext uri="{FF2B5EF4-FFF2-40B4-BE49-F238E27FC236}">
                <a16:creationId xmlns:a16="http://schemas.microsoft.com/office/drawing/2014/main" id="{774025FD-9AFA-554E-AA90-367984A648B6}"/>
              </a:ext>
            </a:extLst>
          </p:cNvPr>
          <p:cNvSpPr>
            <a:spLocks noChangeArrowheads="1"/>
          </p:cNvSpPr>
          <p:nvPr/>
        </p:nvSpPr>
        <p:spPr bwMode="auto">
          <a:xfrm>
            <a:off x="1196975" y="1416050"/>
            <a:ext cx="5399088" cy="3600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4" name="Text Box 12">
            <a:extLst>
              <a:ext uri="{FF2B5EF4-FFF2-40B4-BE49-F238E27FC236}">
                <a16:creationId xmlns:a16="http://schemas.microsoft.com/office/drawing/2014/main" id="{CD7C35FC-2E7F-8349-9A1A-F568CA797236}"/>
              </a:ext>
            </a:extLst>
          </p:cNvPr>
          <p:cNvSpPr txBox="1">
            <a:spLocks noChangeArrowheads="1"/>
          </p:cNvSpPr>
          <p:nvPr/>
        </p:nvSpPr>
        <p:spPr bwMode="auto">
          <a:xfrm>
            <a:off x="1196975" y="1416050"/>
            <a:ext cx="5399088" cy="369332"/>
          </a:xfrm>
          <a:prstGeom prst="rect">
            <a:avLst/>
          </a:prstGeom>
          <a:solidFill>
            <a:srgbClr val="FFFF66"/>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Tuesday Night Discussion Group Assignment</a:t>
            </a:r>
          </a:p>
        </p:txBody>
      </p:sp>
      <p:sp>
        <p:nvSpPr>
          <p:cNvPr id="14349" name="Text Box 13">
            <a:extLst>
              <a:ext uri="{FF2B5EF4-FFF2-40B4-BE49-F238E27FC236}">
                <a16:creationId xmlns:a16="http://schemas.microsoft.com/office/drawing/2014/main" id="{F746C222-AD84-1642-96B4-16EC38D5F6DB}"/>
              </a:ext>
            </a:extLst>
          </p:cNvPr>
          <p:cNvSpPr txBox="1">
            <a:spLocks noChangeArrowheads="1"/>
          </p:cNvSpPr>
          <p:nvPr/>
        </p:nvSpPr>
        <p:spPr bwMode="auto">
          <a:xfrm>
            <a:off x="1196976" y="5232401"/>
            <a:ext cx="5400675" cy="4765675"/>
          </a:xfrm>
          <a:prstGeom prst="rect">
            <a:avLst/>
          </a:prstGeom>
          <a:solidFill>
            <a:schemeClr val="bg1"/>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en-AU" altLang="en-US" b="1">
                <a:effectLst>
                  <a:outerShdw blurRad="38100" dist="38100" dir="2700000" algn="tl">
                    <a:srgbClr val="C0C0C0"/>
                  </a:outerShdw>
                </a:effectLst>
              </a:rPr>
              <a:t>One Of ‘My Men Of Faith’:</a:t>
            </a:r>
          </a:p>
          <a:p>
            <a:pPr eaLnBrk="1" hangingPunct="1">
              <a:spcBef>
                <a:spcPct val="50000"/>
              </a:spcBef>
              <a:buFontTx/>
              <a:buAutoNum type="arabicPeriod"/>
              <a:defRPr/>
            </a:pPr>
            <a:r>
              <a:rPr lang="en-AU" altLang="en-US" sz="1200"/>
              <a:t>I have always found   __________ to be a person that I could relate to easily.</a:t>
            </a:r>
            <a:r>
              <a:rPr lang="en-AU" altLang="en-US"/>
              <a:t> </a:t>
            </a:r>
            <a:endParaRPr lang="en-AU" altLang="en-US" sz="1200"/>
          </a:p>
          <a:p>
            <a:pPr eaLnBrk="1" hangingPunct="1">
              <a:spcBef>
                <a:spcPct val="50000"/>
              </a:spcBef>
              <a:buFontTx/>
              <a:buAutoNum type="arabicPeriod"/>
              <a:defRPr/>
            </a:pPr>
            <a:r>
              <a:rPr lang="en-AU" altLang="en-US" sz="1200"/>
              <a:t>He /She is a person that is an example to me because   ____________ ____________________________________________________________________________________________________________________________________________________________________________________________________________________________________</a:t>
            </a:r>
          </a:p>
          <a:p>
            <a:pPr eaLnBrk="1" hangingPunct="1">
              <a:spcBef>
                <a:spcPct val="50000"/>
              </a:spcBef>
              <a:buFontTx/>
              <a:buAutoNum type="arabicPeriod"/>
              <a:defRPr/>
            </a:pPr>
            <a:r>
              <a:rPr lang="en-AU" altLang="en-US" sz="1200"/>
              <a:t>I see in him / her the following three admirable traits:</a:t>
            </a:r>
          </a:p>
          <a:p>
            <a:pPr lvl="1" eaLnBrk="1" hangingPunct="1">
              <a:spcBef>
                <a:spcPct val="50000"/>
              </a:spcBef>
              <a:buFontTx/>
              <a:buAutoNum type="alphaLcPeriod"/>
              <a:defRPr/>
            </a:pPr>
            <a:r>
              <a:rPr lang="en-AU" altLang="en-US" sz="1200"/>
              <a:t>_________________________________</a:t>
            </a:r>
          </a:p>
          <a:p>
            <a:pPr lvl="1" eaLnBrk="1" hangingPunct="1">
              <a:spcBef>
                <a:spcPct val="50000"/>
              </a:spcBef>
              <a:buFontTx/>
              <a:buAutoNum type="alphaLcPeriod"/>
              <a:defRPr/>
            </a:pPr>
            <a:r>
              <a:rPr lang="en-AU" altLang="en-US" sz="1200"/>
              <a:t>_________________________________</a:t>
            </a:r>
          </a:p>
          <a:p>
            <a:pPr lvl="1" eaLnBrk="1" hangingPunct="1">
              <a:spcBef>
                <a:spcPct val="50000"/>
              </a:spcBef>
              <a:buFontTx/>
              <a:buAutoNum type="alphaLcPeriod"/>
              <a:defRPr/>
            </a:pPr>
            <a:r>
              <a:rPr lang="en-AU" altLang="en-US" sz="1200"/>
              <a:t>_________________________________</a:t>
            </a:r>
          </a:p>
          <a:p>
            <a:pPr lvl="1" eaLnBrk="1" hangingPunct="1">
              <a:spcBef>
                <a:spcPct val="50000"/>
              </a:spcBef>
              <a:buFontTx/>
              <a:buAutoNum type="alphaLcPeriod"/>
              <a:defRPr/>
            </a:pPr>
            <a:endParaRPr lang="en-AU" altLang="en-US" sz="1200"/>
          </a:p>
          <a:p>
            <a:pPr eaLnBrk="1" hangingPunct="1">
              <a:spcBef>
                <a:spcPct val="50000"/>
              </a:spcBef>
              <a:buFontTx/>
              <a:buAutoNum type="arabicPeriod"/>
              <a:defRPr/>
            </a:pPr>
            <a:r>
              <a:rPr lang="en-AU" altLang="en-US" sz="1200"/>
              <a:t>These traits can be built and developed today by: _________________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eaLnBrk="1" hangingPunct="1">
              <a:spcBef>
                <a:spcPct val="50000"/>
              </a:spcBef>
              <a:buFontTx/>
              <a:buAutoNum type="arabicPeriod"/>
              <a:defRPr/>
            </a:pPr>
            <a:endParaRPr lang="en-AU" altLang="en-US" sz="1200"/>
          </a:p>
        </p:txBody>
      </p:sp>
      <p:sp>
        <p:nvSpPr>
          <p:cNvPr id="9226" name="Text Box 14">
            <a:extLst>
              <a:ext uri="{FF2B5EF4-FFF2-40B4-BE49-F238E27FC236}">
                <a16:creationId xmlns:a16="http://schemas.microsoft.com/office/drawing/2014/main" id="{73BF47BC-A1EB-6D40-AD47-0BA602B331ED}"/>
              </a:ext>
            </a:extLst>
          </p:cNvPr>
          <p:cNvSpPr txBox="1">
            <a:spLocks noChangeArrowheads="1"/>
          </p:cNvSpPr>
          <p:nvPr/>
        </p:nvSpPr>
        <p:spPr bwMode="auto">
          <a:xfrm>
            <a:off x="1484314" y="1992313"/>
            <a:ext cx="4537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t>Please define faith before starting this exercise.</a:t>
            </a:r>
          </a:p>
        </p:txBody>
      </p:sp>
      <p:sp>
        <p:nvSpPr>
          <p:cNvPr id="16" name="WordArt 17">
            <a:extLst>
              <a:ext uri="{FF2B5EF4-FFF2-40B4-BE49-F238E27FC236}">
                <a16:creationId xmlns:a16="http://schemas.microsoft.com/office/drawing/2014/main" id="{34F5F423-BBAD-6D40-B475-2274F8EADE57}"/>
              </a:ext>
            </a:extLst>
          </p:cNvPr>
          <p:cNvSpPr>
            <a:spLocks noChangeArrowheads="1" noChangeShapeType="1" noTextEdit="1"/>
          </p:cNvSpPr>
          <p:nvPr/>
        </p:nvSpPr>
        <p:spPr bwMode="auto">
          <a:xfrm rot="16200000">
            <a:off x="-1117600" y="69119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126577316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Number Placeholder 3">
            <a:extLst>
              <a:ext uri="{FF2B5EF4-FFF2-40B4-BE49-F238E27FC236}">
                <a16:creationId xmlns:a16="http://schemas.microsoft.com/office/drawing/2014/main" id="{D3FDC111-D356-5D4E-8642-EBFA77AD1258}"/>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BC990CC-86CE-A045-858F-8A19BE8F9DFE}" type="slidenum">
              <a:rPr lang="en-AU" altLang="en-US"/>
              <a:pPr/>
              <a:t>102</a:t>
            </a:fld>
            <a:endParaRPr lang="en-AU" altLang="en-US"/>
          </a:p>
        </p:txBody>
      </p:sp>
      <p:sp>
        <p:nvSpPr>
          <p:cNvPr id="8194" name="Rectangle 2">
            <a:extLst>
              <a:ext uri="{FF2B5EF4-FFF2-40B4-BE49-F238E27FC236}">
                <a16:creationId xmlns:a16="http://schemas.microsoft.com/office/drawing/2014/main" id="{0E57F90A-566A-844D-9D7B-BBB853527B14}"/>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8195" name="Group 3">
            <a:extLst>
              <a:ext uri="{FF2B5EF4-FFF2-40B4-BE49-F238E27FC236}">
                <a16:creationId xmlns:a16="http://schemas.microsoft.com/office/drawing/2014/main" id="{C220C643-0D45-A749-AC1C-492E12E4C200}"/>
              </a:ext>
            </a:extLst>
          </p:cNvPr>
          <p:cNvGrpSpPr>
            <a:grpSpLocks/>
          </p:cNvGrpSpPr>
          <p:nvPr/>
        </p:nvGrpSpPr>
        <p:grpSpPr bwMode="auto">
          <a:xfrm>
            <a:off x="188913" y="1416051"/>
            <a:ext cx="836612" cy="2030413"/>
            <a:chOff x="119" y="252"/>
            <a:chExt cx="527" cy="1279"/>
          </a:xfrm>
        </p:grpSpPr>
        <p:sp>
          <p:nvSpPr>
            <p:cNvPr id="2" name="Rectangle 4">
              <a:extLst>
                <a:ext uri="{FF2B5EF4-FFF2-40B4-BE49-F238E27FC236}">
                  <a16:creationId xmlns:a16="http://schemas.microsoft.com/office/drawing/2014/main" id="{6452A3A5-F37A-1941-BC3B-02A015D5ACB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 name="Line 5">
              <a:extLst>
                <a:ext uri="{FF2B5EF4-FFF2-40B4-BE49-F238E27FC236}">
                  <a16:creationId xmlns:a16="http://schemas.microsoft.com/office/drawing/2014/main" id="{A1CA88C1-FF8A-ED44-BC19-059015102AF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Line 6">
              <a:extLst>
                <a:ext uri="{FF2B5EF4-FFF2-40B4-BE49-F238E27FC236}">
                  <a16:creationId xmlns:a16="http://schemas.microsoft.com/office/drawing/2014/main" id="{4F21FF32-F6C0-D94A-A4BA-9F9156880FC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6" name="Text Box 7">
              <a:extLst>
                <a:ext uri="{FF2B5EF4-FFF2-40B4-BE49-F238E27FC236}">
                  <a16:creationId xmlns:a16="http://schemas.microsoft.com/office/drawing/2014/main" id="{C6A9FEA3-F06D-5048-8CDF-96BD07D7B3B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8196" name="Text Box 8">
            <a:extLst>
              <a:ext uri="{FF2B5EF4-FFF2-40B4-BE49-F238E27FC236}">
                <a16:creationId xmlns:a16="http://schemas.microsoft.com/office/drawing/2014/main" id="{C7B958D4-A69C-C249-8301-EA3CD222085A}"/>
              </a:ext>
            </a:extLst>
          </p:cNvPr>
          <p:cNvSpPr txBox="1">
            <a:spLocks noChangeArrowheads="1"/>
          </p:cNvSpPr>
          <p:nvPr/>
        </p:nvSpPr>
        <p:spPr bwMode="auto">
          <a:xfrm>
            <a:off x="203201" y="110807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8203" name="Text Box 11">
            <a:extLst>
              <a:ext uri="{FF2B5EF4-FFF2-40B4-BE49-F238E27FC236}">
                <a16:creationId xmlns:a16="http://schemas.microsoft.com/office/drawing/2014/main" id="{AEA27520-C289-AD4B-A563-5DB9D88A1F83}"/>
              </a:ext>
            </a:extLst>
          </p:cNvPr>
          <p:cNvSpPr txBox="1">
            <a:spLocks noChangeArrowheads="1"/>
          </p:cNvSpPr>
          <p:nvPr/>
        </p:nvSpPr>
        <p:spPr bwMode="auto">
          <a:xfrm>
            <a:off x="1196976" y="5880100"/>
            <a:ext cx="5256213" cy="861774"/>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400" b="1">
                <a:solidFill>
                  <a:schemeClr val="accent2"/>
                </a:solidFill>
                <a:effectLst>
                  <a:outerShdw blurRad="38100" dist="38100" dir="2700000" algn="tl">
                    <a:srgbClr val="000000"/>
                  </a:outerShdw>
                </a:effectLst>
              </a:rPr>
              <a:t>POINT:</a:t>
            </a:r>
            <a:r>
              <a:rPr lang="en-AU" altLang="en-US" sz="1200" b="1"/>
              <a:t>      We are called on to be people of faith, people who live lives dedicated to God in good times and in bad times, in sunny moments and in depressive moments, people who may never see all of the plans God has in store, but who know that God is the one who holds it all together.</a:t>
            </a:r>
          </a:p>
        </p:txBody>
      </p:sp>
      <p:sp>
        <p:nvSpPr>
          <p:cNvPr id="8204" name="Text Box 12">
            <a:extLst>
              <a:ext uri="{FF2B5EF4-FFF2-40B4-BE49-F238E27FC236}">
                <a16:creationId xmlns:a16="http://schemas.microsoft.com/office/drawing/2014/main" id="{001E7CE3-0677-C843-9DF4-579AF4B57AAD}"/>
              </a:ext>
            </a:extLst>
          </p:cNvPr>
          <p:cNvSpPr txBox="1">
            <a:spLocks noChangeArrowheads="1"/>
          </p:cNvSpPr>
          <p:nvPr/>
        </p:nvSpPr>
        <p:spPr bwMode="auto">
          <a:xfrm>
            <a:off x="1196976" y="7032625"/>
            <a:ext cx="5256213" cy="1231106"/>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400" b="1">
                <a:solidFill>
                  <a:schemeClr val="accent2"/>
                </a:solidFill>
                <a:effectLst>
                  <a:outerShdw blurRad="38100" dist="38100" dir="2700000" algn="tl">
                    <a:srgbClr val="000000"/>
                  </a:outerShdw>
                </a:effectLst>
              </a:rPr>
              <a:t>PROBLEM:</a:t>
            </a:r>
            <a:r>
              <a:rPr lang="en-AU" altLang="en-US" sz="1200" b="1"/>
              <a:t>      This is not an easy assignment that we have been given.    We are frail, we are carnal, we are assailed by the devil to give up and get discouraged and depressed all of the time.  We have all sorts of obstacles to negotiate, everyday, and yet </a:t>
            </a:r>
            <a:r>
              <a:rPr lang="en-AU" altLang="en-US" sz="1200" b="1" u="sng"/>
              <a:t>we have a mission to perform</a:t>
            </a:r>
            <a:r>
              <a:rPr lang="en-AU" altLang="en-US" sz="1200" b="1"/>
              <a:t> that requires that we be ‘people of great faith’ today.  </a:t>
            </a:r>
            <a:r>
              <a:rPr lang="en-AU" altLang="en-US" sz="1200" b="1">
                <a:solidFill>
                  <a:srgbClr val="CC0000"/>
                </a:solidFill>
                <a:effectLst>
                  <a:outerShdw blurRad="38100" dist="38100" dir="2700000" algn="tl">
                    <a:srgbClr val="000000"/>
                  </a:outerShdw>
                </a:effectLst>
              </a:rPr>
              <a:t>Our assignment is to be the </a:t>
            </a:r>
            <a:r>
              <a:rPr lang="en-AU" altLang="en-US" sz="1200" b="1" u="sng">
                <a:solidFill>
                  <a:srgbClr val="CC0000"/>
                </a:solidFill>
                <a:effectLst>
                  <a:outerShdw blurRad="38100" dist="38100" dir="2700000" algn="tl">
                    <a:srgbClr val="000000"/>
                  </a:outerShdw>
                </a:effectLst>
              </a:rPr>
              <a:t>herald</a:t>
            </a:r>
            <a:r>
              <a:rPr lang="en-AU" altLang="en-US" sz="1200" b="1">
                <a:solidFill>
                  <a:srgbClr val="CC0000"/>
                </a:solidFill>
                <a:effectLst>
                  <a:outerShdw blurRad="38100" dist="38100" dir="2700000" algn="tl">
                    <a:srgbClr val="000000"/>
                  </a:outerShdw>
                </a:effectLst>
              </a:rPr>
              <a:t> of the reality of Jesus in the midst of an unbelieving and misinformed world.</a:t>
            </a:r>
          </a:p>
        </p:txBody>
      </p:sp>
      <p:sp>
        <p:nvSpPr>
          <p:cNvPr id="8205" name="Text Box 13">
            <a:extLst>
              <a:ext uri="{FF2B5EF4-FFF2-40B4-BE49-F238E27FC236}">
                <a16:creationId xmlns:a16="http://schemas.microsoft.com/office/drawing/2014/main" id="{B53986B6-9E93-8148-9BA0-1F10FAC74B60}"/>
              </a:ext>
            </a:extLst>
          </p:cNvPr>
          <p:cNvSpPr txBox="1">
            <a:spLocks noChangeArrowheads="1"/>
          </p:cNvSpPr>
          <p:nvPr/>
        </p:nvSpPr>
        <p:spPr bwMode="auto">
          <a:xfrm>
            <a:off x="1196975" y="2208214"/>
            <a:ext cx="5111750" cy="298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400" b="1">
                <a:effectLst>
                  <a:outerShdw blurRad="38100" dist="38100" dir="2700000" algn="tl">
                    <a:srgbClr val="C0C0C0"/>
                  </a:outerShdw>
                </a:effectLst>
              </a:rPr>
              <a:t>CONCLUSION:</a:t>
            </a:r>
            <a:r>
              <a:rPr lang="en-AU" altLang="en-US" sz="1200"/>
              <a:t>   [ </a:t>
            </a:r>
            <a:r>
              <a:rPr lang="en-AU" altLang="en-US" sz="1200">
                <a:solidFill>
                  <a:srgbClr val="CC0000"/>
                </a:solidFill>
              </a:rPr>
              <a:t>The End Of The Story</a:t>
            </a:r>
            <a:r>
              <a:rPr lang="en-AU" altLang="en-US" sz="1200"/>
              <a:t> ]  When one considers the idea of ‘The Mission’, one must always see the self-sacrifice and faith that one has in dedicating themselves to the accomplishing that mission, before any element of self and self-pride steps in and derails the whole.   The men of faith, believed, and they trusted, beyond themselves, focus all energy on their mission and the God who controls it all.  </a:t>
            </a:r>
            <a:r>
              <a:rPr lang="en-AU" altLang="en-US" sz="1200" b="1"/>
              <a:t>This is our ‘Mattingly Moment’.</a:t>
            </a:r>
          </a:p>
          <a:p>
            <a:pPr algn="just" eaLnBrk="1" hangingPunct="1">
              <a:spcBef>
                <a:spcPct val="50000"/>
              </a:spcBef>
              <a:defRPr/>
            </a:pPr>
            <a:r>
              <a:rPr lang="en-AU" altLang="en-US" sz="1200" b="1"/>
              <a:t>The man that replaced Ken Mattingly was a Coloradan named Jack Swigert.  He went to the moon an agnostic.  He came back a believer, in part, due to the ‘faith’ and assurances of Ken Mattingly.  Mattingly may never have walked on the moon, but he made it to the Hall of Fame.</a:t>
            </a:r>
          </a:p>
          <a:p>
            <a:pPr algn="just" eaLnBrk="1" hangingPunct="1">
              <a:spcBef>
                <a:spcPct val="50000"/>
              </a:spcBef>
              <a:defRPr/>
            </a:pPr>
            <a:r>
              <a:rPr lang="en-AU" altLang="en-US" sz="1200"/>
              <a:t>Our mission is always there.  We can only be “up to it”, if we are filled with the faith that comes in knowing God, Jesus, and the plan that is built to save mankind.</a:t>
            </a:r>
          </a:p>
          <a:p>
            <a:pPr algn="just" eaLnBrk="1" hangingPunct="1">
              <a:spcBef>
                <a:spcPct val="50000"/>
              </a:spcBef>
              <a:defRPr/>
            </a:pPr>
            <a:endParaRPr lang="en-AU" altLang="en-US" sz="1200"/>
          </a:p>
        </p:txBody>
      </p:sp>
      <p:sp>
        <p:nvSpPr>
          <p:cNvPr id="8211" name="Text Box 19">
            <a:extLst>
              <a:ext uri="{FF2B5EF4-FFF2-40B4-BE49-F238E27FC236}">
                <a16:creationId xmlns:a16="http://schemas.microsoft.com/office/drawing/2014/main" id="{D949ADC9-1744-EB4F-8221-396375EC3D51}"/>
              </a:ext>
            </a:extLst>
          </p:cNvPr>
          <p:cNvSpPr txBox="1">
            <a:spLocks noChangeArrowheads="1"/>
          </p:cNvSpPr>
          <p:nvPr/>
        </p:nvSpPr>
        <p:spPr bwMode="auto">
          <a:xfrm>
            <a:off x="1196976" y="8543925"/>
            <a:ext cx="5256213" cy="1785104"/>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AU" altLang="en-US" sz="1400" b="1">
                <a:solidFill>
                  <a:schemeClr val="accent2"/>
                </a:solidFill>
                <a:effectLst>
                  <a:outerShdw blurRad="38100" dist="38100" dir="2700000" algn="tl">
                    <a:srgbClr val="000000"/>
                  </a:outerShdw>
                </a:effectLst>
              </a:rPr>
              <a:t>A DEFINITION OF ‘FAITH’:      </a:t>
            </a:r>
            <a:r>
              <a:rPr lang="en-AU" altLang="en-US" sz="1200" b="1"/>
              <a:t>Faith is the willingness to say I believe, and I trust, and I surrender myself to the ideas to which I do not yet have empirical proof.  It is that which is just beyond my horizon, but the evidence is so real as to compel me to keep on going towards that which I believe to be true.  It is thus an evaluation of the evidence and not a giant leap out into the absolute unknown.   In so much of religion today, faith is a giant leap, but faith is the results of our eyes and our ears and our minds being employed to investigate the reality of the messages received.  It is not conclusive for there is a step between actually knowing and believing.</a:t>
            </a:r>
          </a:p>
        </p:txBody>
      </p:sp>
      <p:sp>
        <p:nvSpPr>
          <p:cNvPr id="8201" name="WordArt 20">
            <a:extLst>
              <a:ext uri="{FF2B5EF4-FFF2-40B4-BE49-F238E27FC236}">
                <a16:creationId xmlns:a16="http://schemas.microsoft.com/office/drawing/2014/main" id="{D0935381-2A3A-AD43-91CE-F7FC4EF0BFCE}"/>
              </a:ext>
            </a:extLst>
          </p:cNvPr>
          <p:cNvSpPr>
            <a:spLocks noChangeArrowheads="1" noChangeShapeType="1" noTextEdit="1"/>
          </p:cNvSpPr>
          <p:nvPr/>
        </p:nvSpPr>
        <p:spPr bwMode="auto">
          <a:xfrm>
            <a:off x="1268413" y="1774826"/>
            <a:ext cx="3822700"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Thus  in   that   'Mattingly   Moment'  ...</a:t>
            </a:r>
          </a:p>
        </p:txBody>
      </p:sp>
      <p:sp>
        <p:nvSpPr>
          <p:cNvPr id="8202" name="Text Box 21">
            <a:extLst>
              <a:ext uri="{FF2B5EF4-FFF2-40B4-BE49-F238E27FC236}">
                <a16:creationId xmlns:a16="http://schemas.microsoft.com/office/drawing/2014/main" id="{7212EE7C-630F-E840-A8D6-FF9B0931AEEE}"/>
              </a:ext>
            </a:extLst>
          </p:cNvPr>
          <p:cNvSpPr txBox="1">
            <a:spLocks noChangeArrowheads="1"/>
          </p:cNvSpPr>
          <p:nvPr/>
        </p:nvSpPr>
        <p:spPr bwMode="auto">
          <a:xfrm>
            <a:off x="1125538" y="5303838"/>
            <a:ext cx="52562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t>SPEAK A GOOD WORD FOR JESUS TODAY, YOU NEVER KNOW THE GOOD IT WILL DO.</a:t>
            </a:r>
          </a:p>
        </p:txBody>
      </p:sp>
      <p:sp>
        <p:nvSpPr>
          <p:cNvPr id="16" name="WordArt 17">
            <a:extLst>
              <a:ext uri="{FF2B5EF4-FFF2-40B4-BE49-F238E27FC236}">
                <a16:creationId xmlns:a16="http://schemas.microsoft.com/office/drawing/2014/main" id="{85D33264-38D3-5544-BE33-4EF3400EA5FC}"/>
              </a:ext>
            </a:extLst>
          </p:cNvPr>
          <p:cNvSpPr>
            <a:spLocks noChangeArrowheads="1" noChangeShapeType="1" noTextEdit="1"/>
          </p:cNvSpPr>
          <p:nvPr/>
        </p:nvSpPr>
        <p:spPr bwMode="auto">
          <a:xfrm rot="16200000">
            <a:off x="-1117600" y="69119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110546158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3">
            <a:extLst>
              <a:ext uri="{FF2B5EF4-FFF2-40B4-BE49-F238E27FC236}">
                <a16:creationId xmlns:a16="http://schemas.microsoft.com/office/drawing/2014/main" id="{B926B0BD-AA97-014E-8411-1629627B0629}"/>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023BAF-9399-4D43-8733-3FD37DC6B320}" type="slidenum">
              <a:rPr lang="en-AU" altLang="en-US"/>
              <a:pPr/>
              <a:t>103</a:t>
            </a:fld>
            <a:endParaRPr lang="en-AU" altLang="en-US"/>
          </a:p>
        </p:txBody>
      </p:sp>
      <p:sp>
        <p:nvSpPr>
          <p:cNvPr id="9218" name="Rectangle 2">
            <a:extLst>
              <a:ext uri="{FF2B5EF4-FFF2-40B4-BE49-F238E27FC236}">
                <a16:creationId xmlns:a16="http://schemas.microsoft.com/office/drawing/2014/main" id="{9DFD869C-3BCC-2A4F-A052-2F70B953BD1A}"/>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9219" name="Group 3">
            <a:extLst>
              <a:ext uri="{FF2B5EF4-FFF2-40B4-BE49-F238E27FC236}">
                <a16:creationId xmlns:a16="http://schemas.microsoft.com/office/drawing/2014/main" id="{900903CB-EE2B-A942-8A1E-6AD3EF706665}"/>
              </a:ext>
            </a:extLst>
          </p:cNvPr>
          <p:cNvGrpSpPr>
            <a:grpSpLocks/>
          </p:cNvGrpSpPr>
          <p:nvPr/>
        </p:nvGrpSpPr>
        <p:grpSpPr bwMode="auto">
          <a:xfrm>
            <a:off x="169863" y="901701"/>
            <a:ext cx="836612" cy="2030413"/>
            <a:chOff x="119" y="252"/>
            <a:chExt cx="527" cy="1279"/>
          </a:xfrm>
        </p:grpSpPr>
        <p:sp>
          <p:nvSpPr>
            <p:cNvPr id="9227" name="Rectangle 4">
              <a:extLst>
                <a:ext uri="{FF2B5EF4-FFF2-40B4-BE49-F238E27FC236}">
                  <a16:creationId xmlns:a16="http://schemas.microsoft.com/office/drawing/2014/main" id="{1FB49B1D-78BE-9041-9603-DF1BFFB961B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8" name="Line 5">
              <a:extLst>
                <a:ext uri="{FF2B5EF4-FFF2-40B4-BE49-F238E27FC236}">
                  <a16:creationId xmlns:a16="http://schemas.microsoft.com/office/drawing/2014/main" id="{88839EC6-DEA5-354C-8114-BD43E8772F8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Line 6">
              <a:extLst>
                <a:ext uri="{FF2B5EF4-FFF2-40B4-BE49-F238E27FC236}">
                  <a16:creationId xmlns:a16="http://schemas.microsoft.com/office/drawing/2014/main" id="{FFBB42F1-5CB6-B348-A6C0-6524EC10B0C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Text Box 7">
              <a:extLst>
                <a:ext uri="{FF2B5EF4-FFF2-40B4-BE49-F238E27FC236}">
                  <a16:creationId xmlns:a16="http://schemas.microsoft.com/office/drawing/2014/main" id="{A7D2DD0C-9BED-AC4D-9944-6F952614959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9220" name="Text Box 8">
            <a:extLst>
              <a:ext uri="{FF2B5EF4-FFF2-40B4-BE49-F238E27FC236}">
                <a16:creationId xmlns:a16="http://schemas.microsoft.com/office/drawing/2014/main" id="{20393BAC-9ABA-7741-A863-CFC931F60BBC}"/>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9221" name="WordArt 9">
            <a:extLst>
              <a:ext uri="{FF2B5EF4-FFF2-40B4-BE49-F238E27FC236}">
                <a16:creationId xmlns:a16="http://schemas.microsoft.com/office/drawing/2014/main" id="{593A86D4-ADDE-054A-A54A-714CD8A84458}"/>
              </a:ext>
            </a:extLst>
          </p:cNvPr>
          <p:cNvSpPr>
            <a:spLocks noChangeArrowheads="1" noChangeShapeType="1" noTextEdit="1"/>
          </p:cNvSpPr>
          <p:nvPr/>
        </p:nvSpPr>
        <p:spPr bwMode="auto">
          <a:xfrm>
            <a:off x="1268414" y="2566988"/>
            <a:ext cx="4967287" cy="5969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My   Own   Personal   'Men   of   Faith'</a:t>
            </a:r>
          </a:p>
        </p:txBody>
      </p:sp>
      <p:sp>
        <p:nvSpPr>
          <p:cNvPr id="9222" name="Text Box 10">
            <a:extLst>
              <a:ext uri="{FF2B5EF4-FFF2-40B4-BE49-F238E27FC236}">
                <a16:creationId xmlns:a16="http://schemas.microsoft.com/office/drawing/2014/main" id="{EA6E0A11-B926-A74C-B588-651798C017D2}"/>
              </a:ext>
            </a:extLst>
          </p:cNvPr>
          <p:cNvSpPr txBox="1">
            <a:spLocks noChangeArrowheads="1"/>
          </p:cNvSpPr>
          <p:nvPr/>
        </p:nvSpPr>
        <p:spPr bwMode="auto">
          <a:xfrm>
            <a:off x="1412876" y="3216275"/>
            <a:ext cx="4968875"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400"/>
              <a:t>From the Old testament, choose five men, other than the truly obvious and common ones, who are your own favourite men of faith.</a:t>
            </a:r>
          </a:p>
          <a:p>
            <a:pPr eaLnBrk="1" hangingPunct="1">
              <a:spcBef>
                <a:spcPct val="50000"/>
              </a:spcBef>
              <a:buFontTx/>
              <a:buAutoNum type="arabicPeriod"/>
            </a:pPr>
            <a:r>
              <a:rPr lang="en-AU" altLang="en-US" sz="1400"/>
              <a:t>What are three traits about them that fills you with courage and vision?   Write these traits down and analyse what it would take to duplicate these traits in today’s world.</a:t>
            </a:r>
          </a:p>
        </p:txBody>
      </p:sp>
      <p:sp>
        <p:nvSpPr>
          <p:cNvPr id="9223" name="Rectangle 11">
            <a:extLst>
              <a:ext uri="{FF2B5EF4-FFF2-40B4-BE49-F238E27FC236}">
                <a16:creationId xmlns:a16="http://schemas.microsoft.com/office/drawing/2014/main" id="{774025FD-9AFA-554E-AA90-367984A648B6}"/>
              </a:ext>
            </a:extLst>
          </p:cNvPr>
          <p:cNvSpPr>
            <a:spLocks noChangeArrowheads="1"/>
          </p:cNvSpPr>
          <p:nvPr/>
        </p:nvSpPr>
        <p:spPr bwMode="auto">
          <a:xfrm>
            <a:off x="1196975" y="1416050"/>
            <a:ext cx="5399088" cy="3600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4" name="Text Box 12">
            <a:extLst>
              <a:ext uri="{FF2B5EF4-FFF2-40B4-BE49-F238E27FC236}">
                <a16:creationId xmlns:a16="http://schemas.microsoft.com/office/drawing/2014/main" id="{CD7C35FC-2E7F-8349-9A1A-F568CA797236}"/>
              </a:ext>
            </a:extLst>
          </p:cNvPr>
          <p:cNvSpPr txBox="1">
            <a:spLocks noChangeArrowheads="1"/>
          </p:cNvSpPr>
          <p:nvPr/>
        </p:nvSpPr>
        <p:spPr bwMode="auto">
          <a:xfrm>
            <a:off x="1196975" y="1416050"/>
            <a:ext cx="5399088" cy="369332"/>
          </a:xfrm>
          <a:prstGeom prst="rect">
            <a:avLst/>
          </a:prstGeom>
          <a:solidFill>
            <a:srgbClr val="FFFF66"/>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Tuesday Night Discussion Group Assignment</a:t>
            </a:r>
          </a:p>
        </p:txBody>
      </p:sp>
      <p:sp>
        <p:nvSpPr>
          <p:cNvPr id="14349" name="Text Box 13">
            <a:extLst>
              <a:ext uri="{FF2B5EF4-FFF2-40B4-BE49-F238E27FC236}">
                <a16:creationId xmlns:a16="http://schemas.microsoft.com/office/drawing/2014/main" id="{F746C222-AD84-1642-96B4-16EC38D5F6DB}"/>
              </a:ext>
            </a:extLst>
          </p:cNvPr>
          <p:cNvSpPr txBox="1">
            <a:spLocks noChangeArrowheads="1"/>
          </p:cNvSpPr>
          <p:nvPr/>
        </p:nvSpPr>
        <p:spPr bwMode="auto">
          <a:xfrm>
            <a:off x="1196976" y="5232401"/>
            <a:ext cx="5400675" cy="4765675"/>
          </a:xfrm>
          <a:prstGeom prst="rect">
            <a:avLst/>
          </a:prstGeom>
          <a:solidFill>
            <a:schemeClr val="bg1"/>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en-AU" altLang="en-US" b="1">
                <a:effectLst>
                  <a:outerShdw blurRad="38100" dist="38100" dir="2700000" algn="tl">
                    <a:srgbClr val="C0C0C0"/>
                  </a:outerShdw>
                </a:effectLst>
              </a:rPr>
              <a:t>One Of ‘My Men Of Faith’:</a:t>
            </a:r>
          </a:p>
          <a:p>
            <a:pPr eaLnBrk="1" hangingPunct="1">
              <a:spcBef>
                <a:spcPct val="50000"/>
              </a:spcBef>
              <a:buFontTx/>
              <a:buAutoNum type="arabicPeriod"/>
              <a:defRPr/>
            </a:pPr>
            <a:r>
              <a:rPr lang="en-AU" altLang="en-US" sz="1200"/>
              <a:t>I have always found   __________ to be a person that I could relate to easily.</a:t>
            </a:r>
            <a:r>
              <a:rPr lang="en-AU" altLang="en-US"/>
              <a:t> </a:t>
            </a:r>
            <a:endParaRPr lang="en-AU" altLang="en-US" sz="1200"/>
          </a:p>
          <a:p>
            <a:pPr eaLnBrk="1" hangingPunct="1">
              <a:spcBef>
                <a:spcPct val="50000"/>
              </a:spcBef>
              <a:buFontTx/>
              <a:buAutoNum type="arabicPeriod"/>
              <a:defRPr/>
            </a:pPr>
            <a:r>
              <a:rPr lang="en-AU" altLang="en-US" sz="1200"/>
              <a:t>He /She is a person that is an example to me because   ____________ ____________________________________________________________________________________________________________________________________________________________________________________________________________________________________</a:t>
            </a:r>
          </a:p>
          <a:p>
            <a:pPr eaLnBrk="1" hangingPunct="1">
              <a:spcBef>
                <a:spcPct val="50000"/>
              </a:spcBef>
              <a:buFontTx/>
              <a:buAutoNum type="arabicPeriod"/>
              <a:defRPr/>
            </a:pPr>
            <a:r>
              <a:rPr lang="en-AU" altLang="en-US" sz="1200"/>
              <a:t>I see in him / her the following three admirable traits:</a:t>
            </a:r>
          </a:p>
          <a:p>
            <a:pPr lvl="1" eaLnBrk="1" hangingPunct="1">
              <a:spcBef>
                <a:spcPct val="50000"/>
              </a:spcBef>
              <a:buFontTx/>
              <a:buAutoNum type="alphaLcPeriod"/>
              <a:defRPr/>
            </a:pPr>
            <a:r>
              <a:rPr lang="en-AU" altLang="en-US" sz="1200"/>
              <a:t>_________________________________</a:t>
            </a:r>
          </a:p>
          <a:p>
            <a:pPr lvl="1" eaLnBrk="1" hangingPunct="1">
              <a:spcBef>
                <a:spcPct val="50000"/>
              </a:spcBef>
              <a:buFontTx/>
              <a:buAutoNum type="alphaLcPeriod"/>
              <a:defRPr/>
            </a:pPr>
            <a:r>
              <a:rPr lang="en-AU" altLang="en-US" sz="1200"/>
              <a:t>_________________________________</a:t>
            </a:r>
          </a:p>
          <a:p>
            <a:pPr lvl="1" eaLnBrk="1" hangingPunct="1">
              <a:spcBef>
                <a:spcPct val="50000"/>
              </a:spcBef>
              <a:buFontTx/>
              <a:buAutoNum type="alphaLcPeriod"/>
              <a:defRPr/>
            </a:pPr>
            <a:r>
              <a:rPr lang="en-AU" altLang="en-US" sz="1200"/>
              <a:t>_________________________________</a:t>
            </a:r>
          </a:p>
          <a:p>
            <a:pPr lvl="1" eaLnBrk="1" hangingPunct="1">
              <a:spcBef>
                <a:spcPct val="50000"/>
              </a:spcBef>
              <a:buFontTx/>
              <a:buAutoNum type="alphaLcPeriod"/>
              <a:defRPr/>
            </a:pPr>
            <a:endParaRPr lang="en-AU" altLang="en-US" sz="1200"/>
          </a:p>
          <a:p>
            <a:pPr eaLnBrk="1" hangingPunct="1">
              <a:spcBef>
                <a:spcPct val="50000"/>
              </a:spcBef>
              <a:buFontTx/>
              <a:buAutoNum type="arabicPeriod"/>
              <a:defRPr/>
            </a:pPr>
            <a:r>
              <a:rPr lang="en-AU" altLang="en-US" sz="1200"/>
              <a:t>These traits can be built and developed today by: _________________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eaLnBrk="1" hangingPunct="1">
              <a:spcBef>
                <a:spcPct val="50000"/>
              </a:spcBef>
              <a:buFontTx/>
              <a:buAutoNum type="arabicPeriod"/>
              <a:defRPr/>
            </a:pPr>
            <a:endParaRPr lang="en-AU" altLang="en-US" sz="1200"/>
          </a:p>
        </p:txBody>
      </p:sp>
      <p:sp>
        <p:nvSpPr>
          <p:cNvPr id="9226" name="Text Box 14">
            <a:extLst>
              <a:ext uri="{FF2B5EF4-FFF2-40B4-BE49-F238E27FC236}">
                <a16:creationId xmlns:a16="http://schemas.microsoft.com/office/drawing/2014/main" id="{73BF47BC-A1EB-6D40-AD47-0BA602B331ED}"/>
              </a:ext>
            </a:extLst>
          </p:cNvPr>
          <p:cNvSpPr txBox="1">
            <a:spLocks noChangeArrowheads="1"/>
          </p:cNvSpPr>
          <p:nvPr/>
        </p:nvSpPr>
        <p:spPr bwMode="auto">
          <a:xfrm>
            <a:off x="1484314" y="1992313"/>
            <a:ext cx="4537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t>Please define faith before starting this exercise.</a:t>
            </a:r>
          </a:p>
        </p:txBody>
      </p:sp>
      <p:sp>
        <p:nvSpPr>
          <p:cNvPr id="16" name="WordArt 17">
            <a:extLst>
              <a:ext uri="{FF2B5EF4-FFF2-40B4-BE49-F238E27FC236}">
                <a16:creationId xmlns:a16="http://schemas.microsoft.com/office/drawing/2014/main" id="{37FB7096-E99D-BB4A-BA39-4C878F826A23}"/>
              </a:ext>
            </a:extLst>
          </p:cNvPr>
          <p:cNvSpPr>
            <a:spLocks noChangeArrowheads="1" noChangeShapeType="1" noTextEdit="1"/>
          </p:cNvSpPr>
          <p:nvPr/>
        </p:nvSpPr>
        <p:spPr bwMode="auto">
          <a:xfrm rot="16200000">
            <a:off x="-1041400" y="643572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176458506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Number Placeholder 3">
            <a:extLst>
              <a:ext uri="{FF2B5EF4-FFF2-40B4-BE49-F238E27FC236}">
                <a16:creationId xmlns:a16="http://schemas.microsoft.com/office/drawing/2014/main" id="{0736FE24-C60D-4E4F-9DE9-9ACA13EA5E72}"/>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A3B4C9C-EE8D-514C-950D-706246353052}" type="slidenum">
              <a:rPr lang="en-AU" altLang="en-US"/>
              <a:pPr/>
              <a:t>104</a:t>
            </a:fld>
            <a:endParaRPr lang="en-AU" altLang="en-US"/>
          </a:p>
        </p:txBody>
      </p:sp>
      <p:sp>
        <p:nvSpPr>
          <p:cNvPr id="10242" name="Rectangle 2">
            <a:extLst>
              <a:ext uri="{FF2B5EF4-FFF2-40B4-BE49-F238E27FC236}">
                <a16:creationId xmlns:a16="http://schemas.microsoft.com/office/drawing/2014/main" id="{E68428E8-A07B-1844-91F1-401EB73E1402}"/>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0243" name="Group 3">
            <a:extLst>
              <a:ext uri="{FF2B5EF4-FFF2-40B4-BE49-F238E27FC236}">
                <a16:creationId xmlns:a16="http://schemas.microsoft.com/office/drawing/2014/main" id="{BC6AD4CB-27AF-8C4A-B7F5-3635DC9F553E}"/>
              </a:ext>
            </a:extLst>
          </p:cNvPr>
          <p:cNvGrpSpPr>
            <a:grpSpLocks/>
          </p:cNvGrpSpPr>
          <p:nvPr/>
        </p:nvGrpSpPr>
        <p:grpSpPr bwMode="auto">
          <a:xfrm>
            <a:off x="188913" y="1416051"/>
            <a:ext cx="836612" cy="2030413"/>
            <a:chOff x="119" y="252"/>
            <a:chExt cx="527" cy="1279"/>
          </a:xfrm>
        </p:grpSpPr>
        <p:sp>
          <p:nvSpPr>
            <p:cNvPr id="10248" name="Rectangle 4">
              <a:extLst>
                <a:ext uri="{FF2B5EF4-FFF2-40B4-BE49-F238E27FC236}">
                  <a16:creationId xmlns:a16="http://schemas.microsoft.com/office/drawing/2014/main" id="{178F1212-01D3-8E42-8E72-0F7B20B4A37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49" name="Line 5">
              <a:extLst>
                <a:ext uri="{FF2B5EF4-FFF2-40B4-BE49-F238E27FC236}">
                  <a16:creationId xmlns:a16="http://schemas.microsoft.com/office/drawing/2014/main" id="{A7498A9C-4E2D-CB49-AE17-FE6F6806311F}"/>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0" name="Line 6">
              <a:extLst>
                <a:ext uri="{FF2B5EF4-FFF2-40B4-BE49-F238E27FC236}">
                  <a16:creationId xmlns:a16="http://schemas.microsoft.com/office/drawing/2014/main" id="{232A6DC7-B46A-D742-84B8-8CF58405FE4E}"/>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1" name="Text Box 7">
              <a:extLst>
                <a:ext uri="{FF2B5EF4-FFF2-40B4-BE49-F238E27FC236}">
                  <a16:creationId xmlns:a16="http://schemas.microsoft.com/office/drawing/2014/main" id="{CD263983-DF52-3046-96D7-AFFBA0D67AF8}"/>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0244" name="Text Box 8">
            <a:extLst>
              <a:ext uri="{FF2B5EF4-FFF2-40B4-BE49-F238E27FC236}">
                <a16:creationId xmlns:a16="http://schemas.microsoft.com/office/drawing/2014/main" id="{577461A0-77BE-EB47-94D9-F3E536C60046}"/>
              </a:ext>
            </a:extLst>
          </p:cNvPr>
          <p:cNvSpPr txBox="1">
            <a:spLocks noChangeArrowheads="1"/>
          </p:cNvSpPr>
          <p:nvPr/>
        </p:nvSpPr>
        <p:spPr bwMode="auto">
          <a:xfrm>
            <a:off x="1196975" y="1847851"/>
            <a:ext cx="5111750"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Question for Sunday Morning Discussion</a:t>
            </a:r>
            <a:endParaRPr lang="en-AU" altLang="en-US" sz="1400" b="1"/>
          </a:p>
        </p:txBody>
      </p:sp>
      <p:sp>
        <p:nvSpPr>
          <p:cNvPr id="10245" name="Text Box 9">
            <a:extLst>
              <a:ext uri="{FF2B5EF4-FFF2-40B4-BE49-F238E27FC236}">
                <a16:creationId xmlns:a16="http://schemas.microsoft.com/office/drawing/2014/main" id="{4A281AC1-5CF3-3741-871C-019105789219}"/>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10246" name="Text Box 10">
            <a:extLst>
              <a:ext uri="{FF2B5EF4-FFF2-40B4-BE49-F238E27FC236}">
                <a16:creationId xmlns:a16="http://schemas.microsoft.com/office/drawing/2014/main" id="{B8493112-2AAD-E645-8138-3FEC0A6A0DEA}"/>
              </a:ext>
            </a:extLst>
          </p:cNvPr>
          <p:cNvSpPr txBox="1">
            <a:spLocks noChangeArrowheads="1"/>
          </p:cNvSpPr>
          <p:nvPr/>
        </p:nvSpPr>
        <p:spPr bwMode="auto">
          <a:xfrm>
            <a:off x="1268414" y="2566989"/>
            <a:ext cx="4968875" cy="393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a:t>If you were asked to explain to a child what ‘faith’ is, how would you define and explain the word ‘faith’ to that child?   </a:t>
            </a:r>
          </a:p>
          <a:p>
            <a:pPr eaLnBrk="1" hangingPunct="1">
              <a:spcBef>
                <a:spcPct val="50000"/>
              </a:spcBef>
              <a:buFontTx/>
              <a:buAutoNum type="arabicPeriod"/>
            </a:pPr>
            <a:r>
              <a:rPr lang="en-AU" altLang="en-US" sz="1200"/>
              <a:t>For people today, what is the real value of the examples of faith that are found in this chapter?</a:t>
            </a:r>
          </a:p>
          <a:p>
            <a:pPr eaLnBrk="1" hangingPunct="1">
              <a:spcBef>
                <a:spcPct val="50000"/>
              </a:spcBef>
              <a:buFontTx/>
              <a:buAutoNum type="arabicPeriod"/>
            </a:pPr>
            <a:r>
              <a:rPr lang="en-AU" altLang="en-US" sz="1200"/>
              <a:t>Were these people of faith always perfect?  Please give examples of their ‘humanness’.</a:t>
            </a:r>
          </a:p>
          <a:p>
            <a:pPr eaLnBrk="1" hangingPunct="1">
              <a:spcBef>
                <a:spcPct val="50000"/>
              </a:spcBef>
              <a:buFontTx/>
              <a:buAutoNum type="arabicPeriod"/>
            </a:pPr>
            <a:r>
              <a:rPr lang="en-AU" altLang="en-US" sz="1200"/>
              <a:t>Are not our heroes seen as nearly perfect, normally?   Then what constitutes ‘faith’ in these people?  </a:t>
            </a:r>
          </a:p>
          <a:p>
            <a:pPr eaLnBrk="1" hangingPunct="1">
              <a:spcBef>
                <a:spcPct val="50000"/>
              </a:spcBef>
              <a:buFontTx/>
              <a:buAutoNum type="arabicPeriod"/>
            </a:pPr>
            <a:r>
              <a:rPr lang="en-AU" altLang="en-US" sz="1200"/>
              <a:t>Why was Jephthah included in this list?   Where do we find the story of Jephthah?  (When we read his story, what stands out as an act of ‘faith’?)</a:t>
            </a:r>
          </a:p>
          <a:p>
            <a:pPr eaLnBrk="1" hangingPunct="1">
              <a:spcBef>
                <a:spcPct val="50000"/>
              </a:spcBef>
              <a:buFontTx/>
              <a:buAutoNum type="arabicPeriod"/>
            </a:pPr>
            <a:r>
              <a:rPr lang="en-AU" altLang="en-US" sz="1200"/>
              <a:t>What does the story of Jephthah and his inclusion tells us about the inspiration of the bible?</a:t>
            </a:r>
          </a:p>
          <a:p>
            <a:pPr eaLnBrk="1" hangingPunct="1">
              <a:spcBef>
                <a:spcPct val="50000"/>
              </a:spcBef>
              <a:buFontTx/>
              <a:buAutoNum type="arabicPeriod"/>
            </a:pPr>
            <a:r>
              <a:rPr lang="en-AU" altLang="en-US" sz="1200"/>
              <a:t>What are some false ideas about the concept of faith and its definition that you have experienced?</a:t>
            </a:r>
          </a:p>
          <a:p>
            <a:pPr eaLnBrk="1" hangingPunct="1">
              <a:spcBef>
                <a:spcPct val="50000"/>
              </a:spcBef>
              <a:buFontTx/>
              <a:buAutoNum type="arabicPeriod"/>
            </a:pPr>
            <a:endParaRPr lang="en-AU" altLang="en-US" sz="1200"/>
          </a:p>
          <a:p>
            <a:pPr eaLnBrk="1" hangingPunct="1">
              <a:spcBef>
                <a:spcPct val="50000"/>
              </a:spcBef>
              <a:buFontTx/>
              <a:buAutoNum type="arabicPeriod"/>
            </a:pPr>
            <a:endParaRPr lang="en-AU" altLang="en-US" sz="1200"/>
          </a:p>
        </p:txBody>
      </p:sp>
      <p:sp>
        <p:nvSpPr>
          <p:cNvPr id="10247" name="Text Box 11">
            <a:extLst>
              <a:ext uri="{FF2B5EF4-FFF2-40B4-BE49-F238E27FC236}">
                <a16:creationId xmlns:a16="http://schemas.microsoft.com/office/drawing/2014/main" id="{463D0DC9-9FB4-1A4F-A0FC-85263C9CD16D}"/>
              </a:ext>
            </a:extLst>
          </p:cNvPr>
          <p:cNvSpPr txBox="1">
            <a:spLocks noChangeArrowheads="1"/>
          </p:cNvSpPr>
          <p:nvPr/>
        </p:nvSpPr>
        <p:spPr bwMode="auto">
          <a:xfrm>
            <a:off x="1268414" y="6311901"/>
            <a:ext cx="4968875"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sz="900"/>
              <a:t>Songwriter Oscar Eliason wrote, </a:t>
            </a:r>
            <a:br>
              <a:rPr lang="en-AU" altLang="en-US" sz="900"/>
            </a:br>
            <a:br>
              <a:rPr lang="en-AU" altLang="en-US" sz="900"/>
            </a:br>
            <a:r>
              <a:rPr lang="en-AU" altLang="en-US" sz="900"/>
              <a:t>"Got any rivers you think are un-crossable? Got any mountains you can't tunnel through?" </a:t>
            </a:r>
            <a:br>
              <a:rPr lang="en-AU" altLang="en-US" sz="900"/>
            </a:br>
            <a:br>
              <a:rPr lang="en-AU" altLang="en-US" sz="900"/>
            </a:br>
            <a:r>
              <a:rPr lang="en-AU" altLang="en-US" sz="900"/>
              <a:t>He responded to these questions by saying, </a:t>
            </a:r>
            <a:br>
              <a:rPr lang="en-AU" altLang="en-US" sz="900"/>
            </a:br>
            <a:br>
              <a:rPr lang="en-AU" altLang="en-US" sz="900"/>
            </a:br>
            <a:r>
              <a:rPr lang="en-AU" altLang="en-US" sz="900"/>
              <a:t>"God specializes in things thought impossible."</a:t>
            </a:r>
            <a:br>
              <a:rPr lang="en-AU" altLang="en-US" sz="900"/>
            </a:br>
            <a:br>
              <a:rPr lang="en-AU" altLang="en-US" sz="900"/>
            </a:br>
            <a:r>
              <a:rPr lang="en-AU" altLang="en-US" sz="900"/>
              <a:t>Every Christian faces obstacles along life's pathway, and walking in God's will doesn't guarantee that our way will be easy. But no matter how difficult, we can trust God and go forward in faith.</a:t>
            </a:r>
            <a:br>
              <a:rPr lang="en-AU" altLang="en-US" sz="900"/>
            </a:br>
            <a:br>
              <a:rPr lang="en-AU" altLang="en-US" sz="900"/>
            </a:br>
            <a:r>
              <a:rPr lang="en-AU" altLang="en-US" sz="900"/>
              <a:t>At the entrance to a local hospital is an automatic gate designed to rise when a car activates a hidden sensor near the entrance. When I drive up the ramp toward the gate, it remains down, blocking the entrance. But as I get closer, the arm swings up, allowing me to proceed. If I were to park my car a few yards from the entrance, the gate would stay closed. Only when I move forward does it open.</a:t>
            </a:r>
            <a:br>
              <a:rPr lang="en-AU" altLang="en-US" sz="900"/>
            </a:br>
            <a:br>
              <a:rPr lang="en-AU" altLang="en-US" sz="900"/>
            </a:br>
            <a:r>
              <a:rPr lang="en-AU" altLang="en-US" sz="900"/>
              <a:t>Someone said, "If God built a bridge a yard ahead, it could not be a bridge of faith." It's the first step into the unseen that proves we have faith. Abraham, for example, "went out, not knowing where he was going" (</a:t>
            </a:r>
            <a:r>
              <a:rPr lang="en-AU" altLang="en-US" sz="900">
                <a:hlinkClick r:id="rId2"/>
              </a:rPr>
              <a:t>Heb. 11:8</a:t>
            </a:r>
            <a:r>
              <a:rPr lang="en-AU" altLang="en-US" sz="900"/>
              <a:t>). He obeyed God and relied on Him to clear the path.</a:t>
            </a:r>
            <a:br>
              <a:rPr lang="en-AU" altLang="en-US" sz="900"/>
            </a:br>
            <a:br>
              <a:rPr lang="en-AU" altLang="en-US" sz="900"/>
            </a:br>
            <a:r>
              <a:rPr lang="en-AU" altLang="en-US" sz="900"/>
              <a:t>When we walk in obedience to the Lord and come upon a closed gate, we can confidently take the next step of faith. As we move forward we will see God open the way. —P. R. Van Gorder </a:t>
            </a:r>
            <a:br>
              <a:rPr lang="en-AU" altLang="en-US" sz="900"/>
            </a:br>
            <a:br>
              <a:rPr lang="en-AU" altLang="en-US" sz="900"/>
            </a:br>
            <a:r>
              <a:rPr lang="en-AU" altLang="en-US" sz="900"/>
              <a:t>Faith is the gate between our peril and God's power </a:t>
            </a:r>
          </a:p>
        </p:txBody>
      </p:sp>
      <p:sp>
        <p:nvSpPr>
          <p:cNvPr id="13" name="WordArt 17">
            <a:extLst>
              <a:ext uri="{FF2B5EF4-FFF2-40B4-BE49-F238E27FC236}">
                <a16:creationId xmlns:a16="http://schemas.microsoft.com/office/drawing/2014/main" id="{D43FD087-5B5E-CE4F-A8C8-8A383FDF1469}"/>
              </a:ext>
            </a:extLst>
          </p:cNvPr>
          <p:cNvSpPr>
            <a:spLocks noChangeArrowheads="1" noChangeShapeType="1" noTextEdit="1"/>
          </p:cNvSpPr>
          <p:nvPr/>
        </p:nvSpPr>
        <p:spPr bwMode="auto">
          <a:xfrm rot="16200000">
            <a:off x="-1117600" y="69119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346027823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Number Placeholder 3">
            <a:extLst>
              <a:ext uri="{FF2B5EF4-FFF2-40B4-BE49-F238E27FC236}">
                <a16:creationId xmlns:a16="http://schemas.microsoft.com/office/drawing/2014/main" id="{C5BE1E2B-4D40-504F-8CB0-452F04202757}"/>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9379C7-3D9A-A14C-9E0B-56D85386935A}" type="slidenum">
              <a:rPr lang="en-AU" altLang="en-US"/>
              <a:pPr/>
              <a:t>105</a:t>
            </a:fld>
            <a:endParaRPr lang="en-AU" altLang="en-US"/>
          </a:p>
        </p:txBody>
      </p:sp>
      <p:sp>
        <p:nvSpPr>
          <p:cNvPr id="11266" name="Rectangle 2">
            <a:extLst>
              <a:ext uri="{FF2B5EF4-FFF2-40B4-BE49-F238E27FC236}">
                <a16:creationId xmlns:a16="http://schemas.microsoft.com/office/drawing/2014/main" id="{0CDFFDC7-0518-A84C-87E3-61DE23F24792}"/>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1267" name="Group 3">
            <a:extLst>
              <a:ext uri="{FF2B5EF4-FFF2-40B4-BE49-F238E27FC236}">
                <a16:creationId xmlns:a16="http://schemas.microsoft.com/office/drawing/2014/main" id="{953CA296-59BB-9F44-BB8F-49A07C40DF6E}"/>
              </a:ext>
            </a:extLst>
          </p:cNvPr>
          <p:cNvGrpSpPr>
            <a:grpSpLocks/>
          </p:cNvGrpSpPr>
          <p:nvPr/>
        </p:nvGrpSpPr>
        <p:grpSpPr bwMode="auto">
          <a:xfrm>
            <a:off x="188913" y="1416051"/>
            <a:ext cx="836612" cy="2030413"/>
            <a:chOff x="119" y="252"/>
            <a:chExt cx="527" cy="1279"/>
          </a:xfrm>
        </p:grpSpPr>
        <p:sp>
          <p:nvSpPr>
            <p:cNvPr id="11275" name="Rectangle 4">
              <a:extLst>
                <a:ext uri="{FF2B5EF4-FFF2-40B4-BE49-F238E27FC236}">
                  <a16:creationId xmlns:a16="http://schemas.microsoft.com/office/drawing/2014/main" id="{155CFFF4-A15A-5745-8F03-3510B5B42FA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76" name="Line 5">
              <a:extLst>
                <a:ext uri="{FF2B5EF4-FFF2-40B4-BE49-F238E27FC236}">
                  <a16:creationId xmlns:a16="http://schemas.microsoft.com/office/drawing/2014/main" id="{C620F814-47F3-DA4C-8BBE-EA9B31C62CA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7" name="Line 6">
              <a:extLst>
                <a:ext uri="{FF2B5EF4-FFF2-40B4-BE49-F238E27FC236}">
                  <a16:creationId xmlns:a16="http://schemas.microsoft.com/office/drawing/2014/main" id="{E331F30B-ADED-304B-9DC5-DB56C5D7632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8" name="Text Box 7">
              <a:extLst>
                <a:ext uri="{FF2B5EF4-FFF2-40B4-BE49-F238E27FC236}">
                  <a16:creationId xmlns:a16="http://schemas.microsoft.com/office/drawing/2014/main" id="{FAE2A1F8-8E43-AB47-AF91-69C146A32DE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1268" name="Text Box 8">
            <a:extLst>
              <a:ext uri="{FF2B5EF4-FFF2-40B4-BE49-F238E27FC236}">
                <a16:creationId xmlns:a16="http://schemas.microsoft.com/office/drawing/2014/main" id="{C2D5D62D-62E0-6048-85A8-E7EE1E7D7F24}"/>
              </a:ext>
            </a:extLst>
          </p:cNvPr>
          <p:cNvSpPr txBox="1">
            <a:spLocks noChangeArrowheads="1"/>
          </p:cNvSpPr>
          <p:nvPr/>
        </p:nvSpPr>
        <p:spPr bwMode="auto">
          <a:xfrm>
            <a:off x="260351" y="10890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11269" name="WordArt 9">
            <a:extLst>
              <a:ext uri="{FF2B5EF4-FFF2-40B4-BE49-F238E27FC236}">
                <a16:creationId xmlns:a16="http://schemas.microsoft.com/office/drawing/2014/main" id="{F1DDBB65-FAA5-1045-8EF6-DB8FBB9AE17D}"/>
              </a:ext>
            </a:extLst>
          </p:cNvPr>
          <p:cNvSpPr>
            <a:spLocks noChangeArrowheads="1" noChangeShapeType="1" noTextEdit="1"/>
          </p:cNvSpPr>
          <p:nvPr/>
        </p:nvSpPr>
        <p:spPr bwMode="auto">
          <a:xfrm>
            <a:off x="1268414" y="2566988"/>
            <a:ext cx="4967287" cy="596900"/>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My   Own   Personal   ‘Men   of   Faith'</a:t>
            </a:r>
          </a:p>
        </p:txBody>
      </p:sp>
      <p:sp>
        <p:nvSpPr>
          <p:cNvPr id="11270" name="Text Box 10">
            <a:extLst>
              <a:ext uri="{FF2B5EF4-FFF2-40B4-BE49-F238E27FC236}">
                <a16:creationId xmlns:a16="http://schemas.microsoft.com/office/drawing/2014/main" id="{F2A8104A-44F0-894E-B832-AA02A8C1E1A4}"/>
              </a:ext>
            </a:extLst>
          </p:cNvPr>
          <p:cNvSpPr txBox="1">
            <a:spLocks noChangeArrowheads="1"/>
          </p:cNvSpPr>
          <p:nvPr/>
        </p:nvSpPr>
        <p:spPr bwMode="auto">
          <a:xfrm>
            <a:off x="1412876" y="3216275"/>
            <a:ext cx="4968875"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400"/>
              <a:t>From the Old testament, choose five men, other than the truly obvious and common ones, who are your own favourite men of faith.</a:t>
            </a:r>
          </a:p>
          <a:p>
            <a:pPr eaLnBrk="1" hangingPunct="1">
              <a:spcBef>
                <a:spcPct val="50000"/>
              </a:spcBef>
              <a:buFontTx/>
              <a:buAutoNum type="arabicPeriod"/>
            </a:pPr>
            <a:r>
              <a:rPr lang="en-AU" altLang="en-US" sz="1400"/>
              <a:t>What are three traits about them that fills you with courage and vision?   Write these traits down and analyse what it would take to duplicate these traits in today’s world.</a:t>
            </a:r>
          </a:p>
        </p:txBody>
      </p:sp>
      <p:sp>
        <p:nvSpPr>
          <p:cNvPr id="11271" name="Rectangle 11">
            <a:extLst>
              <a:ext uri="{FF2B5EF4-FFF2-40B4-BE49-F238E27FC236}">
                <a16:creationId xmlns:a16="http://schemas.microsoft.com/office/drawing/2014/main" id="{733C4114-DE11-2848-BBCD-B68BA4319819}"/>
              </a:ext>
            </a:extLst>
          </p:cNvPr>
          <p:cNvSpPr>
            <a:spLocks noChangeArrowheads="1"/>
          </p:cNvSpPr>
          <p:nvPr/>
        </p:nvSpPr>
        <p:spPr bwMode="auto">
          <a:xfrm>
            <a:off x="1196975" y="1416050"/>
            <a:ext cx="5399088" cy="3600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72" name="Text Box 12">
            <a:extLst>
              <a:ext uri="{FF2B5EF4-FFF2-40B4-BE49-F238E27FC236}">
                <a16:creationId xmlns:a16="http://schemas.microsoft.com/office/drawing/2014/main" id="{87645E24-AA56-6641-8DF5-7C1805DC3308}"/>
              </a:ext>
            </a:extLst>
          </p:cNvPr>
          <p:cNvSpPr txBox="1">
            <a:spLocks noChangeArrowheads="1"/>
          </p:cNvSpPr>
          <p:nvPr/>
        </p:nvSpPr>
        <p:spPr bwMode="auto">
          <a:xfrm>
            <a:off x="1196975" y="1416050"/>
            <a:ext cx="5399088" cy="369332"/>
          </a:xfrm>
          <a:prstGeom prst="rect">
            <a:avLst/>
          </a:prstGeom>
          <a:solidFill>
            <a:srgbClr val="FFFF66"/>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Tuesday Night Discussion Group Assignment</a:t>
            </a:r>
          </a:p>
        </p:txBody>
      </p:sp>
      <p:sp>
        <p:nvSpPr>
          <p:cNvPr id="15373" name="Text Box 13">
            <a:extLst>
              <a:ext uri="{FF2B5EF4-FFF2-40B4-BE49-F238E27FC236}">
                <a16:creationId xmlns:a16="http://schemas.microsoft.com/office/drawing/2014/main" id="{1413A7EC-F20A-8943-8C8E-2933B3E09791}"/>
              </a:ext>
            </a:extLst>
          </p:cNvPr>
          <p:cNvSpPr txBox="1">
            <a:spLocks noChangeArrowheads="1"/>
          </p:cNvSpPr>
          <p:nvPr/>
        </p:nvSpPr>
        <p:spPr bwMode="auto">
          <a:xfrm>
            <a:off x="1196976" y="5232401"/>
            <a:ext cx="5400675" cy="5311775"/>
          </a:xfrm>
          <a:prstGeom prst="rect">
            <a:avLst/>
          </a:prstGeom>
          <a:solidFill>
            <a:schemeClr val="bg1"/>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en-AU" altLang="en-US" b="1">
                <a:effectLst>
                  <a:outerShdw blurRad="38100" dist="38100" dir="2700000" algn="tl">
                    <a:srgbClr val="C0C0C0"/>
                  </a:outerShdw>
                </a:effectLst>
              </a:rPr>
              <a:t>One Of ‘</a:t>
            </a:r>
            <a:r>
              <a:rPr lang="en-AU" altLang="en-US" b="1" u="sng">
                <a:solidFill>
                  <a:srgbClr val="CC0000"/>
                </a:solidFill>
                <a:effectLst>
                  <a:outerShdw blurRad="38100" dist="38100" dir="2700000" algn="tl">
                    <a:srgbClr val="C0C0C0"/>
                  </a:outerShdw>
                </a:effectLst>
              </a:rPr>
              <a:t>My</a:t>
            </a:r>
            <a:r>
              <a:rPr lang="en-AU" altLang="en-US" b="1">
                <a:effectLst>
                  <a:outerShdw blurRad="38100" dist="38100" dir="2700000" algn="tl">
                    <a:srgbClr val="C0C0C0"/>
                  </a:outerShdw>
                </a:effectLst>
              </a:rPr>
              <a:t> Men Of Faith’:   </a:t>
            </a:r>
            <a:r>
              <a:rPr lang="en-AU" altLang="en-US" sz="1400" b="1">
                <a:effectLst>
                  <a:outerShdw blurRad="38100" dist="38100" dir="2700000" algn="tl">
                    <a:srgbClr val="C0C0C0"/>
                  </a:outerShdw>
                </a:effectLst>
              </a:rPr>
              <a:t>Marvin’s First Choice </a:t>
            </a:r>
          </a:p>
          <a:p>
            <a:pPr eaLnBrk="1" hangingPunct="1">
              <a:spcBef>
                <a:spcPct val="50000"/>
              </a:spcBef>
              <a:buFontTx/>
              <a:buAutoNum type="arabicPeriod"/>
              <a:defRPr/>
            </a:pPr>
            <a:r>
              <a:rPr lang="en-AU" altLang="en-US" sz="1200"/>
              <a:t>I have always found   </a:t>
            </a:r>
            <a:r>
              <a:rPr lang="en-AU" altLang="en-US" sz="1200">
                <a:solidFill>
                  <a:schemeClr val="accent2"/>
                </a:solidFill>
              </a:rPr>
              <a:t>_Gideon_</a:t>
            </a:r>
            <a:r>
              <a:rPr lang="en-AU" altLang="en-US" sz="1200"/>
              <a:t>  to be a person that I could relate to easily. </a:t>
            </a:r>
            <a:r>
              <a:rPr lang="en-AU" altLang="en-US" sz="1200">
                <a:solidFill>
                  <a:schemeClr val="accent2"/>
                </a:solidFill>
              </a:rPr>
              <a:t>He is one of my favourite OT characters because of the similarity of his faith with mine personally, afraid and scared, but willing.</a:t>
            </a:r>
          </a:p>
          <a:p>
            <a:pPr eaLnBrk="1" hangingPunct="1">
              <a:spcBef>
                <a:spcPct val="50000"/>
              </a:spcBef>
              <a:buFontTx/>
              <a:buAutoNum type="arabicPeriod"/>
              <a:defRPr/>
            </a:pPr>
            <a:r>
              <a:rPr lang="en-AU" altLang="en-US" sz="1200"/>
              <a:t>He /She is a person that is an example to me because   </a:t>
            </a:r>
            <a:r>
              <a:rPr lang="en-AU" altLang="en-US" sz="1200">
                <a:solidFill>
                  <a:schemeClr val="accent2"/>
                </a:solidFill>
              </a:rPr>
              <a:t>He was not a person that fit easily into the centre stage of life, yet when he was called he went, even though he had questions and fears.  He took on a job that had a very unreasonable sounding plan to it, but he relied on the Lord and it ended up victoriously.</a:t>
            </a:r>
          </a:p>
          <a:p>
            <a:pPr eaLnBrk="1" hangingPunct="1">
              <a:spcBef>
                <a:spcPct val="50000"/>
              </a:spcBef>
              <a:buFontTx/>
              <a:buAutoNum type="arabicPeriod"/>
              <a:defRPr/>
            </a:pPr>
            <a:r>
              <a:rPr lang="en-AU" altLang="en-US" sz="1200"/>
              <a:t>I see in him / her the following three admirable traits:</a:t>
            </a:r>
          </a:p>
          <a:p>
            <a:pPr lvl="1" eaLnBrk="1" hangingPunct="1">
              <a:spcBef>
                <a:spcPct val="50000"/>
              </a:spcBef>
              <a:buFontTx/>
              <a:buAutoNum type="alphaLcPeriod"/>
              <a:defRPr/>
            </a:pPr>
            <a:r>
              <a:rPr lang="en-AU" altLang="en-US" sz="1200">
                <a:solidFill>
                  <a:schemeClr val="accent2"/>
                </a:solidFill>
              </a:rPr>
              <a:t>Courage to do, even though afraid and self conscious </a:t>
            </a:r>
          </a:p>
          <a:p>
            <a:pPr lvl="1" eaLnBrk="1" hangingPunct="1">
              <a:spcBef>
                <a:spcPct val="50000"/>
              </a:spcBef>
              <a:buFontTx/>
              <a:buAutoNum type="alphaLcPeriod"/>
              <a:defRPr/>
            </a:pPr>
            <a:r>
              <a:rPr lang="en-AU" altLang="en-US" sz="1200">
                <a:solidFill>
                  <a:schemeClr val="accent2"/>
                </a:solidFill>
              </a:rPr>
              <a:t>Was a simple man, who went and did a very uncommon job.  The job was thrust upon him, he did not seek it, but he went out and did it, because the Lord said ‘go’.</a:t>
            </a:r>
          </a:p>
          <a:p>
            <a:pPr lvl="1" eaLnBrk="1" hangingPunct="1">
              <a:spcBef>
                <a:spcPct val="50000"/>
              </a:spcBef>
              <a:buFontTx/>
              <a:buAutoNum type="alphaLcPeriod"/>
              <a:defRPr/>
            </a:pPr>
            <a:r>
              <a:rPr lang="en-AU" altLang="en-US" sz="1200">
                <a:solidFill>
                  <a:schemeClr val="accent2"/>
                </a:solidFill>
              </a:rPr>
              <a:t>He believed in the Lord, after having been convinced of the reality of the Lord</a:t>
            </a:r>
          </a:p>
          <a:p>
            <a:pPr lvl="1" eaLnBrk="1" hangingPunct="1">
              <a:spcBef>
                <a:spcPct val="50000"/>
              </a:spcBef>
              <a:buFontTx/>
              <a:buAutoNum type="alphaLcPeriod"/>
              <a:defRPr/>
            </a:pPr>
            <a:endParaRPr lang="en-AU" altLang="en-US" sz="1200"/>
          </a:p>
          <a:p>
            <a:pPr eaLnBrk="1" hangingPunct="1">
              <a:spcBef>
                <a:spcPct val="50000"/>
              </a:spcBef>
              <a:buFontTx/>
              <a:buAutoNum type="arabicPeriod"/>
              <a:defRPr/>
            </a:pPr>
            <a:r>
              <a:rPr lang="en-AU" altLang="en-US" sz="1200"/>
              <a:t>These traits can be built and developed today by: </a:t>
            </a:r>
            <a:r>
              <a:rPr lang="en-AU" altLang="en-US" sz="1200">
                <a:solidFill>
                  <a:schemeClr val="accent2"/>
                </a:solidFill>
              </a:rPr>
              <a:t>seeking those things that are there for all to see and which give verification of the existence of the Lord and of His abiding presence.  …by working within the limitations set by God.   (He did not seek to go out and buy any spears)  He was a person who worked hard for God.  It says of him that he was weary yet pursuing.  I believe this is his greatest gift, the example of a true and complete servant.</a:t>
            </a:r>
          </a:p>
        </p:txBody>
      </p:sp>
      <p:sp>
        <p:nvSpPr>
          <p:cNvPr id="11274" name="Text Box 14">
            <a:extLst>
              <a:ext uri="{FF2B5EF4-FFF2-40B4-BE49-F238E27FC236}">
                <a16:creationId xmlns:a16="http://schemas.microsoft.com/office/drawing/2014/main" id="{0F8B0AE7-8954-534A-9222-0D5F2E78B9DE}"/>
              </a:ext>
            </a:extLst>
          </p:cNvPr>
          <p:cNvSpPr txBox="1">
            <a:spLocks noChangeArrowheads="1"/>
          </p:cNvSpPr>
          <p:nvPr/>
        </p:nvSpPr>
        <p:spPr bwMode="auto">
          <a:xfrm>
            <a:off x="1484314" y="1992313"/>
            <a:ext cx="4537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t>Please define faith before starting this exercise.</a:t>
            </a:r>
          </a:p>
        </p:txBody>
      </p:sp>
      <p:sp>
        <p:nvSpPr>
          <p:cNvPr id="16" name="WordArt 17">
            <a:extLst>
              <a:ext uri="{FF2B5EF4-FFF2-40B4-BE49-F238E27FC236}">
                <a16:creationId xmlns:a16="http://schemas.microsoft.com/office/drawing/2014/main" id="{CDA2BB77-9512-6D48-BD88-561CB567C80C}"/>
              </a:ext>
            </a:extLst>
          </p:cNvPr>
          <p:cNvSpPr>
            <a:spLocks noChangeArrowheads="1" noChangeShapeType="1" noTextEdit="1"/>
          </p:cNvSpPr>
          <p:nvPr/>
        </p:nvSpPr>
        <p:spPr bwMode="auto">
          <a:xfrm rot="16200000">
            <a:off x="-1117600" y="69119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24785070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Slide Number Placeholder 3">
            <a:extLst>
              <a:ext uri="{FF2B5EF4-FFF2-40B4-BE49-F238E27FC236}">
                <a16:creationId xmlns:a16="http://schemas.microsoft.com/office/drawing/2014/main" id="{683802FC-D0E2-6541-9E7D-B4580A1EAAFD}"/>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2C1DC27-77D3-D44C-8735-C61DEF61F488}" type="slidenum">
              <a:rPr lang="en-AU" altLang="en-US"/>
              <a:pPr/>
              <a:t>106</a:t>
            </a:fld>
            <a:endParaRPr lang="en-AU" altLang="en-US"/>
          </a:p>
        </p:txBody>
      </p:sp>
      <p:sp>
        <p:nvSpPr>
          <p:cNvPr id="3074" name="Rectangle 2">
            <a:extLst>
              <a:ext uri="{FF2B5EF4-FFF2-40B4-BE49-F238E27FC236}">
                <a16:creationId xmlns:a16="http://schemas.microsoft.com/office/drawing/2014/main" id="{72592671-1E43-B34C-80EF-0C4E1E49C38A}"/>
              </a:ext>
            </a:extLst>
          </p:cNvPr>
          <p:cNvSpPr>
            <a:spLocks noChangeArrowheads="1"/>
          </p:cNvSpPr>
          <p:nvPr/>
        </p:nvSpPr>
        <p:spPr bwMode="auto">
          <a:xfrm>
            <a:off x="0" y="0"/>
            <a:ext cx="6858000" cy="12192000"/>
          </a:xfrm>
          <a:prstGeom prst="rect">
            <a:avLst/>
          </a:prstGeom>
          <a:gradFill rotWithShape="1">
            <a:gsLst>
              <a:gs pos="0">
                <a:srgbClr val="000066"/>
              </a:gs>
              <a:gs pos="100000">
                <a:srgbClr val="000000"/>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5" name="Rectangle 3">
            <a:extLst>
              <a:ext uri="{FF2B5EF4-FFF2-40B4-BE49-F238E27FC236}">
                <a16:creationId xmlns:a16="http://schemas.microsoft.com/office/drawing/2014/main" id="{74A7E0F1-DA0A-AA4D-93A8-74F93104D080}"/>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3076" name="Picture 4" descr="240px-Bloch-SermonOnTheMount">
            <a:extLst>
              <a:ext uri="{FF2B5EF4-FFF2-40B4-BE49-F238E27FC236}">
                <a16:creationId xmlns:a16="http://schemas.microsoft.com/office/drawing/2014/main" id="{87FDADA2-0A88-004F-86E7-38DC7299F5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WordArt 5">
            <a:extLst>
              <a:ext uri="{FF2B5EF4-FFF2-40B4-BE49-F238E27FC236}">
                <a16:creationId xmlns:a16="http://schemas.microsoft.com/office/drawing/2014/main" id="{04DFB923-3931-7844-8BFE-5EBDF03E7284}"/>
              </a:ext>
            </a:extLst>
          </p:cNvPr>
          <p:cNvSpPr>
            <a:spLocks noChangeArrowheads="1" noChangeShapeType="1" noTextEdit="1"/>
          </p:cNvSpPr>
          <p:nvPr/>
        </p:nvSpPr>
        <p:spPr bwMode="auto">
          <a:xfrm rot="5400000">
            <a:off x="-1647031" y="4836319"/>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4D70C9A4-649D-234A-BC80-7A35AF6D88C6}"/>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9" name="AutoShape 7">
            <a:extLst>
              <a:ext uri="{FF2B5EF4-FFF2-40B4-BE49-F238E27FC236}">
                <a16:creationId xmlns:a16="http://schemas.microsoft.com/office/drawing/2014/main" id="{C44BE29B-F9B8-A546-84DA-A1F836F01E8E}"/>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0" name="Text Box 8">
            <a:extLst>
              <a:ext uri="{FF2B5EF4-FFF2-40B4-BE49-F238E27FC236}">
                <a16:creationId xmlns:a16="http://schemas.microsoft.com/office/drawing/2014/main" id="{13348E92-CF31-B944-BC92-4690C876F0D9}"/>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a:solidFill>
                  <a:schemeClr val="bg1"/>
                </a:solidFill>
              </a:rPr>
              <a:t>Jesus preaching the “Sermon On The Mount”</a:t>
            </a:r>
          </a:p>
          <a:p>
            <a:pPr algn="ctr" eaLnBrk="1" hangingPunct="1">
              <a:spcBef>
                <a:spcPct val="50000"/>
              </a:spcBef>
            </a:pPr>
            <a:r>
              <a:rPr lang="en-AU" altLang="en-US" sz="1000">
                <a:solidFill>
                  <a:schemeClr val="bg1"/>
                </a:solidFill>
              </a:rPr>
              <a:t>By  Karl Heinrich Bloch</a:t>
            </a:r>
          </a:p>
        </p:txBody>
      </p:sp>
      <p:sp>
        <p:nvSpPr>
          <p:cNvPr id="3081" name="Text Box 9">
            <a:extLst>
              <a:ext uri="{FF2B5EF4-FFF2-40B4-BE49-F238E27FC236}">
                <a16:creationId xmlns:a16="http://schemas.microsoft.com/office/drawing/2014/main" id="{7952B7AC-DAC8-144C-9AB5-C0E0A2D80BD5}"/>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solidFill>
                  <a:schemeClr val="bg1"/>
                </a:solidFill>
              </a:rPr>
              <a:t>The Study prepared by</a:t>
            </a:r>
          </a:p>
          <a:p>
            <a:pPr algn="ctr" eaLnBrk="1" hangingPunct="1">
              <a:spcBef>
                <a:spcPct val="50000"/>
              </a:spcBef>
            </a:pPr>
            <a:r>
              <a:rPr lang="en-AU" altLang="en-US" sz="1200" b="1">
                <a:solidFill>
                  <a:schemeClr val="bg1"/>
                </a:solidFill>
              </a:rPr>
              <a:t>L. M.  Ancell , 2010   Australia</a:t>
            </a:r>
          </a:p>
        </p:txBody>
      </p:sp>
      <p:sp>
        <p:nvSpPr>
          <p:cNvPr id="3082" name="Line 10">
            <a:extLst>
              <a:ext uri="{FF2B5EF4-FFF2-40B4-BE49-F238E27FC236}">
                <a16:creationId xmlns:a16="http://schemas.microsoft.com/office/drawing/2014/main" id="{BFD59F14-CEFE-0C4A-B9B1-0E1A012E97E5}"/>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3" name="Line 11">
            <a:extLst>
              <a:ext uri="{FF2B5EF4-FFF2-40B4-BE49-F238E27FC236}">
                <a16:creationId xmlns:a16="http://schemas.microsoft.com/office/drawing/2014/main" id="{D0733202-B7F0-BE4E-A68F-4F1A361A2778}"/>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DABA03B9-9CD7-DB47-8DC9-24ADB1A97F58}"/>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3">
            <a:extLst>
              <a:ext uri="{FF2B5EF4-FFF2-40B4-BE49-F238E27FC236}">
                <a16:creationId xmlns:a16="http://schemas.microsoft.com/office/drawing/2014/main" id="{9DE86E30-7FF5-AE4B-B3C2-C6D718E2926F}"/>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AutoShape 14">
            <a:extLst>
              <a:ext uri="{FF2B5EF4-FFF2-40B4-BE49-F238E27FC236}">
                <a16:creationId xmlns:a16="http://schemas.microsoft.com/office/drawing/2014/main" id="{8F86D704-571A-6144-B0A6-FD646DD29F14}"/>
              </a:ext>
            </a:extLst>
          </p:cNvPr>
          <p:cNvSpPr>
            <a:spLocks noChangeArrowheads="1"/>
          </p:cNvSpPr>
          <p:nvPr/>
        </p:nvSpPr>
        <p:spPr bwMode="auto">
          <a:xfrm flipH="1">
            <a:off x="1" y="9480550"/>
            <a:ext cx="1196975" cy="1295400"/>
          </a:xfrm>
          <a:prstGeom prst="triangle">
            <a:avLst>
              <a:gd name="adj" fmla="val 50000"/>
            </a:avLst>
          </a:prstGeom>
          <a:solidFill>
            <a:srgbClr val="000000"/>
          </a:solidFill>
          <a:ln>
            <a:noFill/>
          </a:ln>
          <a:effectLs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7" name="Text Box 15">
            <a:extLst>
              <a:ext uri="{FF2B5EF4-FFF2-40B4-BE49-F238E27FC236}">
                <a16:creationId xmlns:a16="http://schemas.microsoft.com/office/drawing/2014/main" id="{CEEF8878-FB0A-514E-9FA2-7EED76931FFE}"/>
              </a:ext>
            </a:extLst>
          </p:cNvPr>
          <p:cNvSpPr txBox="1">
            <a:spLocks noChangeArrowheads="1"/>
          </p:cNvSpPr>
          <p:nvPr/>
        </p:nvSpPr>
        <p:spPr bwMode="auto">
          <a:xfrm>
            <a:off x="3068639" y="8832851"/>
            <a:ext cx="34559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AU" altLang="en-US" sz="1000" b="1">
                <a:solidFill>
                  <a:schemeClr val="bg1"/>
                </a:solidFill>
              </a:rPr>
              <a:t>A  STUDY  IN  PRACTICAL CHRISTOLOGY  FOR  THE 21</a:t>
            </a:r>
            <a:r>
              <a:rPr lang="en-AU" altLang="en-US" sz="1000" b="1" baseline="30000">
                <a:solidFill>
                  <a:schemeClr val="bg1"/>
                </a:solidFill>
              </a:rPr>
              <a:t>ST</a:t>
            </a:r>
            <a:r>
              <a:rPr lang="en-AU" altLang="en-US" sz="1000" b="1">
                <a:solidFill>
                  <a:schemeClr val="bg1"/>
                </a:solidFill>
              </a:rPr>
              <a:t>  CENTURY</a:t>
            </a:r>
            <a:endParaRPr lang="en-AU" altLang="en-US" sz="1000"/>
          </a:p>
        </p:txBody>
      </p:sp>
      <p:sp>
        <p:nvSpPr>
          <p:cNvPr id="3088" name="WordArt 16">
            <a:extLst>
              <a:ext uri="{FF2B5EF4-FFF2-40B4-BE49-F238E27FC236}">
                <a16:creationId xmlns:a16="http://schemas.microsoft.com/office/drawing/2014/main" id="{38D6468E-62F7-3448-BFFF-744895B836EE}"/>
              </a:ext>
            </a:extLst>
          </p:cNvPr>
          <p:cNvSpPr>
            <a:spLocks noChangeArrowheads="1" noChangeShapeType="1" noTextEdit="1"/>
          </p:cNvSpPr>
          <p:nvPr/>
        </p:nvSpPr>
        <p:spPr bwMode="auto">
          <a:xfrm>
            <a:off x="2997200" y="6240463"/>
            <a:ext cx="3600450" cy="1295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 . . Who   Would</a:t>
            </a:r>
          </a:p>
          <a:p>
            <a:pPr algn="ctr"/>
            <a:r>
              <a:rPr lang="en-US" sz="3600" kern="1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Have   Thought . . . </a:t>
            </a:r>
          </a:p>
        </p:txBody>
      </p:sp>
    </p:spTree>
    <p:extLst>
      <p:ext uri="{BB962C8B-B14F-4D97-AF65-F5344CB8AC3E}">
        <p14:creationId xmlns:p14="http://schemas.microsoft.com/office/powerpoint/2010/main" val="284078254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Number Placeholder 3">
            <a:extLst>
              <a:ext uri="{FF2B5EF4-FFF2-40B4-BE49-F238E27FC236}">
                <a16:creationId xmlns:a16="http://schemas.microsoft.com/office/drawing/2014/main" id="{E62C625A-88FD-1C43-A33C-F77B438A4EA2}"/>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1F20596-3ACC-714B-B246-5DB745F31965}" type="slidenum">
              <a:rPr lang="en-AU" altLang="en-US"/>
              <a:pPr/>
              <a:t>107</a:t>
            </a:fld>
            <a:endParaRPr lang="en-AU" altLang="en-US"/>
          </a:p>
        </p:txBody>
      </p:sp>
      <p:sp>
        <p:nvSpPr>
          <p:cNvPr id="4098" name="Rectangle 2">
            <a:extLst>
              <a:ext uri="{FF2B5EF4-FFF2-40B4-BE49-F238E27FC236}">
                <a16:creationId xmlns:a16="http://schemas.microsoft.com/office/drawing/2014/main" id="{82604B7C-E84C-864E-B50A-D0ED3A046729}"/>
              </a:ext>
            </a:extLst>
          </p:cNvPr>
          <p:cNvSpPr>
            <a:spLocks noChangeArrowheads="1"/>
          </p:cNvSpPr>
          <p:nvPr/>
        </p:nvSpPr>
        <p:spPr bwMode="auto">
          <a:xfrm>
            <a:off x="1" y="1143000"/>
            <a:ext cx="1052513" cy="9906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4099" name="Group 3">
            <a:extLst>
              <a:ext uri="{FF2B5EF4-FFF2-40B4-BE49-F238E27FC236}">
                <a16:creationId xmlns:a16="http://schemas.microsoft.com/office/drawing/2014/main" id="{F49F06C0-508A-A744-A4B3-312995DB3C88}"/>
              </a:ext>
            </a:extLst>
          </p:cNvPr>
          <p:cNvGrpSpPr>
            <a:grpSpLocks/>
          </p:cNvGrpSpPr>
          <p:nvPr/>
        </p:nvGrpSpPr>
        <p:grpSpPr bwMode="auto">
          <a:xfrm>
            <a:off x="188913" y="1416051"/>
            <a:ext cx="836612" cy="2030413"/>
            <a:chOff x="119" y="252"/>
            <a:chExt cx="527" cy="1279"/>
          </a:xfrm>
        </p:grpSpPr>
        <p:sp>
          <p:nvSpPr>
            <p:cNvPr id="4104" name="Rectangle 4">
              <a:extLst>
                <a:ext uri="{FF2B5EF4-FFF2-40B4-BE49-F238E27FC236}">
                  <a16:creationId xmlns:a16="http://schemas.microsoft.com/office/drawing/2014/main" id="{69A37281-8D2A-8B43-9A60-A5C4B2AF7335}"/>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105" name="Line 5">
              <a:extLst>
                <a:ext uri="{FF2B5EF4-FFF2-40B4-BE49-F238E27FC236}">
                  <a16:creationId xmlns:a16="http://schemas.microsoft.com/office/drawing/2014/main" id="{67CCBF1F-DE29-4A4B-837A-7F8915B21C24}"/>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6" name="Line 6">
              <a:extLst>
                <a:ext uri="{FF2B5EF4-FFF2-40B4-BE49-F238E27FC236}">
                  <a16:creationId xmlns:a16="http://schemas.microsoft.com/office/drawing/2014/main" id="{49A8F395-DCBC-ED4E-B35F-47B6E4B0BEF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7" name="Text Box 7">
              <a:extLst>
                <a:ext uri="{FF2B5EF4-FFF2-40B4-BE49-F238E27FC236}">
                  <a16:creationId xmlns:a16="http://schemas.microsoft.com/office/drawing/2014/main" id="{F2D55930-E1D8-0F45-BF03-B64054D0F62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4100" name="Text Box 8">
            <a:extLst>
              <a:ext uri="{FF2B5EF4-FFF2-40B4-BE49-F238E27FC236}">
                <a16:creationId xmlns:a16="http://schemas.microsoft.com/office/drawing/2014/main" id="{C6D74CB9-47CD-7C48-8D63-E1BF4299C738}"/>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4101" name="Text Box 9">
            <a:extLst>
              <a:ext uri="{FF2B5EF4-FFF2-40B4-BE49-F238E27FC236}">
                <a16:creationId xmlns:a16="http://schemas.microsoft.com/office/drawing/2014/main" id="{17774835-010D-B74E-A1C3-E8BF8785C462}"/>
              </a:ext>
            </a:extLst>
          </p:cNvPr>
          <p:cNvSpPr txBox="1">
            <a:spLocks noChangeArrowheads="1"/>
          </p:cNvSpPr>
          <p:nvPr/>
        </p:nvSpPr>
        <p:spPr bwMode="auto">
          <a:xfrm>
            <a:off x="115889" y="4079875"/>
            <a:ext cx="981075"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Human </a:t>
            </a:r>
            <a:r>
              <a:rPr lang="en-AU" altLang="en-US" sz="1200" b="1">
                <a:solidFill>
                  <a:schemeClr val="bg1"/>
                </a:solidFill>
              </a:rPr>
              <a:t>Interest</a:t>
            </a:r>
            <a:r>
              <a:rPr lang="en-AU" altLang="en-US" sz="1000" b="1">
                <a:solidFill>
                  <a:schemeClr val="bg1"/>
                </a:solidFill>
              </a:rPr>
              <a:t> Story           of the       Day</a:t>
            </a:r>
          </a:p>
        </p:txBody>
      </p:sp>
      <p:sp>
        <p:nvSpPr>
          <p:cNvPr id="4102" name="WordArt 10">
            <a:extLst>
              <a:ext uri="{FF2B5EF4-FFF2-40B4-BE49-F238E27FC236}">
                <a16:creationId xmlns:a16="http://schemas.microsoft.com/office/drawing/2014/main" id="{C977C4AD-BAAA-8F48-9202-4A047DEB69C5}"/>
              </a:ext>
            </a:extLst>
          </p:cNvPr>
          <p:cNvSpPr>
            <a:spLocks noChangeArrowheads="1" noChangeShapeType="1" noTextEdit="1"/>
          </p:cNvSpPr>
          <p:nvPr/>
        </p:nvSpPr>
        <p:spPr bwMode="auto">
          <a:xfrm>
            <a:off x="1484313" y="1558926"/>
            <a:ext cx="4640262" cy="50482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Disciplined     Achiever:</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Doing  The  Impossible   Through   God</a:t>
            </a:r>
          </a:p>
        </p:txBody>
      </p:sp>
      <p:sp>
        <p:nvSpPr>
          <p:cNvPr id="4108" name="Text Box 12">
            <a:extLst>
              <a:ext uri="{FF2B5EF4-FFF2-40B4-BE49-F238E27FC236}">
                <a16:creationId xmlns:a16="http://schemas.microsoft.com/office/drawing/2014/main" id="{B0E9E00F-2025-B84D-BF38-4ECA26860264}"/>
              </a:ext>
            </a:extLst>
          </p:cNvPr>
          <p:cNvSpPr txBox="1">
            <a:spLocks noChangeArrowheads="1"/>
          </p:cNvSpPr>
          <p:nvPr/>
        </p:nvSpPr>
        <p:spPr bwMode="auto">
          <a:xfrm>
            <a:off x="1196976" y="2279651"/>
            <a:ext cx="5256213" cy="8494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AU" altLang="en-US" sz="1200"/>
              <a:t>They said it could not be done, but there they were, sitting in the middle of the accomplished fact:  man had just carved a canal all the way from the Caribbean Sea,  clean across the Panama Isthmus to the Pacific Ocean.  It was hard, but there they were there and it had worked!   They had done it.  They had dug a canal, fought off the hordes of disease carrying mosquitoes, endured the daily deaths of their friends and colleagues due to falling rock, snake bites, and the poisonous food rations.   They did it, when the world and conventional wisdom had said it could not be done</a:t>
            </a:r>
          </a:p>
          <a:p>
            <a:pPr eaLnBrk="1" hangingPunct="1">
              <a:spcBef>
                <a:spcPct val="50000"/>
              </a:spcBef>
              <a:defRPr/>
            </a:pPr>
            <a:r>
              <a:rPr lang="en-AU" altLang="en-US" sz="1200"/>
              <a:t>The world may have told them that it could not be done, but despite all of the ‘wisdom’ of their critiques, they had done it.  It was really a marvel of the engineering world but it was the dogged persistence and constant discipline of the work crews, both native and imported that made the dream a reality.   Oh how their critics were dumfounded at the Gatun lakes as they filled with water.</a:t>
            </a:r>
          </a:p>
          <a:p>
            <a:pPr eaLnBrk="1" hangingPunct="1">
              <a:spcBef>
                <a:spcPct val="50000"/>
              </a:spcBef>
              <a:defRPr/>
            </a:pPr>
            <a:r>
              <a:rPr lang="en-AU" altLang="en-US" sz="1200"/>
              <a:t>But then, if you stop and look at it, man has always confounded the wisdom of the critiques.  Look at the great walls of China, great walls,  not just one of them, but over 400 of them, -all designed to do one specific thing, slow down invading armies.  They took  years to build, countless workmen, unflinching faith, and engineering beyond belief.   And they did slow down invading armies, time and time again.</a:t>
            </a:r>
          </a:p>
          <a:p>
            <a:pPr eaLnBrk="1" hangingPunct="1">
              <a:spcBef>
                <a:spcPct val="50000"/>
              </a:spcBef>
              <a:defRPr/>
            </a:pPr>
            <a:r>
              <a:rPr lang="en-AU" altLang="en-US" sz="1200"/>
              <a:t>Every example started with one man saying, “I think that we can do it.  It is worth a try.”     It is a dream made real, a hope made possible, all by the power of a disciplined life.  In point of fact, nothing has every come into being without someone saying, we can and we must.</a:t>
            </a:r>
          </a:p>
          <a:p>
            <a:pPr eaLnBrk="1" hangingPunct="1">
              <a:spcBef>
                <a:spcPct val="50000"/>
              </a:spcBef>
              <a:defRPr/>
            </a:pPr>
            <a:r>
              <a:rPr lang="en-AU" altLang="en-US" sz="1200"/>
              <a:t>No less remarkable than the feats of engineering that we have seen done by men in this world, are the great feats of faith that have been accomplished by the small men who followed God.  Men like Gideon, a man who was so afraid of his world, that he was in a hidden place threshing the wheat so that he would not be caught by his Midianite overlords.  Who would have thought that He would have become a great general?</a:t>
            </a:r>
          </a:p>
          <a:p>
            <a:pPr eaLnBrk="1" hangingPunct="1">
              <a:spcBef>
                <a:spcPct val="50000"/>
              </a:spcBef>
              <a:defRPr/>
            </a:pPr>
            <a:r>
              <a:rPr lang="en-AU" altLang="en-US" sz="1200"/>
              <a:t>Who would have selected David to be a great king.  He did not look like a king, but he had the heart of a king, and God saw his heart.  Who would have thought of Jeremiah, a man who was so sensitive that he wept like a broken child, but Jeremiah stood firm and wrote one of the most challenging of all of the prophecies.  Who would have selected the feeble mouthed, clumsy, perpetrator of manslaughter, Moses, to lead the greatest exodus of all time?   </a:t>
            </a:r>
            <a:r>
              <a:rPr lang="en-AU" altLang="en-US" sz="1200" b="1"/>
              <a:t>Who would have chosen, such losers.   </a:t>
            </a:r>
            <a:r>
              <a:rPr lang="en-AU" altLang="en-US" sz="1200" b="1" i="1" u="sng">
                <a:effectLst>
                  <a:outerShdw blurRad="38100" dist="38100" dir="2700000" algn="tl">
                    <a:srgbClr val="C0C0C0"/>
                  </a:outerShdw>
                </a:effectLst>
              </a:rPr>
              <a:t>GOD !!</a:t>
            </a:r>
          </a:p>
          <a:p>
            <a:pPr eaLnBrk="1" hangingPunct="1">
              <a:spcBef>
                <a:spcPct val="50000"/>
              </a:spcBef>
              <a:defRPr/>
            </a:pPr>
            <a:r>
              <a:rPr lang="en-AU" altLang="en-US" sz="1200" b="1">
                <a:solidFill>
                  <a:srgbClr val="CC0000"/>
                </a:solidFill>
              </a:rPr>
              <a:t>Who would have chosen this group to be a missionary team to this place?     God did and God still does !!   So we ask ourselves the question, “What do we need to do, to build the church that God has asked to do here in this place?”  </a:t>
            </a:r>
            <a:r>
              <a:rPr lang="en-AU" altLang="en-US" sz="1200" b="1" u="sng">
                <a:solidFill>
                  <a:srgbClr val="CC0000"/>
                </a:solidFill>
              </a:rPr>
              <a:t>Do we think big, or do we thing small?   With God and with the necessary discipline, we can !!</a:t>
            </a:r>
          </a:p>
        </p:txBody>
      </p:sp>
    </p:spTree>
    <p:extLst>
      <p:ext uri="{BB962C8B-B14F-4D97-AF65-F5344CB8AC3E}">
        <p14:creationId xmlns:p14="http://schemas.microsoft.com/office/powerpoint/2010/main" val="272987743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Number Placeholder 3">
            <a:extLst>
              <a:ext uri="{FF2B5EF4-FFF2-40B4-BE49-F238E27FC236}">
                <a16:creationId xmlns:a16="http://schemas.microsoft.com/office/drawing/2014/main" id="{85944429-34B8-4140-A964-B6BD6F5EF527}"/>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2C1E7BB-BBF8-3D41-9B2F-0983E02FFAC7}" type="slidenum">
              <a:rPr lang="en-AU" altLang="en-US"/>
              <a:pPr/>
              <a:t>108</a:t>
            </a:fld>
            <a:endParaRPr lang="en-AU" altLang="en-US"/>
          </a:p>
        </p:txBody>
      </p:sp>
      <p:sp>
        <p:nvSpPr>
          <p:cNvPr id="5122" name="Rectangle 2">
            <a:extLst>
              <a:ext uri="{FF2B5EF4-FFF2-40B4-BE49-F238E27FC236}">
                <a16:creationId xmlns:a16="http://schemas.microsoft.com/office/drawing/2014/main" id="{D518CB5E-F56B-6849-9DB9-CF486BACF0E8}"/>
              </a:ext>
            </a:extLst>
          </p:cNvPr>
          <p:cNvSpPr>
            <a:spLocks noChangeArrowheads="1"/>
          </p:cNvSpPr>
          <p:nvPr/>
        </p:nvSpPr>
        <p:spPr bwMode="auto">
          <a:xfrm>
            <a:off x="1" y="1143000"/>
            <a:ext cx="1052513" cy="9906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5123" name="Group 3">
            <a:extLst>
              <a:ext uri="{FF2B5EF4-FFF2-40B4-BE49-F238E27FC236}">
                <a16:creationId xmlns:a16="http://schemas.microsoft.com/office/drawing/2014/main" id="{666FF759-AD3E-654F-AAC8-F2A758577833}"/>
              </a:ext>
            </a:extLst>
          </p:cNvPr>
          <p:cNvGrpSpPr>
            <a:grpSpLocks/>
          </p:cNvGrpSpPr>
          <p:nvPr/>
        </p:nvGrpSpPr>
        <p:grpSpPr bwMode="auto">
          <a:xfrm>
            <a:off x="188913" y="1416051"/>
            <a:ext cx="836612" cy="2030413"/>
            <a:chOff x="119" y="252"/>
            <a:chExt cx="527" cy="1279"/>
          </a:xfrm>
        </p:grpSpPr>
        <p:sp>
          <p:nvSpPr>
            <p:cNvPr id="5132" name="Rectangle 4">
              <a:extLst>
                <a:ext uri="{FF2B5EF4-FFF2-40B4-BE49-F238E27FC236}">
                  <a16:creationId xmlns:a16="http://schemas.microsoft.com/office/drawing/2014/main" id="{57CDCB17-A5F4-F648-9DC0-EDC9C64F257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 name="Line 5">
              <a:extLst>
                <a:ext uri="{FF2B5EF4-FFF2-40B4-BE49-F238E27FC236}">
                  <a16:creationId xmlns:a16="http://schemas.microsoft.com/office/drawing/2014/main" id="{4E45AB36-0482-6E41-A508-B46947E2D4E0}"/>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4" name="Line 6">
              <a:extLst>
                <a:ext uri="{FF2B5EF4-FFF2-40B4-BE49-F238E27FC236}">
                  <a16:creationId xmlns:a16="http://schemas.microsoft.com/office/drawing/2014/main" id="{B438C230-542B-2246-9ED9-DF5761401577}"/>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 Box 7">
              <a:extLst>
                <a:ext uri="{FF2B5EF4-FFF2-40B4-BE49-F238E27FC236}">
                  <a16:creationId xmlns:a16="http://schemas.microsoft.com/office/drawing/2014/main" id="{D7BA638C-BA77-6B49-AB31-691EBB7C983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5124" name="Text Box 8">
            <a:extLst>
              <a:ext uri="{FF2B5EF4-FFF2-40B4-BE49-F238E27FC236}">
                <a16:creationId xmlns:a16="http://schemas.microsoft.com/office/drawing/2014/main" id="{6B179D36-197E-ED48-A2F5-7521518347DD}"/>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5125" name="Text Box 9">
            <a:extLst>
              <a:ext uri="{FF2B5EF4-FFF2-40B4-BE49-F238E27FC236}">
                <a16:creationId xmlns:a16="http://schemas.microsoft.com/office/drawing/2014/main" id="{86A2FC4A-A105-D047-B9B3-0B263DD27559}"/>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5126" name="WordArt 11">
            <a:extLst>
              <a:ext uri="{FF2B5EF4-FFF2-40B4-BE49-F238E27FC236}">
                <a16:creationId xmlns:a16="http://schemas.microsoft.com/office/drawing/2014/main" id="{99221098-63FE-444A-B42C-D88D1FA12D6F}"/>
              </a:ext>
            </a:extLst>
          </p:cNvPr>
          <p:cNvSpPr>
            <a:spLocks noChangeArrowheads="1" noChangeShapeType="1" noTextEdit="1"/>
          </p:cNvSpPr>
          <p:nvPr/>
        </p:nvSpPr>
        <p:spPr bwMode="auto">
          <a:xfrm>
            <a:off x="1341439" y="1487488"/>
            <a:ext cx="28860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12:1 - 2</a:t>
            </a:r>
          </a:p>
        </p:txBody>
      </p:sp>
      <p:sp>
        <p:nvSpPr>
          <p:cNvPr id="5133" name="Text Box 13">
            <a:extLst>
              <a:ext uri="{FF2B5EF4-FFF2-40B4-BE49-F238E27FC236}">
                <a16:creationId xmlns:a16="http://schemas.microsoft.com/office/drawing/2014/main" id="{CFBDBFC9-5483-6047-9603-DC4A637B7740}"/>
              </a:ext>
            </a:extLst>
          </p:cNvPr>
          <p:cNvSpPr txBox="1">
            <a:spLocks noChangeArrowheads="1"/>
          </p:cNvSpPr>
          <p:nvPr/>
        </p:nvSpPr>
        <p:spPr bwMode="auto">
          <a:xfrm>
            <a:off x="1125538" y="2135189"/>
            <a:ext cx="525621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AU" altLang="en-US" sz="1200"/>
              <a:t>12:1 </a:t>
            </a:r>
            <a:r>
              <a:rPr lang="en-AU" altLang="en-US" sz="1200" b="1">
                <a:solidFill>
                  <a:srgbClr val="CC0000"/>
                </a:solidFill>
                <a:effectLst>
                  <a:outerShdw blurRad="38100" dist="38100" dir="2700000" algn="tl">
                    <a:srgbClr val="C0C0C0"/>
                  </a:outerShdw>
                </a:effectLst>
              </a:rPr>
              <a:t>Therefore</a:t>
            </a:r>
            <a:r>
              <a:rPr lang="en-AU" altLang="en-US" sz="1200"/>
              <a:t>, since we have so great a cloud of witnesses surrounding us, </a:t>
            </a:r>
            <a:r>
              <a:rPr lang="en-AU" altLang="en-US" sz="1200" b="1">
                <a:effectLst>
                  <a:outerShdw blurRad="38100" dist="38100" dir="2700000" algn="tl">
                    <a:srgbClr val="C0C0C0"/>
                  </a:outerShdw>
                </a:effectLst>
              </a:rPr>
              <a:t>let us also lay aside every encumbrance, and the sin which so easily entangles us, and let us run with endurance the race that is set before us</a:t>
            </a:r>
            <a:r>
              <a:rPr lang="en-AU" altLang="en-US" sz="1200" b="1"/>
              <a:t>,</a:t>
            </a:r>
            <a:r>
              <a:rPr lang="en-AU" altLang="en-US" sz="1200"/>
              <a:t> 2 </a:t>
            </a:r>
            <a:r>
              <a:rPr lang="en-AU" altLang="en-US" sz="1200" b="1" i="1" u="sng">
                <a:solidFill>
                  <a:srgbClr val="CC0000"/>
                </a:solidFill>
                <a:effectLst>
                  <a:outerShdw blurRad="38100" dist="38100" dir="2700000" algn="tl">
                    <a:srgbClr val="C0C0C0"/>
                  </a:outerShdw>
                </a:effectLst>
              </a:rPr>
              <a:t>fixing our eyes on Jesus, the author and perfector of faith</a:t>
            </a:r>
            <a:r>
              <a:rPr lang="en-AU" altLang="en-US" sz="1200" b="1" i="1" u="sng">
                <a:solidFill>
                  <a:srgbClr val="CC0000"/>
                </a:solidFill>
              </a:rPr>
              <a:t>,</a:t>
            </a:r>
            <a:r>
              <a:rPr lang="en-AU" altLang="en-US" sz="1200"/>
              <a:t> who for the joy set before Him endured the cross, despising the shame, and has sat down at the right hand of the throne of God. </a:t>
            </a:r>
          </a:p>
        </p:txBody>
      </p:sp>
      <p:sp>
        <p:nvSpPr>
          <p:cNvPr id="5128" name="WordArt 14">
            <a:extLst>
              <a:ext uri="{FF2B5EF4-FFF2-40B4-BE49-F238E27FC236}">
                <a16:creationId xmlns:a16="http://schemas.microsoft.com/office/drawing/2014/main" id="{9A9DB6D1-E1D1-4A4D-9FBD-E235F00E4646}"/>
              </a:ext>
            </a:extLst>
          </p:cNvPr>
          <p:cNvSpPr>
            <a:spLocks noChangeArrowheads="1" noChangeShapeType="1" noTextEdit="1"/>
          </p:cNvSpPr>
          <p:nvPr/>
        </p:nvSpPr>
        <p:spPr bwMode="auto">
          <a:xfrm>
            <a:off x="1268414" y="4367213"/>
            <a:ext cx="4967287" cy="36036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Fixing  Your  Eyes  On  Jesus ..."</a:t>
            </a:r>
          </a:p>
        </p:txBody>
      </p:sp>
      <p:sp>
        <p:nvSpPr>
          <p:cNvPr id="5135" name="Text Box 15">
            <a:extLst>
              <a:ext uri="{FF2B5EF4-FFF2-40B4-BE49-F238E27FC236}">
                <a16:creationId xmlns:a16="http://schemas.microsoft.com/office/drawing/2014/main" id="{8B4E954D-14FF-2046-9605-7109C36AB0A3}"/>
              </a:ext>
            </a:extLst>
          </p:cNvPr>
          <p:cNvSpPr txBox="1">
            <a:spLocks noChangeArrowheads="1"/>
          </p:cNvSpPr>
          <p:nvPr/>
        </p:nvSpPr>
        <p:spPr bwMode="auto">
          <a:xfrm>
            <a:off x="1341438" y="4872038"/>
            <a:ext cx="5211762" cy="53553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defRPr/>
            </a:pPr>
            <a:r>
              <a:rPr lang="en-AU" altLang="en-US" sz="1200"/>
              <a:t>Christianity is based around the centrality of Jesus to </a:t>
            </a:r>
            <a:r>
              <a:rPr lang="en-AU" altLang="en-US" sz="1200" u="sng"/>
              <a:t>all thinking</a:t>
            </a:r>
            <a:r>
              <a:rPr lang="en-AU" altLang="en-US" sz="1200"/>
              <a:t> and </a:t>
            </a:r>
            <a:r>
              <a:rPr lang="en-AU" altLang="en-US" sz="1200" u="sng"/>
              <a:t>all actions</a:t>
            </a:r>
            <a:r>
              <a:rPr lang="en-AU" altLang="en-US" sz="1200"/>
              <a:t>.  </a:t>
            </a:r>
          </a:p>
          <a:p>
            <a:pPr eaLnBrk="1" hangingPunct="1">
              <a:spcBef>
                <a:spcPct val="50000"/>
              </a:spcBef>
              <a:buFontTx/>
              <a:buAutoNum type="arabicPeriod"/>
              <a:defRPr/>
            </a:pPr>
            <a:r>
              <a:rPr lang="en-AU" altLang="en-US" sz="1200"/>
              <a:t>We are commanded to do more than just casually honour Him when we meet together and then to get on with the more important things of Christianity, like what we are to do.  This is a common practice where the majority of our preaching is on the practical day to day living of our Christianity.  It leaves behind the perceived message which says that he practical supersedes the Divine.  All tired and exhausted forms of denominationalism reach this point at one time or another.  We must avoid it !!!</a:t>
            </a:r>
          </a:p>
          <a:p>
            <a:pPr eaLnBrk="1" hangingPunct="1">
              <a:spcBef>
                <a:spcPct val="50000"/>
              </a:spcBef>
              <a:buFontTx/>
              <a:buAutoNum type="arabicPeriod"/>
              <a:defRPr/>
            </a:pPr>
            <a:r>
              <a:rPr lang="en-AU" altLang="en-US" sz="1200"/>
              <a:t>The very first thing that we are to do is to fix our eyes on Jesus !!!</a:t>
            </a:r>
          </a:p>
          <a:p>
            <a:pPr eaLnBrk="1" hangingPunct="1">
              <a:spcBef>
                <a:spcPct val="50000"/>
              </a:spcBef>
              <a:buFontTx/>
              <a:buAutoNum type="arabicPeriod"/>
              <a:defRPr/>
            </a:pPr>
            <a:r>
              <a:rPr lang="en-AU" altLang="en-US" sz="1200"/>
              <a:t>That means that He becomes central to everything.  He is not a Catholic aside, or a Protestant after-thought.  He is Christianity!!</a:t>
            </a:r>
          </a:p>
          <a:p>
            <a:pPr eaLnBrk="1" hangingPunct="1">
              <a:spcBef>
                <a:spcPct val="50000"/>
              </a:spcBef>
              <a:buFontTx/>
              <a:buAutoNum type="arabicPeriod"/>
              <a:defRPr/>
            </a:pPr>
            <a:r>
              <a:rPr lang="en-AU" altLang="en-US" sz="1200"/>
              <a:t>The Christology of Hebrews is built on our doing this one thing before we do anything else.</a:t>
            </a:r>
          </a:p>
          <a:p>
            <a:pPr eaLnBrk="1" hangingPunct="1">
              <a:spcBef>
                <a:spcPct val="50000"/>
              </a:spcBef>
              <a:buFontTx/>
              <a:buAutoNum type="arabicPeriod"/>
              <a:defRPr/>
            </a:pPr>
            <a:r>
              <a:rPr lang="en-AU" altLang="en-US" sz="1200"/>
              <a:t>We are not to make Jesus a casual picture!</a:t>
            </a:r>
          </a:p>
          <a:p>
            <a:pPr eaLnBrk="1" hangingPunct="1">
              <a:spcBef>
                <a:spcPct val="50000"/>
              </a:spcBef>
              <a:buFontTx/>
              <a:buAutoNum type="arabicPeriod"/>
              <a:defRPr/>
            </a:pPr>
            <a:r>
              <a:rPr lang="en-AU" altLang="en-US" sz="1200"/>
              <a:t>We are not to make Jesus an impotent picture!</a:t>
            </a:r>
          </a:p>
          <a:p>
            <a:pPr eaLnBrk="1" hangingPunct="1">
              <a:spcBef>
                <a:spcPct val="50000"/>
              </a:spcBef>
              <a:buFontTx/>
              <a:buAutoNum type="arabicPeriod"/>
              <a:defRPr/>
            </a:pPr>
            <a:r>
              <a:rPr lang="en-AU" altLang="en-US" sz="1200"/>
              <a:t>We are not to make Jesus a capricious and callous “mere god” !</a:t>
            </a:r>
          </a:p>
          <a:p>
            <a:pPr eaLnBrk="1" hangingPunct="1">
              <a:spcBef>
                <a:spcPct val="50000"/>
              </a:spcBef>
              <a:buFontTx/>
              <a:buAutoNum type="arabicPeriod"/>
              <a:defRPr/>
            </a:pPr>
            <a:r>
              <a:rPr lang="en-AU" altLang="en-US" sz="1200"/>
              <a:t>And </a:t>
            </a:r>
            <a:r>
              <a:rPr lang="en-AU" altLang="en-US" sz="1200" b="1" u="sng"/>
              <a:t>we are not to sacrifice Jesus on the altar of legal bound living</a:t>
            </a:r>
            <a:r>
              <a:rPr lang="en-AU" altLang="en-US" sz="1200" b="1"/>
              <a:t>.</a:t>
            </a:r>
          </a:p>
          <a:p>
            <a:pPr eaLnBrk="1" hangingPunct="1">
              <a:spcBef>
                <a:spcPct val="50000"/>
              </a:spcBef>
              <a:buFontTx/>
              <a:buAutoNum type="arabicPeriod"/>
              <a:defRPr/>
            </a:pPr>
            <a:r>
              <a:rPr lang="en-AU" altLang="en-US" sz="1200" b="1">
                <a:solidFill>
                  <a:srgbClr val="CC0000"/>
                </a:solidFill>
              </a:rPr>
              <a:t>Running the race that is set before us, means to live whole-heartedly for Jesus and with Jesus, keeping Jesus in all our thoughts.  </a:t>
            </a:r>
            <a:r>
              <a:rPr lang="en-AU" altLang="en-US" sz="1200" b="1" i="1" u="sng">
                <a:solidFill>
                  <a:srgbClr val="CC0000"/>
                </a:solidFill>
                <a:effectLst>
                  <a:outerShdw blurRad="38100" dist="38100" dir="2700000" algn="tl">
                    <a:srgbClr val="C0C0C0"/>
                  </a:outerShdw>
                </a:effectLst>
              </a:rPr>
              <a:t>There is no Christianity until we restore Jesus to centre.</a:t>
            </a:r>
          </a:p>
        </p:txBody>
      </p:sp>
      <p:sp>
        <p:nvSpPr>
          <p:cNvPr id="5130" name="Text Box 16">
            <a:extLst>
              <a:ext uri="{FF2B5EF4-FFF2-40B4-BE49-F238E27FC236}">
                <a16:creationId xmlns:a16="http://schemas.microsoft.com/office/drawing/2014/main" id="{315A741D-BBFC-7046-959B-214C44A5E497}"/>
              </a:ext>
            </a:extLst>
          </p:cNvPr>
          <p:cNvSpPr txBox="1">
            <a:spLocks noChangeArrowheads="1"/>
          </p:cNvSpPr>
          <p:nvPr/>
        </p:nvSpPr>
        <p:spPr bwMode="auto">
          <a:xfrm>
            <a:off x="1268414" y="3503613"/>
            <a:ext cx="4897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solidFill>
                  <a:schemeClr val="accent2"/>
                </a:solidFill>
              </a:rPr>
              <a:t>Before we go one any farther, we must understand this point of summary.  It is the preparation for all conflicts with Satan…</a:t>
            </a:r>
          </a:p>
        </p:txBody>
      </p:sp>
      <p:sp>
        <p:nvSpPr>
          <p:cNvPr id="5131" name="Text Box 17">
            <a:extLst>
              <a:ext uri="{FF2B5EF4-FFF2-40B4-BE49-F238E27FC236}">
                <a16:creationId xmlns:a16="http://schemas.microsoft.com/office/drawing/2014/main" id="{5DB5241E-74D1-DF4D-A509-05AEDDDEFB7A}"/>
              </a:ext>
            </a:extLst>
          </p:cNvPr>
          <p:cNvSpPr txBox="1">
            <a:spLocks noChangeArrowheads="1"/>
          </p:cNvSpPr>
          <p:nvPr/>
        </p:nvSpPr>
        <p:spPr bwMode="auto">
          <a:xfrm>
            <a:off x="4581526" y="1487488"/>
            <a:ext cx="1871663" cy="523220"/>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t>We have our answer here …</a:t>
            </a:r>
          </a:p>
        </p:txBody>
      </p:sp>
    </p:spTree>
    <p:extLst>
      <p:ext uri="{BB962C8B-B14F-4D97-AF65-F5344CB8AC3E}">
        <p14:creationId xmlns:p14="http://schemas.microsoft.com/office/powerpoint/2010/main" val="783242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774929F4-F356-484E-BA47-2F181C965DF6}"/>
              </a:ext>
            </a:extLst>
          </p:cNvPr>
          <p:cNvSpPr>
            <a:spLocks noChangeArrowheads="1"/>
          </p:cNvSpPr>
          <p:nvPr/>
        </p:nvSpPr>
        <p:spPr bwMode="auto">
          <a:xfrm>
            <a:off x="0" y="0"/>
            <a:ext cx="1052513"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174" name="Group 6">
            <a:extLst>
              <a:ext uri="{FF2B5EF4-FFF2-40B4-BE49-F238E27FC236}">
                <a16:creationId xmlns:a16="http://schemas.microsoft.com/office/drawing/2014/main" id="{2AB34EAC-F700-6B4D-93CD-457BB046BCBA}"/>
              </a:ext>
            </a:extLst>
          </p:cNvPr>
          <p:cNvGrpSpPr>
            <a:grpSpLocks/>
          </p:cNvGrpSpPr>
          <p:nvPr/>
        </p:nvGrpSpPr>
        <p:grpSpPr bwMode="auto">
          <a:xfrm>
            <a:off x="188912" y="273051"/>
            <a:ext cx="836612" cy="2030413"/>
            <a:chOff x="119" y="252"/>
            <a:chExt cx="527" cy="1279"/>
          </a:xfrm>
        </p:grpSpPr>
        <p:sp>
          <p:nvSpPr>
            <p:cNvPr id="7175" name="Rectangle 7">
              <a:extLst>
                <a:ext uri="{FF2B5EF4-FFF2-40B4-BE49-F238E27FC236}">
                  <a16:creationId xmlns:a16="http://schemas.microsoft.com/office/drawing/2014/main" id="{69724AF1-B3BC-E64A-8694-61E352A027A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6" name="Line 8">
              <a:extLst>
                <a:ext uri="{FF2B5EF4-FFF2-40B4-BE49-F238E27FC236}">
                  <a16:creationId xmlns:a16="http://schemas.microsoft.com/office/drawing/2014/main" id="{5BC5473C-8AE3-1845-8AED-C93321549BD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7" name="Line 9">
              <a:extLst>
                <a:ext uri="{FF2B5EF4-FFF2-40B4-BE49-F238E27FC236}">
                  <a16:creationId xmlns:a16="http://schemas.microsoft.com/office/drawing/2014/main" id="{8B4D33C3-0F9B-B34E-863E-106D08C8C27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8" name="Text Box 10">
              <a:extLst>
                <a:ext uri="{FF2B5EF4-FFF2-40B4-BE49-F238E27FC236}">
                  <a16:creationId xmlns:a16="http://schemas.microsoft.com/office/drawing/2014/main" id="{E6918200-2D50-4D41-8F22-A26B1ACCB64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b="1">
                  <a:solidFill>
                    <a:schemeClr val="bg1"/>
                  </a:solidFill>
                </a:rPr>
                <a:t>Hebrews</a:t>
              </a:r>
            </a:p>
          </p:txBody>
        </p:sp>
      </p:grpSp>
      <p:sp>
        <p:nvSpPr>
          <p:cNvPr id="7188" name="Text Box 20">
            <a:extLst>
              <a:ext uri="{FF2B5EF4-FFF2-40B4-BE49-F238E27FC236}">
                <a16:creationId xmlns:a16="http://schemas.microsoft.com/office/drawing/2014/main" id="{B6630369-410F-4242-AF24-FBB5E22A90C1}"/>
              </a:ext>
            </a:extLst>
          </p:cNvPr>
          <p:cNvSpPr txBox="1">
            <a:spLocks noChangeArrowheads="1"/>
          </p:cNvSpPr>
          <p:nvPr/>
        </p:nvSpPr>
        <p:spPr bwMode="auto">
          <a:xfrm rot="16200000">
            <a:off x="-3786982" y="4839494"/>
            <a:ext cx="9907588"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900" b="1" dirty="0"/>
              <a:t>Is ‘Hebrews’ written to a primarily audience of Jewish believers, or is it written to gentile believers to remind / educate them of their Jewish ancestry and the role of sacrifice?</a:t>
            </a:r>
          </a:p>
        </p:txBody>
      </p:sp>
      <p:sp>
        <p:nvSpPr>
          <p:cNvPr id="7189" name="Text Box 21">
            <a:extLst>
              <a:ext uri="{FF2B5EF4-FFF2-40B4-BE49-F238E27FC236}">
                <a16:creationId xmlns:a16="http://schemas.microsoft.com/office/drawing/2014/main" id="{0DC40FF4-E9BA-7C41-A1FF-012BC727C21A}"/>
              </a:ext>
            </a:extLst>
          </p:cNvPr>
          <p:cNvSpPr txBox="1">
            <a:spLocks noChangeArrowheads="1"/>
          </p:cNvSpPr>
          <p:nvPr/>
        </p:nvSpPr>
        <p:spPr bwMode="auto">
          <a:xfrm>
            <a:off x="1526584" y="1194717"/>
            <a:ext cx="50214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AU" altLang="en-US" b="1" dirty="0"/>
              <a:t>REFLECTION 101a    </a:t>
            </a:r>
            <a:r>
              <a:rPr lang="en-AU" altLang="en-US" dirty="0">
                <a:solidFill>
                  <a:srgbClr val="FF0000"/>
                </a:solidFill>
              </a:rPr>
              <a:t>Paul said, “…be imitators of me as “I am of Christ…”</a:t>
            </a:r>
          </a:p>
        </p:txBody>
      </p:sp>
      <p:sp>
        <p:nvSpPr>
          <p:cNvPr id="7190" name="Text Box 22">
            <a:extLst>
              <a:ext uri="{FF2B5EF4-FFF2-40B4-BE49-F238E27FC236}">
                <a16:creationId xmlns:a16="http://schemas.microsoft.com/office/drawing/2014/main" id="{40059C67-CD06-E64B-A1FB-8E3674CF82CF}"/>
              </a:ext>
            </a:extLst>
          </p:cNvPr>
          <p:cNvSpPr txBox="1">
            <a:spLocks noChangeArrowheads="1"/>
          </p:cNvSpPr>
          <p:nvPr/>
        </p:nvSpPr>
        <p:spPr bwMode="auto">
          <a:xfrm>
            <a:off x="1588576" y="9494947"/>
            <a:ext cx="4753353"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AU" altLang="en-US" b="1" dirty="0">
                <a:solidFill>
                  <a:srgbClr val="FF0000"/>
                </a:solidFill>
              </a:rPr>
              <a:t>“One false turn can take us a long way off of the real way.   So, if my primary model and concern for me is just man, then how openly can I serve God this week without human rights getting in the way, or politics, or.”   John </a:t>
            </a:r>
            <a:r>
              <a:rPr lang="en-AU" altLang="en-US" b="1" dirty="0" err="1">
                <a:solidFill>
                  <a:srgbClr val="FF0000"/>
                </a:solidFill>
              </a:rPr>
              <a:t>Gray</a:t>
            </a:r>
            <a:endParaRPr lang="en-AU" altLang="en-US" b="1" dirty="0">
              <a:solidFill>
                <a:srgbClr val="FF0000"/>
              </a:solidFill>
            </a:endParaRPr>
          </a:p>
        </p:txBody>
      </p:sp>
      <p:sp>
        <p:nvSpPr>
          <p:cNvPr id="7171" name="Rectangle 3">
            <a:extLst>
              <a:ext uri="{FF2B5EF4-FFF2-40B4-BE49-F238E27FC236}">
                <a16:creationId xmlns:a16="http://schemas.microsoft.com/office/drawing/2014/main" id="{DE182F98-DFD7-E643-A3BB-22C748A411C0}"/>
              </a:ext>
            </a:extLst>
          </p:cNvPr>
          <p:cNvSpPr>
            <a:spLocks noChangeArrowheads="1"/>
          </p:cNvSpPr>
          <p:nvPr/>
        </p:nvSpPr>
        <p:spPr bwMode="auto">
          <a:xfrm>
            <a:off x="1542080" y="344488"/>
            <a:ext cx="4982543" cy="7460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3" name="Text Box 15">
            <a:extLst>
              <a:ext uri="{FF2B5EF4-FFF2-40B4-BE49-F238E27FC236}">
                <a16:creationId xmlns:a16="http://schemas.microsoft.com/office/drawing/2014/main" id="{E5361F3D-CDDB-994A-9FCA-1BAAC96F07F6}"/>
              </a:ext>
            </a:extLst>
          </p:cNvPr>
          <p:cNvSpPr txBox="1">
            <a:spLocks noChangeArrowheads="1"/>
          </p:cNvSpPr>
          <p:nvPr/>
        </p:nvSpPr>
        <p:spPr bwMode="auto">
          <a:xfrm>
            <a:off x="1341437" y="415926"/>
            <a:ext cx="5111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FF0000"/>
                  </a:outerShdw>
                </a:effectLst>
              </a14:hiddenEffects>
            </a:ext>
          </a:extLst>
        </p:spPr>
        <p:txBody>
          <a:bodyPr>
            <a:spAutoFit/>
          </a:bodyPr>
          <a:lstStyle/>
          <a:p>
            <a:pPr algn="ctr">
              <a:spcBef>
                <a:spcPct val="50000"/>
              </a:spcBef>
            </a:pPr>
            <a:r>
              <a:rPr lang="en-AU" altLang="en-US" b="1" dirty="0">
                <a:effectLst>
                  <a:outerShdw blurRad="38100" dist="38100" dir="2700000" algn="tl">
                    <a:srgbClr val="C0C0C0"/>
                  </a:outerShdw>
                </a:effectLst>
              </a:rPr>
              <a:t>OUR START:   GETTING </a:t>
            </a:r>
            <a:r>
              <a:rPr lang="en-AU" altLang="en-US" b="1" dirty="0"/>
              <a:t>READY FOR</a:t>
            </a:r>
            <a:r>
              <a:rPr lang="en-AU" altLang="en-US" b="1" dirty="0">
                <a:effectLst>
                  <a:outerShdw blurRad="38100" dist="38100" dir="2700000" algn="tl">
                    <a:srgbClr val="C0C0C0"/>
                  </a:outerShdw>
                </a:effectLst>
              </a:rPr>
              <a:t> </a:t>
            </a:r>
            <a:r>
              <a:rPr lang="en-AU" altLang="en-US" b="1" u="sng" dirty="0"/>
              <a:t>‘HEBREWS’</a:t>
            </a:r>
          </a:p>
        </p:txBody>
      </p:sp>
      <p:sp>
        <p:nvSpPr>
          <p:cNvPr id="7184" name="Text Box 16">
            <a:extLst>
              <a:ext uri="{FF2B5EF4-FFF2-40B4-BE49-F238E27FC236}">
                <a16:creationId xmlns:a16="http://schemas.microsoft.com/office/drawing/2014/main" id="{241AF06B-9586-174A-B45D-85089EE927B1}"/>
              </a:ext>
            </a:extLst>
          </p:cNvPr>
          <p:cNvSpPr txBox="1">
            <a:spLocks noChangeArrowheads="1"/>
          </p:cNvSpPr>
          <p:nvPr/>
        </p:nvSpPr>
        <p:spPr bwMode="auto">
          <a:xfrm>
            <a:off x="1268412" y="776289"/>
            <a:ext cx="525621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What do we need to know about this letter to gain the most from it?</a:t>
            </a:r>
          </a:p>
        </p:txBody>
      </p:sp>
      <p:sp>
        <p:nvSpPr>
          <p:cNvPr id="4" name="TextBox 3">
            <a:extLst>
              <a:ext uri="{FF2B5EF4-FFF2-40B4-BE49-F238E27FC236}">
                <a16:creationId xmlns:a16="http://schemas.microsoft.com/office/drawing/2014/main" id="{DBEA5203-627E-BD44-BD8F-013DC06446E6}"/>
              </a:ext>
            </a:extLst>
          </p:cNvPr>
          <p:cNvSpPr txBox="1"/>
          <p:nvPr/>
        </p:nvSpPr>
        <p:spPr>
          <a:xfrm>
            <a:off x="1557579" y="2038027"/>
            <a:ext cx="5013701" cy="7571303"/>
          </a:xfrm>
          <a:prstGeom prst="rect">
            <a:avLst/>
          </a:prstGeom>
          <a:noFill/>
        </p:spPr>
        <p:txBody>
          <a:bodyPr wrap="square" rtlCol="0">
            <a:spAutoFit/>
          </a:bodyPr>
          <a:lstStyle/>
          <a:p>
            <a:r>
              <a:rPr lang="en-US" dirty="0"/>
              <a:t>Some of the greatest enemies of the church today:</a:t>
            </a:r>
          </a:p>
          <a:p>
            <a:endParaRPr lang="en-US" dirty="0"/>
          </a:p>
          <a:p>
            <a:pPr marL="342900" indent="-342900">
              <a:buAutoNum type="arabicPeriod"/>
            </a:pPr>
            <a:r>
              <a:rPr lang="en-US" b="1" dirty="0"/>
              <a:t>Works oriented faith </a:t>
            </a:r>
            <a:r>
              <a:rPr lang="en-US" dirty="0"/>
              <a:t>vs </a:t>
            </a:r>
            <a:r>
              <a:rPr lang="en-US" b="1" dirty="0"/>
              <a:t>Grace supreme faith</a:t>
            </a:r>
          </a:p>
          <a:p>
            <a:pPr marL="342900" indent="-342900">
              <a:buAutoNum type="arabicPeriod"/>
            </a:pPr>
            <a:endParaRPr lang="en-US" dirty="0"/>
          </a:p>
          <a:p>
            <a:pPr marL="342900" indent="-342900">
              <a:buAutoNum type="arabicPeriod"/>
            </a:pPr>
            <a:r>
              <a:rPr lang="en-US" b="1" dirty="0"/>
              <a:t>Monergism</a:t>
            </a:r>
            <a:r>
              <a:rPr lang="en-US" dirty="0"/>
              <a:t>    (“God does all the work for me” and no corresponding ‘synergism in my actions’)</a:t>
            </a:r>
          </a:p>
          <a:p>
            <a:pPr marL="342900" indent="-342900">
              <a:buAutoNum type="arabicPeriod"/>
            </a:pPr>
            <a:endParaRPr lang="en-US" dirty="0"/>
          </a:p>
          <a:p>
            <a:pPr marL="342900" indent="-342900">
              <a:buAutoNum type="arabicPeriod"/>
            </a:pPr>
            <a:r>
              <a:rPr lang="en-US" b="1" dirty="0"/>
              <a:t>Pietism / Puritanism   </a:t>
            </a:r>
            <a:r>
              <a:rPr lang="en-US" dirty="0"/>
              <a:t>(no rules, no action, nothing but ‘wait on God and just pray’ with everyone ‘happy’)</a:t>
            </a:r>
          </a:p>
          <a:p>
            <a:pPr marL="342900" indent="-342900">
              <a:buAutoNum type="arabicPeriod"/>
            </a:pPr>
            <a:endParaRPr lang="en-US" dirty="0"/>
          </a:p>
          <a:p>
            <a:pPr marL="342900" indent="-342900">
              <a:buAutoNum type="arabicPeriod"/>
            </a:pPr>
            <a:r>
              <a:rPr lang="en-US" b="1" dirty="0"/>
              <a:t>Pentecostalism</a:t>
            </a:r>
          </a:p>
          <a:p>
            <a:pPr marL="342900" indent="-342900">
              <a:buAutoNum type="arabicPeriod"/>
            </a:pPr>
            <a:endParaRPr lang="en-US" b="1" dirty="0"/>
          </a:p>
          <a:p>
            <a:pPr marL="342900" indent="-342900">
              <a:buAutoNum type="arabicPeriod"/>
            </a:pPr>
            <a:r>
              <a:rPr lang="en-US" b="1" dirty="0"/>
              <a:t>Relativism   </a:t>
            </a:r>
            <a:r>
              <a:rPr lang="en-US" dirty="0"/>
              <a:t>(no hard faith rules in anything)</a:t>
            </a:r>
          </a:p>
          <a:p>
            <a:pPr marL="342900" indent="-342900">
              <a:buAutoNum type="arabicPeriod"/>
            </a:pPr>
            <a:endParaRPr lang="en-US" dirty="0"/>
          </a:p>
          <a:p>
            <a:pPr marL="342900" indent="-342900">
              <a:buAutoNum type="arabicPeriod"/>
            </a:pPr>
            <a:r>
              <a:rPr lang="en-US" b="1" dirty="0"/>
              <a:t>Drug cultural - centricism</a:t>
            </a:r>
          </a:p>
          <a:p>
            <a:pPr marL="342900" indent="-342900">
              <a:buAutoNum type="arabicPeriod"/>
            </a:pPr>
            <a:endParaRPr lang="en-US" b="1" dirty="0"/>
          </a:p>
          <a:p>
            <a:pPr marL="342900" indent="-342900">
              <a:buAutoNum type="arabicPeriod"/>
            </a:pPr>
            <a:r>
              <a:rPr lang="en-US" b="1" dirty="0"/>
              <a:t>Non-residential home life for children</a:t>
            </a:r>
          </a:p>
          <a:p>
            <a:pPr marL="342900" indent="-342900">
              <a:buAutoNum type="arabicPeriod"/>
            </a:pPr>
            <a:endParaRPr lang="en-US" b="1" dirty="0"/>
          </a:p>
          <a:p>
            <a:pPr marL="342900" indent="-342900">
              <a:buAutoNum type="arabicPeriod"/>
            </a:pPr>
            <a:r>
              <a:rPr lang="en-US" b="1" dirty="0"/>
              <a:t>Environmental theologies</a:t>
            </a:r>
          </a:p>
          <a:p>
            <a:pPr marL="342900" indent="-342900">
              <a:buAutoNum type="arabicPeriod"/>
            </a:pPr>
            <a:endParaRPr lang="en-US" b="1" dirty="0"/>
          </a:p>
          <a:p>
            <a:pPr marL="342900" indent="-342900">
              <a:buAutoNum type="arabicPeriod"/>
            </a:pPr>
            <a:r>
              <a:rPr lang="en-US" b="1" dirty="0"/>
              <a:t>Jihadism</a:t>
            </a:r>
          </a:p>
          <a:p>
            <a:pPr marL="342900" indent="-342900">
              <a:buAutoNum type="arabicPeriod"/>
            </a:pPr>
            <a:endParaRPr lang="en-US" b="1" dirty="0"/>
          </a:p>
          <a:p>
            <a:pPr marL="342900" indent="-342900">
              <a:buAutoNum type="arabicPeriod"/>
            </a:pPr>
            <a:r>
              <a:rPr lang="en-US" b="1" dirty="0"/>
              <a:t>Conservative Politicism</a:t>
            </a:r>
          </a:p>
          <a:p>
            <a:pPr marL="342900" indent="-342900">
              <a:buAutoNum type="arabicPeriod"/>
            </a:pPr>
            <a:endParaRPr lang="en-US" b="1" dirty="0"/>
          </a:p>
          <a:p>
            <a:pPr marL="342900" indent="-342900">
              <a:buAutoNum type="arabicPeriod"/>
            </a:pPr>
            <a:endParaRPr lang="en-US" b="1" dirty="0"/>
          </a:p>
          <a:p>
            <a:pPr marL="342900" indent="-342900">
              <a:buAutoNum type="arabicPeriod"/>
            </a:pPr>
            <a:endParaRPr lang="en-US" b="1" dirty="0"/>
          </a:p>
        </p:txBody>
      </p:sp>
      <p:sp>
        <p:nvSpPr>
          <p:cNvPr id="20" name="TextBox 19">
            <a:extLst>
              <a:ext uri="{FF2B5EF4-FFF2-40B4-BE49-F238E27FC236}">
                <a16:creationId xmlns:a16="http://schemas.microsoft.com/office/drawing/2014/main" id="{CF4DAA71-861D-6142-B6AD-74E3DB5FA094}"/>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L2</a:t>
            </a:r>
          </a:p>
        </p:txBody>
      </p:sp>
      <p:sp>
        <p:nvSpPr>
          <p:cNvPr id="23" name="Text Box 20">
            <a:extLst>
              <a:ext uri="{FF2B5EF4-FFF2-40B4-BE49-F238E27FC236}">
                <a16:creationId xmlns:a16="http://schemas.microsoft.com/office/drawing/2014/main" id="{9B336815-C08F-4F47-978B-5EE21C285D6E}"/>
              </a:ext>
            </a:extLst>
          </p:cNvPr>
          <p:cNvSpPr txBox="1">
            <a:spLocks noChangeArrowheads="1"/>
          </p:cNvSpPr>
          <p:nvPr/>
        </p:nvSpPr>
        <p:spPr bwMode="auto">
          <a:xfrm>
            <a:off x="1" y="3241835"/>
            <a:ext cx="981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dirty="0">
                <a:solidFill>
                  <a:srgbClr val="FF0000"/>
                </a:solidFill>
              </a:rPr>
              <a:t>First </a:t>
            </a:r>
            <a:r>
              <a:rPr lang="en-AU" altLang="en-US" dirty="0" err="1">
                <a:solidFill>
                  <a:srgbClr val="FF0000"/>
                </a:solidFill>
              </a:rPr>
              <a:t>Prac</a:t>
            </a:r>
            <a:endParaRPr lang="en-AU" altLang="en-US" dirty="0">
              <a:solidFill>
                <a:srgbClr val="FF0000"/>
              </a:solidFill>
            </a:endParaRPr>
          </a:p>
        </p:txBody>
      </p:sp>
      <p:grpSp>
        <p:nvGrpSpPr>
          <p:cNvPr id="24" name="Group 23">
            <a:extLst>
              <a:ext uri="{FF2B5EF4-FFF2-40B4-BE49-F238E27FC236}">
                <a16:creationId xmlns:a16="http://schemas.microsoft.com/office/drawing/2014/main" id="{00D9F88A-A9F1-2E41-B3F2-14E76BED6A28}"/>
              </a:ext>
            </a:extLst>
          </p:cNvPr>
          <p:cNvGrpSpPr/>
          <p:nvPr/>
        </p:nvGrpSpPr>
        <p:grpSpPr>
          <a:xfrm>
            <a:off x="0" y="4531030"/>
            <a:ext cx="907200" cy="3981450"/>
            <a:chOff x="7852201" y="2891999"/>
            <a:chExt cx="907200" cy="3981450"/>
          </a:xfrm>
        </p:grpSpPr>
        <p:sp>
          <p:nvSpPr>
            <p:cNvPr id="25" name="TextBox 24">
              <a:extLst>
                <a:ext uri="{FF2B5EF4-FFF2-40B4-BE49-F238E27FC236}">
                  <a16:creationId xmlns:a16="http://schemas.microsoft.com/office/drawing/2014/main" id="{634072B9-6FF8-6A40-B509-669620B5D4E3}"/>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26" name="TextBox 25">
              <a:extLst>
                <a:ext uri="{FF2B5EF4-FFF2-40B4-BE49-F238E27FC236}">
                  <a16:creationId xmlns:a16="http://schemas.microsoft.com/office/drawing/2014/main" id="{59F8BEC4-3132-CD48-B218-B4C2F7C82470}"/>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Tree>
    <p:extLst>
      <p:ext uri="{BB962C8B-B14F-4D97-AF65-F5344CB8AC3E}">
        <p14:creationId xmlns:p14="http://schemas.microsoft.com/office/powerpoint/2010/main" val="264052250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Number Placeholder 3">
            <a:extLst>
              <a:ext uri="{FF2B5EF4-FFF2-40B4-BE49-F238E27FC236}">
                <a16:creationId xmlns:a16="http://schemas.microsoft.com/office/drawing/2014/main" id="{3DBE8F0C-47D7-ED49-A88B-D393E4E7D533}"/>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22B493F-847E-5642-A893-C443F9DB195F}" type="slidenum">
              <a:rPr lang="en-AU" altLang="en-US"/>
              <a:pPr/>
              <a:t>109</a:t>
            </a:fld>
            <a:endParaRPr lang="en-AU" altLang="en-US"/>
          </a:p>
        </p:txBody>
      </p:sp>
      <p:sp>
        <p:nvSpPr>
          <p:cNvPr id="6146" name="Rectangle 2">
            <a:extLst>
              <a:ext uri="{FF2B5EF4-FFF2-40B4-BE49-F238E27FC236}">
                <a16:creationId xmlns:a16="http://schemas.microsoft.com/office/drawing/2014/main" id="{BF5F8038-5389-8D49-97A8-D49915171B21}"/>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6147" name="Group 3">
            <a:extLst>
              <a:ext uri="{FF2B5EF4-FFF2-40B4-BE49-F238E27FC236}">
                <a16:creationId xmlns:a16="http://schemas.microsoft.com/office/drawing/2014/main" id="{49C3B487-4603-7B4D-B60B-9149352DEDA4}"/>
              </a:ext>
            </a:extLst>
          </p:cNvPr>
          <p:cNvGrpSpPr>
            <a:grpSpLocks/>
          </p:cNvGrpSpPr>
          <p:nvPr/>
        </p:nvGrpSpPr>
        <p:grpSpPr bwMode="auto">
          <a:xfrm>
            <a:off x="188913" y="1416051"/>
            <a:ext cx="836612" cy="2030413"/>
            <a:chOff x="119" y="252"/>
            <a:chExt cx="527" cy="1279"/>
          </a:xfrm>
        </p:grpSpPr>
        <p:sp>
          <p:nvSpPr>
            <p:cNvPr id="6154" name="Rectangle 4">
              <a:extLst>
                <a:ext uri="{FF2B5EF4-FFF2-40B4-BE49-F238E27FC236}">
                  <a16:creationId xmlns:a16="http://schemas.microsoft.com/office/drawing/2014/main" id="{8DEF5837-6C18-114B-9088-FD1FAC922AD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55" name="Line 5">
              <a:extLst>
                <a:ext uri="{FF2B5EF4-FFF2-40B4-BE49-F238E27FC236}">
                  <a16:creationId xmlns:a16="http://schemas.microsoft.com/office/drawing/2014/main" id="{4B8EB097-E7E7-ED41-B071-A7CC882DFAF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6" name="Line 6">
              <a:extLst>
                <a:ext uri="{FF2B5EF4-FFF2-40B4-BE49-F238E27FC236}">
                  <a16:creationId xmlns:a16="http://schemas.microsoft.com/office/drawing/2014/main" id="{056628B1-AD4D-0344-9865-E00E244B7B9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7" name="Text Box 7">
              <a:extLst>
                <a:ext uri="{FF2B5EF4-FFF2-40B4-BE49-F238E27FC236}">
                  <a16:creationId xmlns:a16="http://schemas.microsoft.com/office/drawing/2014/main" id="{B7320F10-C24A-3D48-8880-07591B79064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6148" name="Text Box 8">
            <a:extLst>
              <a:ext uri="{FF2B5EF4-FFF2-40B4-BE49-F238E27FC236}">
                <a16:creationId xmlns:a16="http://schemas.microsoft.com/office/drawing/2014/main" id="{A4F46FAA-F0D7-F542-B545-F0F65FC54E9D}"/>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6149" name="Text Box 9">
            <a:extLst>
              <a:ext uri="{FF2B5EF4-FFF2-40B4-BE49-F238E27FC236}">
                <a16:creationId xmlns:a16="http://schemas.microsoft.com/office/drawing/2014/main" id="{F834F3B1-6CEB-754E-A9AB-1B8CC887DBC4}"/>
              </a:ext>
            </a:extLst>
          </p:cNvPr>
          <p:cNvSpPr txBox="1">
            <a:spLocks noChangeArrowheads="1"/>
          </p:cNvSpPr>
          <p:nvPr/>
        </p:nvSpPr>
        <p:spPr bwMode="auto">
          <a:xfrm>
            <a:off x="203201" y="107759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6150" name="WordArt 10">
            <a:extLst>
              <a:ext uri="{FF2B5EF4-FFF2-40B4-BE49-F238E27FC236}">
                <a16:creationId xmlns:a16="http://schemas.microsoft.com/office/drawing/2014/main" id="{0F1B63B3-02A9-E74C-9548-5F025DFC3535}"/>
              </a:ext>
            </a:extLst>
          </p:cNvPr>
          <p:cNvSpPr>
            <a:spLocks noChangeArrowheads="1" noChangeShapeType="1" noTextEdit="1"/>
          </p:cNvSpPr>
          <p:nvPr/>
        </p:nvSpPr>
        <p:spPr bwMode="auto">
          <a:xfrm>
            <a:off x="1341439" y="1703388"/>
            <a:ext cx="28860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12: 3 - 8</a:t>
            </a:r>
          </a:p>
        </p:txBody>
      </p:sp>
      <p:sp>
        <p:nvSpPr>
          <p:cNvPr id="6151" name="Text Box 11">
            <a:extLst>
              <a:ext uri="{FF2B5EF4-FFF2-40B4-BE49-F238E27FC236}">
                <a16:creationId xmlns:a16="http://schemas.microsoft.com/office/drawing/2014/main" id="{09982BFE-BB54-CB4A-8DB1-2E3A13018F16}"/>
              </a:ext>
            </a:extLst>
          </p:cNvPr>
          <p:cNvSpPr txBox="1">
            <a:spLocks noChangeArrowheads="1"/>
          </p:cNvSpPr>
          <p:nvPr/>
        </p:nvSpPr>
        <p:spPr bwMode="auto">
          <a:xfrm>
            <a:off x="1341438" y="2279650"/>
            <a:ext cx="511175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AU" altLang="en-US" sz="1200"/>
              <a:t>3 For </a:t>
            </a:r>
            <a:r>
              <a:rPr lang="en-AU" altLang="en-US" sz="1200" b="1">
                <a:solidFill>
                  <a:srgbClr val="CC0000"/>
                </a:solidFill>
              </a:rPr>
              <a:t>consider Him</a:t>
            </a:r>
            <a:r>
              <a:rPr lang="en-AU" altLang="en-US" sz="1200"/>
              <a:t> who has endured such hostility by sinners against Himself, </a:t>
            </a:r>
            <a:r>
              <a:rPr lang="en-AU" altLang="en-US" sz="1200" u="sng"/>
              <a:t>so that you may not grow weary and lose heart</a:t>
            </a:r>
            <a:r>
              <a:rPr lang="en-AU" altLang="en-US" sz="1200"/>
              <a:t>. 4 You have not yet resisted to the point of shedding blood in your striving against sin; 5 and you have forgotten the exhortation which is addressed to you as sons,…</a:t>
            </a:r>
          </a:p>
          <a:p>
            <a:pPr eaLnBrk="1" hangingPunct="1"/>
            <a:endParaRPr lang="en-AU" altLang="en-US" sz="1200"/>
          </a:p>
          <a:p>
            <a:pPr algn="ctr" eaLnBrk="1" hangingPunct="1"/>
            <a:r>
              <a:rPr lang="en-AU" altLang="en-US" sz="1200"/>
              <a:t>"My son, do not regard lightly the discipline of the Lord, </a:t>
            </a:r>
          </a:p>
          <a:p>
            <a:pPr algn="ctr" eaLnBrk="1" hangingPunct="1"/>
            <a:r>
              <a:rPr lang="en-AU" altLang="en-US" sz="1200"/>
              <a:t>Nor faint when you are reproved by Him; </a:t>
            </a:r>
          </a:p>
          <a:p>
            <a:pPr algn="ctr" eaLnBrk="1" hangingPunct="1"/>
            <a:r>
              <a:rPr lang="en-AU" altLang="en-US" sz="1200"/>
              <a:t>6 For those whom the Lord loves He disciplines, </a:t>
            </a:r>
          </a:p>
          <a:p>
            <a:pPr algn="ctr" eaLnBrk="1" hangingPunct="1"/>
            <a:r>
              <a:rPr lang="en-AU" altLang="en-US" sz="1200"/>
              <a:t>And He scourges every son whom He receives. "  </a:t>
            </a:r>
          </a:p>
          <a:p>
            <a:pPr algn="ctr" eaLnBrk="1" hangingPunct="1"/>
            <a:endParaRPr lang="en-AU" altLang="en-US" sz="1200"/>
          </a:p>
          <a:p>
            <a:pPr eaLnBrk="1" hangingPunct="1"/>
            <a:r>
              <a:rPr lang="en-AU" altLang="en-US" sz="1200"/>
              <a:t>7 It is for discipline that you endure; God deals with you as with sons; for what son is there whom his father does not discipline? 8 But if you are without discipline, of which all have become partakers, then you are illegitimate children and not sons. </a:t>
            </a:r>
          </a:p>
          <a:p>
            <a:pPr eaLnBrk="1" hangingPunct="1"/>
            <a:endParaRPr lang="en-AU" altLang="en-US" sz="1200"/>
          </a:p>
        </p:txBody>
      </p:sp>
      <p:sp>
        <p:nvSpPr>
          <p:cNvPr id="6152" name="WordArt 12">
            <a:extLst>
              <a:ext uri="{FF2B5EF4-FFF2-40B4-BE49-F238E27FC236}">
                <a16:creationId xmlns:a16="http://schemas.microsoft.com/office/drawing/2014/main" id="{B2B18564-84BF-4643-BAA8-22390D69E9CC}"/>
              </a:ext>
            </a:extLst>
          </p:cNvPr>
          <p:cNvSpPr>
            <a:spLocks noChangeArrowheads="1" noChangeShapeType="1" noTextEdit="1"/>
          </p:cNvSpPr>
          <p:nvPr/>
        </p:nvSpPr>
        <p:spPr bwMode="auto">
          <a:xfrm>
            <a:off x="1125539" y="5375275"/>
            <a:ext cx="4967287" cy="433388"/>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So  that  you  may  not  grow  weary  and  loose  heart..."</a:t>
            </a:r>
          </a:p>
        </p:txBody>
      </p:sp>
      <p:sp>
        <p:nvSpPr>
          <p:cNvPr id="14349" name="Text Box 13">
            <a:extLst>
              <a:ext uri="{FF2B5EF4-FFF2-40B4-BE49-F238E27FC236}">
                <a16:creationId xmlns:a16="http://schemas.microsoft.com/office/drawing/2014/main" id="{576D75D9-910A-F44E-940D-28B4E5C2AC66}"/>
              </a:ext>
            </a:extLst>
          </p:cNvPr>
          <p:cNvSpPr txBox="1">
            <a:spLocks noChangeArrowheads="1"/>
          </p:cNvSpPr>
          <p:nvPr/>
        </p:nvSpPr>
        <p:spPr bwMode="auto">
          <a:xfrm>
            <a:off x="1052514" y="5880101"/>
            <a:ext cx="5616575" cy="470898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defRPr/>
            </a:pPr>
            <a:r>
              <a:rPr lang="en-AU" altLang="en-US" sz="1200"/>
              <a:t>The discipline of the Lord, is first and foremost, here, concerned with our rigidly keeping our eye on Jesus.   It is not a general discussion on the why’s and wherefore’s of discipline.</a:t>
            </a:r>
          </a:p>
          <a:p>
            <a:pPr eaLnBrk="1" hangingPunct="1">
              <a:spcBef>
                <a:spcPct val="50000"/>
              </a:spcBef>
              <a:buFontTx/>
              <a:buAutoNum type="arabicPeriod"/>
              <a:defRPr/>
            </a:pPr>
            <a:r>
              <a:rPr lang="en-AU" altLang="en-US" sz="1200"/>
              <a:t>In point of fact, if all we every get people to do is to watch Jesus intently and to pattern their lives around Him, we will be achieving the greatest amount of discipline possible.</a:t>
            </a:r>
          </a:p>
          <a:p>
            <a:pPr eaLnBrk="1" hangingPunct="1">
              <a:spcBef>
                <a:spcPct val="50000"/>
              </a:spcBef>
              <a:buFontTx/>
              <a:buAutoNum type="arabicPeriod"/>
              <a:defRPr/>
            </a:pPr>
            <a:r>
              <a:rPr lang="en-AU" altLang="en-US" sz="1200" b="1" i="1" u="sng">
                <a:solidFill>
                  <a:srgbClr val="CC0000"/>
                </a:solidFill>
                <a:effectLst>
                  <a:outerShdw blurRad="38100" dist="38100" dir="2700000" algn="tl">
                    <a:srgbClr val="C0C0C0"/>
                  </a:outerShdw>
                </a:effectLst>
              </a:rPr>
              <a:t>We have not had to resist to the point where our lives are in danger, but He did, and He did it for us.</a:t>
            </a:r>
          </a:p>
          <a:p>
            <a:pPr eaLnBrk="1" hangingPunct="1">
              <a:spcBef>
                <a:spcPct val="50000"/>
              </a:spcBef>
              <a:buFontTx/>
              <a:buAutoNum type="arabicPeriod"/>
              <a:defRPr/>
            </a:pPr>
            <a:r>
              <a:rPr lang="en-AU" altLang="en-US" sz="1200"/>
              <a:t>Discipline here is not just the corrective moments, but it is also the training moments where we go through the tough regimes by which we gather strength and focus constantly, it is study and it is hard sermons that make you think and work to understand.  Discipline is not just the pabulum that we feed to babies, but it is the essentials that make the faith real and not just a blind leap off into the either.</a:t>
            </a:r>
          </a:p>
          <a:p>
            <a:pPr eaLnBrk="1" hangingPunct="1">
              <a:spcBef>
                <a:spcPct val="50000"/>
              </a:spcBef>
              <a:buFontTx/>
              <a:buAutoNum type="arabicPeriod"/>
              <a:defRPr/>
            </a:pPr>
            <a:r>
              <a:rPr lang="en-AU" altLang="en-US" sz="1200"/>
              <a:t>The voice of this discipline comes first from the word of God.  It can be brought to our attention by a person or by a sermon, but in the end, there is always a voice of authority by which we are commanded to learn, listen and live.   There is no way that a disciplined Christianity can exist without the voice of this discipline guiding us every closer to the person that God wants us to be, and to the picture of Jesus that God wants us to venerate in every part of our lives and days.  If we struggle with this, then it is something that we need to take up with God, for it is His will that we all be a disciplined people.</a:t>
            </a:r>
          </a:p>
        </p:txBody>
      </p:sp>
    </p:spTree>
    <p:extLst>
      <p:ext uri="{BB962C8B-B14F-4D97-AF65-F5344CB8AC3E}">
        <p14:creationId xmlns:p14="http://schemas.microsoft.com/office/powerpoint/2010/main" val="144640894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Number Placeholder 3">
            <a:extLst>
              <a:ext uri="{FF2B5EF4-FFF2-40B4-BE49-F238E27FC236}">
                <a16:creationId xmlns:a16="http://schemas.microsoft.com/office/drawing/2014/main" id="{DA071DEE-40BA-3645-8EF7-FDA3FD9A3E13}"/>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CA3F237-BED3-1448-B24A-B0156CECD515}" type="slidenum">
              <a:rPr lang="en-AU" altLang="en-US"/>
              <a:pPr/>
              <a:t>110</a:t>
            </a:fld>
            <a:endParaRPr lang="en-AU" altLang="en-US"/>
          </a:p>
        </p:txBody>
      </p:sp>
      <p:sp>
        <p:nvSpPr>
          <p:cNvPr id="7170" name="Rectangle 2">
            <a:extLst>
              <a:ext uri="{FF2B5EF4-FFF2-40B4-BE49-F238E27FC236}">
                <a16:creationId xmlns:a16="http://schemas.microsoft.com/office/drawing/2014/main" id="{9C240268-18EA-DF41-B94B-FFFADC443806}"/>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7171" name="Group 3">
            <a:extLst>
              <a:ext uri="{FF2B5EF4-FFF2-40B4-BE49-F238E27FC236}">
                <a16:creationId xmlns:a16="http://schemas.microsoft.com/office/drawing/2014/main" id="{8EA249B9-A6B6-AC45-A4C7-A06008BD87B0}"/>
              </a:ext>
            </a:extLst>
          </p:cNvPr>
          <p:cNvGrpSpPr>
            <a:grpSpLocks/>
          </p:cNvGrpSpPr>
          <p:nvPr/>
        </p:nvGrpSpPr>
        <p:grpSpPr bwMode="auto">
          <a:xfrm>
            <a:off x="188913" y="1416051"/>
            <a:ext cx="836612" cy="2030413"/>
            <a:chOff x="119" y="252"/>
            <a:chExt cx="527" cy="1279"/>
          </a:xfrm>
        </p:grpSpPr>
        <p:sp>
          <p:nvSpPr>
            <p:cNvPr id="7180" name="Rectangle 4">
              <a:extLst>
                <a:ext uri="{FF2B5EF4-FFF2-40B4-BE49-F238E27FC236}">
                  <a16:creationId xmlns:a16="http://schemas.microsoft.com/office/drawing/2014/main" id="{2E88AE8A-32F3-8A42-B496-0AAE3E29C92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181" name="Line 5">
              <a:extLst>
                <a:ext uri="{FF2B5EF4-FFF2-40B4-BE49-F238E27FC236}">
                  <a16:creationId xmlns:a16="http://schemas.microsoft.com/office/drawing/2014/main" id="{75899040-1D86-754E-8EEC-02AC5F582231}"/>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2" name="Line 6">
              <a:extLst>
                <a:ext uri="{FF2B5EF4-FFF2-40B4-BE49-F238E27FC236}">
                  <a16:creationId xmlns:a16="http://schemas.microsoft.com/office/drawing/2014/main" id="{680DBE60-1AEA-0343-B34E-A2B6F4EB1DF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3" name="Text Box 7">
              <a:extLst>
                <a:ext uri="{FF2B5EF4-FFF2-40B4-BE49-F238E27FC236}">
                  <a16:creationId xmlns:a16="http://schemas.microsoft.com/office/drawing/2014/main" id="{A855987E-8F57-C948-9D04-0A12D42736A7}"/>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7172" name="Text Box 8">
            <a:extLst>
              <a:ext uri="{FF2B5EF4-FFF2-40B4-BE49-F238E27FC236}">
                <a16:creationId xmlns:a16="http://schemas.microsoft.com/office/drawing/2014/main" id="{F69B8A37-495C-A54A-A5BE-774BE6B205F2}"/>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7173" name="Text Box 9">
            <a:extLst>
              <a:ext uri="{FF2B5EF4-FFF2-40B4-BE49-F238E27FC236}">
                <a16:creationId xmlns:a16="http://schemas.microsoft.com/office/drawing/2014/main" id="{89920919-C1CD-7047-9840-0F795AF8C7F9}"/>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7174" name="WordArt 10">
            <a:extLst>
              <a:ext uri="{FF2B5EF4-FFF2-40B4-BE49-F238E27FC236}">
                <a16:creationId xmlns:a16="http://schemas.microsoft.com/office/drawing/2014/main" id="{61E648DF-6B6A-A746-BA32-2642A746D0FC}"/>
              </a:ext>
            </a:extLst>
          </p:cNvPr>
          <p:cNvSpPr>
            <a:spLocks noChangeArrowheads="1" noChangeShapeType="1" noTextEdit="1"/>
          </p:cNvSpPr>
          <p:nvPr/>
        </p:nvSpPr>
        <p:spPr bwMode="auto">
          <a:xfrm>
            <a:off x="1341439" y="1703388"/>
            <a:ext cx="28860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12: 9 - 13</a:t>
            </a:r>
          </a:p>
        </p:txBody>
      </p:sp>
      <p:sp>
        <p:nvSpPr>
          <p:cNvPr id="7175" name="Text Box 14">
            <a:extLst>
              <a:ext uri="{FF2B5EF4-FFF2-40B4-BE49-F238E27FC236}">
                <a16:creationId xmlns:a16="http://schemas.microsoft.com/office/drawing/2014/main" id="{DC385782-015D-554F-A034-685950FA92AE}"/>
              </a:ext>
            </a:extLst>
          </p:cNvPr>
          <p:cNvSpPr txBox="1">
            <a:spLocks noChangeArrowheads="1"/>
          </p:cNvSpPr>
          <p:nvPr/>
        </p:nvSpPr>
        <p:spPr bwMode="auto">
          <a:xfrm>
            <a:off x="1268414" y="2495551"/>
            <a:ext cx="46815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endParaRPr lang="en-US" altLang="en-US"/>
          </a:p>
        </p:txBody>
      </p:sp>
      <p:sp>
        <p:nvSpPr>
          <p:cNvPr id="15375" name="Text Box 15">
            <a:extLst>
              <a:ext uri="{FF2B5EF4-FFF2-40B4-BE49-F238E27FC236}">
                <a16:creationId xmlns:a16="http://schemas.microsoft.com/office/drawing/2014/main" id="{C7833C4F-8A88-EE4A-BF2C-19028EE1CD7A}"/>
              </a:ext>
            </a:extLst>
          </p:cNvPr>
          <p:cNvSpPr txBox="1">
            <a:spLocks noChangeArrowheads="1"/>
          </p:cNvSpPr>
          <p:nvPr/>
        </p:nvSpPr>
        <p:spPr bwMode="auto">
          <a:xfrm>
            <a:off x="1341438" y="2351088"/>
            <a:ext cx="489585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AU" altLang="en-US" sz="1200"/>
              <a:t>9 Furthermore, we had earthly fathers to discipline us, and we respected them; shall we not much rather be subject to the Father of spirits, and live? 10 For they disciplined us for a short time as seemed best to them, but </a:t>
            </a:r>
            <a:r>
              <a:rPr lang="en-AU" altLang="en-US" sz="1200" b="1">
                <a:solidFill>
                  <a:srgbClr val="CC0000"/>
                </a:solidFill>
              </a:rPr>
              <a:t>He</a:t>
            </a:r>
            <a:r>
              <a:rPr lang="en-AU" altLang="en-US" sz="1200" b="1"/>
              <a:t> disciplines us for our good, </a:t>
            </a:r>
            <a:r>
              <a:rPr lang="en-AU" altLang="en-US" sz="1200" b="1" u="sng"/>
              <a:t>that </a:t>
            </a:r>
            <a:r>
              <a:rPr lang="en-AU" altLang="en-US" sz="1200" b="1"/>
              <a:t>we may share His holiness</a:t>
            </a:r>
            <a:r>
              <a:rPr lang="en-AU" altLang="en-US" sz="1200"/>
              <a:t>. 11 </a:t>
            </a:r>
            <a:r>
              <a:rPr lang="en-AU" altLang="en-US" sz="1200">
                <a:solidFill>
                  <a:srgbClr val="CC0000"/>
                </a:solidFill>
              </a:rPr>
              <a:t>All discipline for the moment seems not to be joyful, but sorrowful; yet to those who have been trained by it, afterwards it yields the peaceful fruit of righteousness.</a:t>
            </a:r>
            <a:r>
              <a:rPr lang="en-AU" altLang="en-US" sz="1200"/>
              <a:t> 12 </a:t>
            </a:r>
            <a:r>
              <a:rPr lang="en-AU" altLang="en-US" sz="1200" b="1">
                <a:solidFill>
                  <a:schemeClr val="accent2"/>
                </a:solidFill>
                <a:effectLst>
                  <a:outerShdw blurRad="38100" dist="38100" dir="2700000" algn="tl">
                    <a:srgbClr val="C0C0C0"/>
                  </a:outerShdw>
                </a:effectLst>
              </a:rPr>
              <a:t>Therefore, </a:t>
            </a:r>
            <a:r>
              <a:rPr lang="en-AU" altLang="en-US" sz="1200" b="1" u="sng">
                <a:solidFill>
                  <a:schemeClr val="accent2"/>
                </a:solidFill>
                <a:effectLst>
                  <a:outerShdw blurRad="38100" dist="38100" dir="2700000" algn="tl">
                    <a:srgbClr val="C0C0C0"/>
                  </a:outerShdw>
                </a:effectLst>
              </a:rPr>
              <a:t>you are to strengthen the hands that are weak and the knees that are feeble</a:t>
            </a:r>
            <a:r>
              <a:rPr lang="en-AU" altLang="en-US" sz="1200" b="1">
                <a:solidFill>
                  <a:schemeClr val="accent2"/>
                </a:solidFill>
                <a:effectLst>
                  <a:outerShdw blurRad="38100" dist="38100" dir="2700000" algn="tl">
                    <a:srgbClr val="C0C0C0"/>
                  </a:outerShdw>
                </a:effectLst>
              </a:rPr>
              <a:t>, 13 and </a:t>
            </a:r>
            <a:r>
              <a:rPr lang="en-AU" altLang="en-US" sz="1200" b="1" u="sng">
                <a:solidFill>
                  <a:schemeClr val="accent2"/>
                </a:solidFill>
                <a:effectLst>
                  <a:outerShdw blurRad="38100" dist="38100" dir="2700000" algn="tl">
                    <a:srgbClr val="C0C0C0"/>
                  </a:outerShdw>
                </a:effectLst>
              </a:rPr>
              <a:t>make straight paths for your feet</a:t>
            </a:r>
            <a:r>
              <a:rPr lang="en-AU" altLang="en-US" sz="1200" b="1">
                <a:solidFill>
                  <a:schemeClr val="accent2"/>
                </a:solidFill>
                <a:effectLst>
                  <a:outerShdw blurRad="38100" dist="38100" dir="2700000" algn="tl">
                    <a:srgbClr val="C0C0C0"/>
                  </a:outerShdw>
                </a:effectLst>
              </a:rPr>
              <a:t>, so that the limb which is lame may not be put out of joint, but rather be healed. </a:t>
            </a:r>
          </a:p>
        </p:txBody>
      </p:sp>
      <p:sp>
        <p:nvSpPr>
          <p:cNvPr id="15376" name="Text Box 16">
            <a:extLst>
              <a:ext uri="{FF2B5EF4-FFF2-40B4-BE49-F238E27FC236}">
                <a16:creationId xmlns:a16="http://schemas.microsoft.com/office/drawing/2014/main" id="{955E83D4-49DE-9947-88C7-BD26E00D5274}"/>
              </a:ext>
            </a:extLst>
          </p:cNvPr>
          <p:cNvSpPr txBox="1">
            <a:spLocks noChangeArrowheads="1"/>
          </p:cNvSpPr>
          <p:nvPr/>
        </p:nvSpPr>
        <p:spPr bwMode="auto">
          <a:xfrm>
            <a:off x="1268414" y="4656138"/>
            <a:ext cx="5184775" cy="627864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defRPr/>
            </a:pPr>
            <a:r>
              <a:rPr lang="en-AU" altLang="en-US" sz="1200" dirty="0"/>
              <a:t>The simple truth is that we already understand the need and the value of discipline.  It is part of the way mankind grows up.  The demise of discipline is a cruel fact of our modern age, however.</a:t>
            </a:r>
          </a:p>
          <a:p>
            <a:pPr eaLnBrk="1" hangingPunct="1">
              <a:spcBef>
                <a:spcPct val="50000"/>
              </a:spcBef>
              <a:buFontTx/>
              <a:buAutoNum type="arabicPeriod"/>
              <a:defRPr/>
            </a:pPr>
            <a:r>
              <a:rPr lang="en-AU" altLang="en-US" sz="1200" dirty="0"/>
              <a:t>Thee quotes of significance:</a:t>
            </a:r>
          </a:p>
          <a:p>
            <a:pPr lvl="2">
              <a:spcBef>
                <a:spcPct val="50000"/>
              </a:spcBef>
              <a:defRPr/>
            </a:pPr>
            <a:r>
              <a:rPr lang="en-AU" altLang="en-US" sz="1200" dirty="0"/>
              <a:t>	</a:t>
            </a:r>
            <a:r>
              <a:rPr lang="en-AU" altLang="en-US" sz="1200" dirty="0">
                <a:sym typeface="Wingdings" pitchFamily="2" charset="2"/>
              </a:rPr>
              <a:t>  </a:t>
            </a:r>
            <a:r>
              <a:rPr lang="en-AU" altLang="en-US" sz="1200" b="1" dirty="0">
                <a:solidFill>
                  <a:schemeClr val="accent2"/>
                </a:solidFill>
              </a:rPr>
              <a:t>"What lies in our power to do, lies in our power to not do."</a:t>
            </a:r>
            <a:r>
              <a:rPr lang="en-AU" altLang="en-US" sz="1200" dirty="0"/>
              <a:t> </a:t>
            </a:r>
            <a:r>
              <a:rPr lang="en-AU" altLang="en-US" sz="1200" b="1" dirty="0">
                <a:effectLst>
                  <a:outerShdw blurRad="38100" dist="38100" dir="2700000" algn="tl">
                    <a:srgbClr val="C0C0C0"/>
                  </a:outerShdw>
                </a:effectLst>
              </a:rPr>
              <a:t>Aristotle</a:t>
            </a:r>
            <a:r>
              <a:rPr lang="en-AU" altLang="en-US" sz="1200" dirty="0">
                <a:effectLst>
                  <a:outerShdw blurRad="38100" dist="38100" dir="2700000" algn="tl">
                    <a:srgbClr val="C0C0C0"/>
                  </a:outerShdw>
                </a:effectLst>
              </a:rPr>
              <a:t>      </a:t>
            </a:r>
          </a:p>
          <a:p>
            <a:pPr lvl="2">
              <a:spcBef>
                <a:spcPct val="50000"/>
              </a:spcBef>
              <a:defRPr/>
            </a:pPr>
            <a:r>
              <a:rPr lang="en-AU" altLang="en-US" sz="1200" dirty="0">
                <a:effectLst>
                  <a:outerShdw blurRad="38100" dist="38100" dir="2700000" algn="tl">
                    <a:srgbClr val="C0C0C0"/>
                  </a:outerShdw>
                </a:effectLst>
              </a:rPr>
              <a:t>	</a:t>
            </a:r>
            <a:r>
              <a:rPr lang="en-AU" altLang="en-US" sz="1200" dirty="0">
                <a:effectLst>
                  <a:outerShdw blurRad="38100" dist="38100" dir="2700000" algn="tl">
                    <a:srgbClr val="C0C0C0"/>
                  </a:outerShdw>
                </a:effectLst>
                <a:sym typeface="Wingdings" pitchFamily="2" charset="2"/>
              </a:rPr>
              <a:t>  </a:t>
            </a:r>
            <a:r>
              <a:rPr lang="en-AU" altLang="en-US" sz="1200" b="1" dirty="0">
                <a:solidFill>
                  <a:schemeClr val="accent2"/>
                </a:solidFill>
              </a:rPr>
              <a:t>"The first and the best victory is to conquer self."</a:t>
            </a:r>
            <a:r>
              <a:rPr lang="en-AU" altLang="en-US" sz="1200" dirty="0"/>
              <a:t>    </a:t>
            </a:r>
            <a:r>
              <a:rPr lang="en-AU" altLang="en-US" sz="1200" b="1" dirty="0">
                <a:effectLst>
                  <a:outerShdw blurRad="38100" dist="38100" dir="2700000" algn="tl">
                    <a:srgbClr val="C0C0C0"/>
                  </a:outerShdw>
                </a:effectLst>
              </a:rPr>
              <a:t>Plato</a:t>
            </a:r>
            <a:r>
              <a:rPr lang="en-AU" altLang="en-US" sz="1200" dirty="0">
                <a:effectLst>
                  <a:outerShdw blurRad="38100" dist="38100" dir="2700000" algn="tl">
                    <a:srgbClr val="C0C0C0"/>
                  </a:outerShdw>
                </a:effectLst>
              </a:rPr>
              <a:t> </a:t>
            </a:r>
          </a:p>
          <a:p>
            <a:pPr lvl="2">
              <a:spcBef>
                <a:spcPct val="50000"/>
              </a:spcBef>
              <a:defRPr/>
            </a:pPr>
            <a:r>
              <a:rPr lang="en-AU" altLang="en-US" sz="1200" dirty="0">
                <a:effectLst>
                  <a:outerShdw blurRad="38100" dist="38100" dir="2700000" algn="tl">
                    <a:srgbClr val="C0C0C0"/>
                  </a:outerShdw>
                </a:effectLst>
              </a:rPr>
              <a:t>	</a:t>
            </a:r>
            <a:r>
              <a:rPr lang="en-AU" altLang="en-US" sz="1200" b="1" dirty="0">
                <a:solidFill>
                  <a:srgbClr val="CC0000"/>
                </a:solidFill>
                <a:effectLst>
                  <a:outerShdw blurRad="38100" dist="38100" dir="2700000" algn="tl">
                    <a:srgbClr val="C0C0C0"/>
                  </a:outerShdw>
                </a:effectLst>
              </a:rPr>
              <a:t>Point:</a:t>
            </a:r>
            <a:r>
              <a:rPr lang="en-AU" altLang="en-US" sz="1200" dirty="0">
                <a:effectLst>
                  <a:outerShdw blurRad="38100" dist="38100" dir="2700000" algn="tl">
                    <a:srgbClr val="C0C0C0"/>
                  </a:outerShdw>
                </a:effectLst>
              </a:rPr>
              <a:t>   The world has long recognized these truths to be so.  A more modern voice has said, and rightly so…</a:t>
            </a:r>
          </a:p>
          <a:p>
            <a:pPr lvl="2">
              <a:spcBef>
                <a:spcPct val="50000"/>
              </a:spcBef>
              <a:defRPr/>
            </a:pPr>
            <a:r>
              <a:rPr lang="en-AU" altLang="en-US" sz="1200" dirty="0"/>
              <a:t>	</a:t>
            </a:r>
            <a:r>
              <a:rPr lang="en-AU" altLang="en-US" sz="1200" dirty="0">
                <a:sym typeface="Wingdings" pitchFamily="2" charset="2"/>
              </a:rPr>
              <a:t> </a:t>
            </a:r>
            <a:r>
              <a:rPr lang="en-AU" altLang="en-US" sz="1200" dirty="0"/>
              <a:t>“</a:t>
            </a:r>
            <a:r>
              <a:rPr lang="en-AU" altLang="en-US" sz="1200" b="1" dirty="0">
                <a:solidFill>
                  <a:schemeClr val="accent2"/>
                </a:solidFill>
              </a:rPr>
              <a:t>Unless you change how you are, you will always have what you've got and be what you are now.”</a:t>
            </a:r>
            <a:r>
              <a:rPr lang="en-AU" altLang="en-US" sz="1200" dirty="0"/>
              <a:t>    </a:t>
            </a:r>
            <a:r>
              <a:rPr lang="en-AU" altLang="en-US" sz="1200" b="1" dirty="0">
                <a:effectLst>
                  <a:outerShdw blurRad="38100" dist="38100" dir="2700000" algn="tl">
                    <a:srgbClr val="C0C0C0"/>
                  </a:outerShdw>
                </a:effectLst>
              </a:rPr>
              <a:t>Jim </a:t>
            </a:r>
            <a:r>
              <a:rPr lang="en-AU" altLang="en-US" sz="1200" b="1" dirty="0" err="1">
                <a:effectLst>
                  <a:outerShdw blurRad="38100" dist="38100" dir="2700000" algn="tl">
                    <a:srgbClr val="C0C0C0"/>
                  </a:outerShdw>
                </a:effectLst>
              </a:rPr>
              <a:t>Rohn</a:t>
            </a:r>
            <a:r>
              <a:rPr lang="en-AU" altLang="en-US" sz="1200" dirty="0">
                <a:effectLst>
                  <a:outerShdw blurRad="38100" dist="38100" dir="2700000" algn="tl">
                    <a:srgbClr val="C0C0C0"/>
                  </a:outerShdw>
                </a:effectLst>
              </a:rPr>
              <a:t> </a:t>
            </a:r>
          </a:p>
          <a:p>
            <a:pPr eaLnBrk="1" hangingPunct="1">
              <a:spcBef>
                <a:spcPct val="50000"/>
              </a:spcBef>
              <a:defRPr/>
            </a:pPr>
            <a:r>
              <a:rPr lang="en-AU" altLang="en-US" sz="1200" dirty="0">
                <a:effectLst>
                  <a:outerShdw blurRad="38100" dist="38100" dir="2700000" algn="tl">
                    <a:srgbClr val="C0C0C0"/>
                  </a:outerShdw>
                </a:effectLst>
              </a:rPr>
              <a:t>	…this is nothing more that simple self-discipline, restrictive and educational, but discipline and surrender to Jesus, never-the-less.  Otherwise, if one can not control self, then it is self who is at fault and it is self who is held responsible, for self has then superseded Jesus and all subsequent actions are self authorized and internally rebellious towards Jesus  from a fundamental level.</a:t>
            </a:r>
          </a:p>
          <a:p>
            <a:pPr eaLnBrk="1" hangingPunct="1">
              <a:spcBef>
                <a:spcPct val="50000"/>
              </a:spcBef>
              <a:buFontTx/>
              <a:buAutoNum type="arabicPeriod" startAt="3"/>
              <a:defRPr/>
            </a:pPr>
            <a:r>
              <a:rPr lang="en-AU" altLang="en-US" sz="1200" dirty="0"/>
              <a:t>The reason behind discipline is, on the norm, one to assist and not one to merely abuse.   It helps us be Jesus focused as we should.</a:t>
            </a:r>
          </a:p>
          <a:p>
            <a:pPr eaLnBrk="1" hangingPunct="1">
              <a:spcBef>
                <a:spcPct val="50000"/>
              </a:spcBef>
              <a:buFontTx/>
              <a:buAutoNum type="arabicPeriod" startAt="3"/>
              <a:defRPr/>
            </a:pPr>
            <a:r>
              <a:rPr lang="en-AU" altLang="en-US" sz="1200" dirty="0"/>
              <a:t>Discipline is not fun, but it has a very good side.</a:t>
            </a:r>
          </a:p>
          <a:p>
            <a:pPr eaLnBrk="1" hangingPunct="1">
              <a:spcBef>
                <a:spcPct val="50000"/>
              </a:spcBef>
              <a:buFontTx/>
              <a:buAutoNum type="arabicPeriod" startAt="3"/>
              <a:defRPr/>
            </a:pPr>
            <a:r>
              <a:rPr lang="en-AU" altLang="en-US" sz="1200" dirty="0"/>
              <a:t>We are to be a people that ‘discipline’ one another.   To assist the weak, to marshal the strong and to find the path for everyone that is righteous oriented.</a:t>
            </a:r>
          </a:p>
          <a:p>
            <a:pPr eaLnBrk="1" hangingPunct="1">
              <a:spcBef>
                <a:spcPct val="50000"/>
              </a:spcBef>
              <a:buFontTx/>
              <a:buAutoNum type="arabicPeriod" startAt="3"/>
              <a:defRPr/>
            </a:pPr>
            <a:r>
              <a:rPr lang="en-AU" altLang="en-US" sz="1200" dirty="0"/>
              <a:t>It is for a good purpose.</a:t>
            </a:r>
          </a:p>
          <a:p>
            <a:pPr eaLnBrk="1" hangingPunct="1">
              <a:spcBef>
                <a:spcPct val="50000"/>
              </a:spcBef>
              <a:buFontTx/>
              <a:buAutoNum type="arabicPeriod" startAt="3"/>
              <a:defRPr/>
            </a:pPr>
            <a:r>
              <a:rPr lang="en-AU" altLang="en-US" sz="1200" dirty="0"/>
              <a:t>Remember, the book of Proverbs says that iron is to sharpen iron.  This is just a rephrasing of that truth.</a:t>
            </a:r>
          </a:p>
        </p:txBody>
      </p:sp>
      <p:sp>
        <p:nvSpPr>
          <p:cNvPr id="7178" name="Line 17">
            <a:extLst>
              <a:ext uri="{FF2B5EF4-FFF2-40B4-BE49-F238E27FC236}">
                <a16:creationId xmlns:a16="http://schemas.microsoft.com/office/drawing/2014/main" id="{E1BFAE90-5D59-E244-B4C9-437E2ED0BA13}"/>
              </a:ext>
            </a:extLst>
          </p:cNvPr>
          <p:cNvSpPr>
            <a:spLocks noChangeShapeType="1"/>
          </p:cNvSpPr>
          <p:nvPr/>
        </p:nvSpPr>
        <p:spPr bwMode="auto">
          <a:xfrm>
            <a:off x="1412876" y="4511675"/>
            <a:ext cx="2447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9" name="Text Box 18">
            <a:extLst>
              <a:ext uri="{FF2B5EF4-FFF2-40B4-BE49-F238E27FC236}">
                <a16:creationId xmlns:a16="http://schemas.microsoft.com/office/drawing/2014/main" id="{5BCECA4B-9F70-9548-B8C2-091CE328F943}"/>
              </a:ext>
            </a:extLst>
          </p:cNvPr>
          <p:cNvSpPr txBox="1">
            <a:spLocks noChangeArrowheads="1"/>
          </p:cNvSpPr>
          <p:nvPr/>
        </p:nvSpPr>
        <p:spPr bwMode="auto">
          <a:xfrm>
            <a:off x="1306513" y="6115051"/>
            <a:ext cx="1079500" cy="64633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t>All are ‘self-discipline’ based</a:t>
            </a:r>
          </a:p>
        </p:txBody>
      </p:sp>
    </p:spTree>
    <p:extLst>
      <p:ext uri="{BB962C8B-B14F-4D97-AF65-F5344CB8AC3E}">
        <p14:creationId xmlns:p14="http://schemas.microsoft.com/office/powerpoint/2010/main" val="75276766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Number Placeholder 3">
            <a:extLst>
              <a:ext uri="{FF2B5EF4-FFF2-40B4-BE49-F238E27FC236}">
                <a16:creationId xmlns:a16="http://schemas.microsoft.com/office/drawing/2014/main" id="{79185347-A8AA-5A4B-BC14-2FCF04A75B8F}"/>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E8606E2-EC3C-0146-8A26-BA50679F9628}" type="slidenum">
              <a:rPr lang="en-AU" altLang="en-US"/>
              <a:pPr/>
              <a:t>111</a:t>
            </a:fld>
            <a:endParaRPr lang="en-AU" altLang="en-US"/>
          </a:p>
        </p:txBody>
      </p:sp>
      <p:sp>
        <p:nvSpPr>
          <p:cNvPr id="8194" name="Rectangle 2">
            <a:extLst>
              <a:ext uri="{FF2B5EF4-FFF2-40B4-BE49-F238E27FC236}">
                <a16:creationId xmlns:a16="http://schemas.microsoft.com/office/drawing/2014/main" id="{88C503E5-FCA3-5E46-A4DA-460BCF868DFF}"/>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8195" name="Group 3">
            <a:extLst>
              <a:ext uri="{FF2B5EF4-FFF2-40B4-BE49-F238E27FC236}">
                <a16:creationId xmlns:a16="http://schemas.microsoft.com/office/drawing/2014/main" id="{F3438948-4DCE-854D-A179-1EE3D336C465}"/>
              </a:ext>
            </a:extLst>
          </p:cNvPr>
          <p:cNvGrpSpPr>
            <a:grpSpLocks/>
          </p:cNvGrpSpPr>
          <p:nvPr/>
        </p:nvGrpSpPr>
        <p:grpSpPr bwMode="auto">
          <a:xfrm>
            <a:off x="188913" y="1416051"/>
            <a:ext cx="836612" cy="2030413"/>
            <a:chOff x="119" y="252"/>
            <a:chExt cx="527" cy="1279"/>
          </a:xfrm>
        </p:grpSpPr>
        <p:sp>
          <p:nvSpPr>
            <p:cNvPr id="8204" name="Rectangle 4">
              <a:extLst>
                <a:ext uri="{FF2B5EF4-FFF2-40B4-BE49-F238E27FC236}">
                  <a16:creationId xmlns:a16="http://schemas.microsoft.com/office/drawing/2014/main" id="{9EBEB6AD-C3FA-6644-B6C1-5A56395292D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8205" name="Line 5">
              <a:extLst>
                <a:ext uri="{FF2B5EF4-FFF2-40B4-BE49-F238E27FC236}">
                  <a16:creationId xmlns:a16="http://schemas.microsoft.com/office/drawing/2014/main" id="{A0886529-9D72-0243-B2AB-F1144699702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6" name="Line 6">
              <a:extLst>
                <a:ext uri="{FF2B5EF4-FFF2-40B4-BE49-F238E27FC236}">
                  <a16:creationId xmlns:a16="http://schemas.microsoft.com/office/drawing/2014/main" id="{7EDE58F9-88D5-B54A-B4A8-4728CCF04A23}"/>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7" name="Text Box 7">
              <a:extLst>
                <a:ext uri="{FF2B5EF4-FFF2-40B4-BE49-F238E27FC236}">
                  <a16:creationId xmlns:a16="http://schemas.microsoft.com/office/drawing/2014/main" id="{A7C28D9A-FBC5-4745-A60B-41E954A71C0C}"/>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8196" name="Text Box 8">
            <a:extLst>
              <a:ext uri="{FF2B5EF4-FFF2-40B4-BE49-F238E27FC236}">
                <a16:creationId xmlns:a16="http://schemas.microsoft.com/office/drawing/2014/main" id="{AB9DB74C-D943-7143-8757-0ACE6D331C15}"/>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8197" name="Text Box 9">
            <a:extLst>
              <a:ext uri="{FF2B5EF4-FFF2-40B4-BE49-F238E27FC236}">
                <a16:creationId xmlns:a16="http://schemas.microsoft.com/office/drawing/2014/main" id="{792546E4-EF73-7542-BEF4-4635008FC771}"/>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8198" name="WordArt 10">
            <a:extLst>
              <a:ext uri="{FF2B5EF4-FFF2-40B4-BE49-F238E27FC236}">
                <a16:creationId xmlns:a16="http://schemas.microsoft.com/office/drawing/2014/main" id="{286E9355-C6CC-2241-A24D-2E7AC73BBD00}"/>
              </a:ext>
            </a:extLst>
          </p:cNvPr>
          <p:cNvSpPr>
            <a:spLocks noChangeArrowheads="1" noChangeShapeType="1" noTextEdit="1"/>
          </p:cNvSpPr>
          <p:nvPr/>
        </p:nvSpPr>
        <p:spPr bwMode="auto">
          <a:xfrm>
            <a:off x="1341439" y="1631950"/>
            <a:ext cx="28860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12:14 - 28</a:t>
            </a:r>
          </a:p>
        </p:txBody>
      </p:sp>
      <p:sp>
        <p:nvSpPr>
          <p:cNvPr id="11275" name="Text Box 11">
            <a:extLst>
              <a:ext uri="{FF2B5EF4-FFF2-40B4-BE49-F238E27FC236}">
                <a16:creationId xmlns:a16="http://schemas.microsoft.com/office/drawing/2014/main" id="{DB32921C-3AAC-8F4E-809C-DF4DC1B1E881}"/>
              </a:ext>
            </a:extLst>
          </p:cNvPr>
          <p:cNvSpPr txBox="1">
            <a:spLocks noChangeArrowheads="1"/>
          </p:cNvSpPr>
          <p:nvPr/>
        </p:nvSpPr>
        <p:spPr bwMode="auto">
          <a:xfrm>
            <a:off x="1125538" y="2279651"/>
            <a:ext cx="5327650" cy="65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AU" altLang="en-US" sz="1200"/>
              <a:t>14 </a:t>
            </a:r>
            <a:r>
              <a:rPr lang="en-AU" altLang="en-US" sz="1200" b="1">
                <a:solidFill>
                  <a:srgbClr val="CC0000"/>
                </a:solidFill>
              </a:rPr>
              <a:t>Pursue</a:t>
            </a:r>
            <a:r>
              <a:rPr lang="en-AU" altLang="en-US" sz="1200" b="1"/>
              <a:t> peace with all men</a:t>
            </a:r>
            <a:r>
              <a:rPr lang="en-AU" altLang="en-US" sz="1200"/>
              <a:t>,   </a:t>
            </a:r>
            <a:r>
              <a:rPr lang="en-AU" altLang="en-US" sz="1200">
                <a:solidFill>
                  <a:srgbClr val="CC0000"/>
                </a:solidFill>
              </a:rPr>
              <a:t>and </a:t>
            </a:r>
            <a:r>
              <a:rPr lang="en-AU" altLang="en-US" sz="1200" b="1" i="1">
                <a:solidFill>
                  <a:srgbClr val="CC0000"/>
                </a:solidFill>
              </a:rPr>
              <a:t>pursue</a:t>
            </a:r>
            <a:r>
              <a:rPr lang="en-AU" altLang="en-US" sz="1200" b="1"/>
              <a:t>   the sanctification without which no one will see the Lord</a:t>
            </a:r>
            <a:r>
              <a:rPr lang="en-AU" altLang="en-US" sz="1200"/>
              <a:t>. </a:t>
            </a:r>
          </a:p>
          <a:p>
            <a:pPr eaLnBrk="1" hangingPunct="1">
              <a:defRPr/>
            </a:pPr>
            <a:endParaRPr lang="en-AU" altLang="en-US" sz="1200"/>
          </a:p>
          <a:p>
            <a:pPr eaLnBrk="1" hangingPunct="1">
              <a:defRPr/>
            </a:pPr>
            <a:r>
              <a:rPr lang="en-AU" altLang="en-US" sz="1200"/>
              <a:t>15 </a:t>
            </a:r>
            <a:r>
              <a:rPr lang="en-AU" altLang="en-US" sz="1200" b="1">
                <a:solidFill>
                  <a:srgbClr val="CC0000"/>
                </a:solidFill>
                <a:effectLst>
                  <a:outerShdw blurRad="38100" dist="38100" dir="2700000" algn="tl">
                    <a:srgbClr val="C0C0C0"/>
                  </a:outerShdw>
                </a:effectLst>
              </a:rPr>
              <a:t>See to it</a:t>
            </a:r>
            <a:r>
              <a:rPr lang="en-AU" altLang="en-US" sz="1200" b="1"/>
              <a:t> that no one comes short of the grace of God; </a:t>
            </a:r>
            <a:r>
              <a:rPr lang="en-AU" altLang="en-US" sz="1200" b="1">
                <a:solidFill>
                  <a:srgbClr val="CC0000"/>
                </a:solidFill>
                <a:effectLst>
                  <a:outerShdw blurRad="38100" dist="38100" dir="2700000" algn="tl">
                    <a:srgbClr val="C0C0C0"/>
                  </a:outerShdw>
                </a:effectLst>
              </a:rPr>
              <a:t>see to it</a:t>
            </a:r>
            <a:r>
              <a:rPr lang="en-AU" altLang="en-US" sz="1200" b="1">
                <a:solidFill>
                  <a:schemeClr val="accent2"/>
                </a:solidFill>
              </a:rPr>
              <a:t> that</a:t>
            </a:r>
            <a:r>
              <a:rPr lang="en-AU" altLang="en-US" sz="1200" b="1"/>
              <a:t> no root of bitterness springing up causes trouble, and by it many be defiled</a:t>
            </a:r>
            <a:r>
              <a:rPr lang="en-AU" altLang="en-US" sz="1200"/>
              <a:t>; </a:t>
            </a:r>
          </a:p>
          <a:p>
            <a:pPr eaLnBrk="1" hangingPunct="1">
              <a:defRPr/>
            </a:pPr>
            <a:endParaRPr lang="en-AU" altLang="en-US" sz="1200"/>
          </a:p>
          <a:p>
            <a:pPr eaLnBrk="1" hangingPunct="1">
              <a:defRPr/>
            </a:pPr>
            <a:r>
              <a:rPr lang="en-AU" altLang="en-US" sz="1200"/>
              <a:t>16 </a:t>
            </a:r>
            <a:r>
              <a:rPr lang="en-AU" altLang="en-US" sz="1200" b="1">
                <a:solidFill>
                  <a:srgbClr val="CC0000"/>
                </a:solidFill>
                <a:effectLst>
                  <a:outerShdw blurRad="38100" dist="38100" dir="2700000" algn="tl">
                    <a:srgbClr val="C0C0C0"/>
                  </a:outerShdw>
                </a:effectLst>
              </a:rPr>
              <a:t>See to it</a:t>
            </a:r>
            <a:r>
              <a:rPr lang="en-AU" altLang="en-US" sz="1200"/>
              <a:t> that there be </a:t>
            </a:r>
            <a:r>
              <a:rPr lang="en-AU" altLang="en-US" sz="1200" b="1"/>
              <a:t>no immoral or godless person like Esau</a:t>
            </a:r>
            <a:r>
              <a:rPr lang="en-AU" altLang="en-US" sz="1200"/>
              <a:t>, who sold his own birthright for a single meal. 17 For you know that even afterwards, </a:t>
            </a:r>
            <a:r>
              <a:rPr lang="en-AU" altLang="en-US" sz="1200" u="sng"/>
              <a:t>when he desired to inherit the blessing, he was rejected, for he found no place for repentance, though he sought for it with tears.</a:t>
            </a:r>
            <a:r>
              <a:rPr lang="en-AU" altLang="en-US" sz="1200"/>
              <a:t> </a:t>
            </a:r>
          </a:p>
          <a:p>
            <a:pPr eaLnBrk="1" hangingPunct="1">
              <a:defRPr/>
            </a:pPr>
            <a:endParaRPr lang="en-AU" altLang="en-US" sz="1200"/>
          </a:p>
          <a:p>
            <a:pPr lvl="1" eaLnBrk="1" hangingPunct="1">
              <a:defRPr/>
            </a:pPr>
            <a:r>
              <a:rPr lang="en-AU" altLang="en-US" sz="1200"/>
              <a:t>18 For you have not come to a mountain that may be touched and to a blazing fire, and to darkness and gloom and whirlwind, 19 and to the blast of a trumpet and the sound of words which sound was such that those who heard begged that no further word should be spoken to them. 20 For they could not bear the command, "If even a beast touches the mountain, it will be stoned." 21 And so terrible was the sight, that Moses said, "I am full of fear and trembling." 22 But you have come to Mount Zion and to the city of the living God, the heavenly Jerusalem, and to myriads of angels, 23 to the general assembly and church of the first-born who are enrolled in heaven, and to God, the Judge of all, and to the spirits of righteous men made perfect, 24 </a:t>
            </a:r>
            <a:r>
              <a:rPr lang="en-AU" altLang="en-US" sz="1200">
                <a:solidFill>
                  <a:srgbClr val="CC0000"/>
                </a:solidFill>
              </a:rPr>
              <a:t>and to Jesus, the mediator of a new covenant, and to the sprinkled blood, which speaks better than the blood of Abel.</a:t>
            </a:r>
            <a:r>
              <a:rPr lang="en-AU" altLang="en-US" sz="1200"/>
              <a:t> </a:t>
            </a:r>
          </a:p>
          <a:p>
            <a:pPr lvl="1" eaLnBrk="1" hangingPunct="1">
              <a:defRPr/>
            </a:pPr>
            <a:endParaRPr lang="en-AU" altLang="en-US" sz="1200"/>
          </a:p>
          <a:p>
            <a:pPr eaLnBrk="1" hangingPunct="1">
              <a:defRPr/>
            </a:pPr>
            <a:r>
              <a:rPr lang="en-AU" altLang="en-US" sz="1200"/>
              <a:t>25 </a:t>
            </a:r>
            <a:r>
              <a:rPr lang="en-AU" altLang="en-US" sz="1200" b="1">
                <a:solidFill>
                  <a:srgbClr val="CC0000"/>
                </a:solidFill>
                <a:effectLst>
                  <a:outerShdw blurRad="38100" dist="38100" dir="2700000" algn="tl">
                    <a:srgbClr val="C0C0C0"/>
                  </a:outerShdw>
                </a:effectLst>
              </a:rPr>
              <a:t>See to it</a:t>
            </a:r>
            <a:r>
              <a:rPr lang="en-AU" altLang="en-US" sz="1200"/>
              <a:t> that you </a:t>
            </a:r>
            <a:r>
              <a:rPr lang="en-AU" altLang="en-US" sz="1200" b="1"/>
              <a:t>do not refuse Him who is speaking</a:t>
            </a:r>
            <a:r>
              <a:rPr lang="en-AU" altLang="en-US" sz="1200"/>
              <a:t>. </a:t>
            </a:r>
            <a:r>
              <a:rPr lang="en-AU" altLang="en-US" sz="1200" u="sng"/>
              <a:t>For if those did not escape when they refused him who warned them on earth, much less shall we escape who turn away from Him who warns from heaven. 26 And His voice shook the earth then, but now He has promised, saying, " Yet once more I will shake not only the earth, but also the heaven. "</a:t>
            </a:r>
            <a:r>
              <a:rPr lang="en-AU" altLang="en-US" sz="1200"/>
              <a:t>  27 And this expression, "Yet once more," denotes the removing of those things which can be shaken, as of created things, in order that those things which cannot be shaken may remain. </a:t>
            </a:r>
          </a:p>
          <a:p>
            <a:pPr eaLnBrk="1" hangingPunct="1">
              <a:defRPr/>
            </a:pPr>
            <a:endParaRPr lang="en-AU" altLang="en-US" sz="1200"/>
          </a:p>
          <a:p>
            <a:pPr eaLnBrk="1" hangingPunct="1">
              <a:defRPr/>
            </a:pPr>
            <a:r>
              <a:rPr lang="en-AU" altLang="en-US" sz="1200"/>
              <a:t>28 </a:t>
            </a:r>
            <a:r>
              <a:rPr lang="en-AU" altLang="en-US" sz="1200" b="1">
                <a:solidFill>
                  <a:schemeClr val="accent2"/>
                </a:solidFill>
                <a:effectLst>
                  <a:outerShdw blurRad="38100" dist="38100" dir="2700000" algn="tl">
                    <a:srgbClr val="C0C0C0"/>
                  </a:outerShdw>
                </a:effectLst>
              </a:rPr>
              <a:t>Therefore</a:t>
            </a:r>
            <a:r>
              <a:rPr lang="en-AU" altLang="en-US" sz="1200"/>
              <a:t>, since we receive a kingdom which cannot be shaken, </a:t>
            </a:r>
            <a:r>
              <a:rPr lang="en-AU" altLang="en-US" sz="1200" b="1">
                <a:solidFill>
                  <a:srgbClr val="CC0000"/>
                </a:solidFill>
              </a:rPr>
              <a:t>let us show gratitude,</a:t>
            </a:r>
            <a:r>
              <a:rPr lang="en-AU" altLang="en-US" sz="1200"/>
              <a:t> by which we may </a:t>
            </a:r>
            <a:r>
              <a:rPr lang="en-AU" altLang="en-US" sz="1200">
                <a:solidFill>
                  <a:srgbClr val="CC0000"/>
                </a:solidFill>
                <a:effectLst>
                  <a:outerShdw blurRad="38100" dist="38100" dir="2700000" algn="tl">
                    <a:srgbClr val="C0C0C0"/>
                  </a:outerShdw>
                </a:effectLst>
              </a:rPr>
              <a:t>offer to God an acceptable service with reverence and awe;</a:t>
            </a:r>
            <a:r>
              <a:rPr lang="en-AU" altLang="en-US" sz="1200"/>
              <a:t> 29 for our God is a consuming fire.</a:t>
            </a:r>
          </a:p>
        </p:txBody>
      </p:sp>
      <p:sp>
        <p:nvSpPr>
          <p:cNvPr id="8200" name="WordArt 12">
            <a:extLst>
              <a:ext uri="{FF2B5EF4-FFF2-40B4-BE49-F238E27FC236}">
                <a16:creationId xmlns:a16="http://schemas.microsoft.com/office/drawing/2014/main" id="{8AB2C821-941B-0E4E-994E-8F3B3699618C}"/>
              </a:ext>
            </a:extLst>
          </p:cNvPr>
          <p:cNvSpPr>
            <a:spLocks noChangeArrowheads="1" noChangeShapeType="1" noTextEdit="1"/>
          </p:cNvSpPr>
          <p:nvPr/>
        </p:nvSpPr>
        <p:spPr bwMode="auto">
          <a:xfrm>
            <a:off x="4581526" y="1631950"/>
            <a:ext cx="1223963" cy="4333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So  What </a:t>
            </a:r>
          </a:p>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Do  We  Now</a:t>
            </a:r>
          </a:p>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Do  ??</a:t>
            </a:r>
          </a:p>
        </p:txBody>
      </p:sp>
      <p:sp>
        <p:nvSpPr>
          <p:cNvPr id="8201" name="Text Box 13">
            <a:extLst>
              <a:ext uri="{FF2B5EF4-FFF2-40B4-BE49-F238E27FC236}">
                <a16:creationId xmlns:a16="http://schemas.microsoft.com/office/drawing/2014/main" id="{BC918029-3759-2943-9BF4-56201027AAC7}"/>
              </a:ext>
            </a:extLst>
          </p:cNvPr>
          <p:cNvSpPr txBox="1">
            <a:spLocks noChangeArrowheads="1"/>
          </p:cNvSpPr>
          <p:nvPr/>
        </p:nvSpPr>
        <p:spPr bwMode="auto">
          <a:xfrm>
            <a:off x="1268414" y="9551989"/>
            <a:ext cx="4751387" cy="461665"/>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t>Remember:   “Our God is an awesome God, He reigns with wisdom and power, our God is an Awesome God…”</a:t>
            </a:r>
          </a:p>
        </p:txBody>
      </p:sp>
      <p:sp>
        <p:nvSpPr>
          <p:cNvPr id="8202" name="Text Box 14">
            <a:extLst>
              <a:ext uri="{FF2B5EF4-FFF2-40B4-BE49-F238E27FC236}">
                <a16:creationId xmlns:a16="http://schemas.microsoft.com/office/drawing/2014/main" id="{371C3D4E-48D9-C541-BD1A-B71A5CD27BF5}"/>
              </a:ext>
            </a:extLst>
          </p:cNvPr>
          <p:cNvSpPr txBox="1">
            <a:spLocks noChangeArrowheads="1"/>
          </p:cNvSpPr>
          <p:nvPr/>
        </p:nvSpPr>
        <p:spPr bwMode="auto">
          <a:xfrm>
            <a:off x="1268414" y="10128251"/>
            <a:ext cx="4752975" cy="461665"/>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u="sng"/>
              <a:t>So we ask again, “Do we think big, or do we thing small?”   With God and with the necessary discipline, we can !!</a:t>
            </a:r>
            <a:endParaRPr lang="en-AU" altLang="en-US" sz="1200"/>
          </a:p>
        </p:txBody>
      </p:sp>
      <p:sp>
        <p:nvSpPr>
          <p:cNvPr id="8203" name="Text Box 15">
            <a:extLst>
              <a:ext uri="{FF2B5EF4-FFF2-40B4-BE49-F238E27FC236}">
                <a16:creationId xmlns:a16="http://schemas.microsoft.com/office/drawing/2014/main" id="{D508843D-25CC-AE42-8A39-226BBF874BBE}"/>
              </a:ext>
            </a:extLst>
          </p:cNvPr>
          <p:cNvSpPr txBox="1">
            <a:spLocks noChangeArrowheads="1"/>
          </p:cNvSpPr>
          <p:nvPr/>
        </p:nvSpPr>
        <p:spPr bwMode="auto">
          <a:xfrm>
            <a:off x="3213101" y="9264650"/>
            <a:ext cx="2735263"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900" b="1">
                <a:solidFill>
                  <a:schemeClr val="accent2"/>
                </a:solidFill>
              </a:rPr>
              <a:t>----- “Church is not just a Sunday event.” -----</a:t>
            </a:r>
          </a:p>
        </p:txBody>
      </p:sp>
    </p:spTree>
    <p:extLst>
      <p:ext uri="{BB962C8B-B14F-4D97-AF65-F5344CB8AC3E}">
        <p14:creationId xmlns:p14="http://schemas.microsoft.com/office/powerpoint/2010/main" val="39619833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3">
            <a:extLst>
              <a:ext uri="{FF2B5EF4-FFF2-40B4-BE49-F238E27FC236}">
                <a16:creationId xmlns:a16="http://schemas.microsoft.com/office/drawing/2014/main" id="{A753EA2B-D426-D244-B000-A36C429A403E}"/>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AE97A3C-8730-0B40-8DE2-63A2FD247F59}" type="slidenum">
              <a:rPr lang="en-AU" altLang="en-US"/>
              <a:pPr/>
              <a:t>112</a:t>
            </a:fld>
            <a:endParaRPr lang="en-AU" altLang="en-US"/>
          </a:p>
        </p:txBody>
      </p:sp>
      <p:sp>
        <p:nvSpPr>
          <p:cNvPr id="9218" name="Rectangle 2">
            <a:extLst>
              <a:ext uri="{FF2B5EF4-FFF2-40B4-BE49-F238E27FC236}">
                <a16:creationId xmlns:a16="http://schemas.microsoft.com/office/drawing/2014/main" id="{1F371500-3C59-CB48-9A1C-B751DD606C72}"/>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9219" name="Group 3">
            <a:extLst>
              <a:ext uri="{FF2B5EF4-FFF2-40B4-BE49-F238E27FC236}">
                <a16:creationId xmlns:a16="http://schemas.microsoft.com/office/drawing/2014/main" id="{34E86562-A2C0-3844-936D-7E4E62AE5930}"/>
              </a:ext>
            </a:extLst>
          </p:cNvPr>
          <p:cNvGrpSpPr>
            <a:grpSpLocks/>
          </p:cNvGrpSpPr>
          <p:nvPr/>
        </p:nvGrpSpPr>
        <p:grpSpPr bwMode="auto">
          <a:xfrm>
            <a:off x="169863" y="615951"/>
            <a:ext cx="836612" cy="2030413"/>
            <a:chOff x="119" y="252"/>
            <a:chExt cx="527" cy="1279"/>
          </a:xfrm>
        </p:grpSpPr>
        <p:sp>
          <p:nvSpPr>
            <p:cNvPr id="9223" name="Rectangle 4">
              <a:extLst>
                <a:ext uri="{FF2B5EF4-FFF2-40B4-BE49-F238E27FC236}">
                  <a16:creationId xmlns:a16="http://schemas.microsoft.com/office/drawing/2014/main" id="{5EAC72F6-5539-7D4F-B3F6-6BCADBDE0A6A}"/>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4" name="Line 5">
              <a:extLst>
                <a:ext uri="{FF2B5EF4-FFF2-40B4-BE49-F238E27FC236}">
                  <a16:creationId xmlns:a16="http://schemas.microsoft.com/office/drawing/2014/main" id="{17E0EE7C-98B8-E145-8DC2-FF1816B5673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Line 6">
              <a:extLst>
                <a:ext uri="{FF2B5EF4-FFF2-40B4-BE49-F238E27FC236}">
                  <a16:creationId xmlns:a16="http://schemas.microsoft.com/office/drawing/2014/main" id="{700A5779-D2E7-0145-AEA8-F1044604E159}"/>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6" name="Text Box 7">
              <a:extLst>
                <a:ext uri="{FF2B5EF4-FFF2-40B4-BE49-F238E27FC236}">
                  <a16:creationId xmlns:a16="http://schemas.microsoft.com/office/drawing/2014/main" id="{FA5CFE2D-EE62-1D41-A748-C83C0DBC936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9221" name="Text Box 9">
            <a:extLst>
              <a:ext uri="{FF2B5EF4-FFF2-40B4-BE49-F238E27FC236}">
                <a16:creationId xmlns:a16="http://schemas.microsoft.com/office/drawing/2014/main" id="{EF379507-C373-9544-9530-B5B872704D26}"/>
              </a:ext>
            </a:extLst>
          </p:cNvPr>
          <p:cNvSpPr txBox="1">
            <a:spLocks noChangeArrowheads="1"/>
          </p:cNvSpPr>
          <p:nvPr/>
        </p:nvSpPr>
        <p:spPr bwMode="auto">
          <a:xfrm>
            <a:off x="355601" y="111188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9222" name="WordArt 11">
            <a:extLst>
              <a:ext uri="{FF2B5EF4-FFF2-40B4-BE49-F238E27FC236}">
                <a16:creationId xmlns:a16="http://schemas.microsoft.com/office/drawing/2014/main" id="{8FA512E0-3594-604C-8920-BC45C128F7A8}"/>
              </a:ext>
            </a:extLst>
          </p:cNvPr>
          <p:cNvSpPr>
            <a:spLocks noChangeArrowheads="1" noChangeShapeType="1" noTextEdit="1"/>
          </p:cNvSpPr>
          <p:nvPr/>
        </p:nvSpPr>
        <p:spPr bwMode="auto">
          <a:xfrm>
            <a:off x="1360622" y="567793"/>
            <a:ext cx="5159375" cy="360363"/>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Discipline "   In   The   Old   Testament</a:t>
            </a:r>
          </a:p>
        </p:txBody>
      </p:sp>
      <p:sp>
        <p:nvSpPr>
          <p:cNvPr id="2" name="TextBox 1">
            <a:extLst>
              <a:ext uri="{FF2B5EF4-FFF2-40B4-BE49-F238E27FC236}">
                <a16:creationId xmlns:a16="http://schemas.microsoft.com/office/drawing/2014/main" id="{1C9A5E07-92B9-874C-B299-4D211862F9A1}"/>
              </a:ext>
            </a:extLst>
          </p:cNvPr>
          <p:cNvSpPr txBox="1"/>
          <p:nvPr/>
        </p:nvSpPr>
        <p:spPr>
          <a:xfrm>
            <a:off x="1278881" y="1144599"/>
            <a:ext cx="5109130" cy="10002738"/>
          </a:xfrm>
          <a:prstGeom prst="rect">
            <a:avLst/>
          </a:prstGeom>
          <a:noFill/>
        </p:spPr>
        <p:txBody>
          <a:bodyPr wrap="square" rtlCol="0">
            <a:spAutoFit/>
          </a:bodyPr>
          <a:lstStyle/>
          <a:p>
            <a:pPr algn="just"/>
            <a:r>
              <a:rPr lang="en-US" sz="1400" dirty="0"/>
              <a:t>‘Discipline” in the Old Testament was a tool God used to teach mankind that a “go it alone”, was absolutely wrong and a denial of all things spiritual.    This is the life style of a “free lance artistic mindset”, where there are “no rules” and “no laws to govern me”, a “monergistic approach to all of the elements of life, one where a person just literally sits down on his tents rug and then just waits on God to do everything for him, letting God serve his highly entitled life style, taking no responsibility and remaining totally egocentric and being absolutely slothful in all things except in those little games he / she likes to play, all the while never seeing this part of himself in the light of day”.   This ‘hippie’ life style is one with out daily works for God.   God tells the first family, “ this indolence can not be a part of my honest-faithful family. !!!!   So, get up and follow Me!”   [</a:t>
            </a:r>
            <a:r>
              <a:rPr lang="en-US" sz="1400" b="1" dirty="0">
                <a:solidFill>
                  <a:srgbClr val="0070C0"/>
                </a:solidFill>
              </a:rPr>
              <a:t>Notice how active the word “follow” is where-ever it is found in the Bible, from Genesis all the way through to Revelation</a:t>
            </a:r>
            <a:r>
              <a:rPr lang="en-US" sz="1400" dirty="0"/>
              <a:t>.]</a:t>
            </a:r>
          </a:p>
          <a:p>
            <a:pPr algn="just"/>
            <a:endParaRPr lang="en-US" sz="1400" dirty="0"/>
          </a:p>
          <a:p>
            <a:pPr algn="just"/>
            <a:r>
              <a:rPr lang="en-US" sz="1400" dirty="0"/>
              <a:t>Old Testament discipline is first experienced in the sweat of the brow, doing that which is  usually loathed and possible even hated, but which is the pathway of all “followship” !!!!!   A true disciple, a follower of the Lord God, a true child of Israel, is one who is under His direction in all things.   Every person must start with this mindset, to even contemplate being a Christian !!!!    A “Christian”, like a ‘child of Israel’, is a follower.   This why the collection is connected to the Lord-supper / Communion / </a:t>
            </a:r>
            <a:r>
              <a:rPr lang="en-US" sz="1400" dirty="0" err="1"/>
              <a:t>Euchrist</a:t>
            </a:r>
            <a:r>
              <a:rPr lang="en-US" sz="1400" dirty="0"/>
              <a:t>.   The collection is a reminder that we owe all we have and are to the Lord God.   This is one of the reasons that discipline is stressed in the Old Testament.</a:t>
            </a:r>
          </a:p>
          <a:p>
            <a:pPr algn="just"/>
            <a:endParaRPr lang="en-US" sz="1400" dirty="0"/>
          </a:p>
          <a:p>
            <a:pPr algn="just"/>
            <a:r>
              <a:rPr lang="en-US" sz="1400" dirty="0"/>
              <a:t>Now, violations of the ‘code’ had very harsh sentences to be imposed, all so that this ‘discipleship’ will become the very nature of all Israelites as they live the lessons we all are to follow in becoming  real children of God.   Some of those ‘punishments’ such as directed towards disobedient children, such as those focused on adultery, and those who built around idol worship, was quick and immediate stoning to death.    [</a:t>
            </a:r>
            <a:r>
              <a:rPr lang="en-US" sz="1400" b="1" dirty="0">
                <a:solidFill>
                  <a:srgbClr val="0070C0"/>
                </a:solidFill>
              </a:rPr>
              <a:t>NOTE</a:t>
            </a:r>
            <a:r>
              <a:rPr lang="en-US" sz="1400" dirty="0"/>
              <a:t>:  Stoning was not just throwing rocks, but was an act where each person picked up a large rock and went to the very face of the ‘criminal’ and then swung that rock so as to cause as much damage as possible, with a very gory death to soon follow.   It would leave a great impression on the executioners and the watchers, which may very well include his / her whole family and all of the neighbors.   This is capital punishment with corporal punishment just not going so far.   Who would even think of walking alone, outside of the community with such a God-loving band of followers / of rock chukar-disciples on hand ????</a:t>
            </a:r>
          </a:p>
        </p:txBody>
      </p:sp>
      <p:pic>
        <p:nvPicPr>
          <p:cNvPr id="3" name="Picture 2">
            <a:extLst>
              <a:ext uri="{FF2B5EF4-FFF2-40B4-BE49-F238E27FC236}">
                <a16:creationId xmlns:a16="http://schemas.microsoft.com/office/drawing/2014/main" id="{1D308973-6E48-844C-A6AF-050AD0F52BB9}"/>
              </a:ext>
            </a:extLst>
          </p:cNvPr>
          <p:cNvPicPr>
            <a:picLocks noChangeAspect="1"/>
          </p:cNvPicPr>
          <p:nvPr/>
        </p:nvPicPr>
        <p:blipFill>
          <a:blip r:embed="rId2"/>
          <a:stretch>
            <a:fillRect/>
          </a:stretch>
        </p:blipFill>
        <p:spPr>
          <a:xfrm>
            <a:off x="3964531" y="10857479"/>
            <a:ext cx="2003359" cy="1155700"/>
          </a:xfrm>
          <a:prstGeom prst="rect">
            <a:avLst/>
          </a:prstGeom>
        </p:spPr>
      </p:pic>
    </p:spTree>
    <p:extLst>
      <p:ext uri="{BB962C8B-B14F-4D97-AF65-F5344CB8AC3E}">
        <p14:creationId xmlns:p14="http://schemas.microsoft.com/office/powerpoint/2010/main" val="33462871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Number Placeholder 3">
            <a:extLst>
              <a:ext uri="{FF2B5EF4-FFF2-40B4-BE49-F238E27FC236}">
                <a16:creationId xmlns:a16="http://schemas.microsoft.com/office/drawing/2014/main" id="{DC9D8886-C443-1A49-8AAB-66678B5E9982}"/>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53C418-6E7A-9E46-9D79-C1B9E2245447}" type="slidenum">
              <a:rPr lang="en-AU" altLang="en-US"/>
              <a:pPr/>
              <a:t>113</a:t>
            </a:fld>
            <a:endParaRPr lang="en-AU" altLang="en-US"/>
          </a:p>
        </p:txBody>
      </p:sp>
      <p:sp>
        <p:nvSpPr>
          <p:cNvPr id="11266" name="Rectangle 2">
            <a:extLst>
              <a:ext uri="{FF2B5EF4-FFF2-40B4-BE49-F238E27FC236}">
                <a16:creationId xmlns:a16="http://schemas.microsoft.com/office/drawing/2014/main" id="{045CB739-C026-5A45-A14F-DB60EB0D80A7}"/>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1267" name="Group 3">
            <a:extLst>
              <a:ext uri="{FF2B5EF4-FFF2-40B4-BE49-F238E27FC236}">
                <a16:creationId xmlns:a16="http://schemas.microsoft.com/office/drawing/2014/main" id="{66B72D7C-695B-7040-AD4C-59B81DF67D77}"/>
              </a:ext>
            </a:extLst>
          </p:cNvPr>
          <p:cNvGrpSpPr>
            <a:grpSpLocks/>
          </p:cNvGrpSpPr>
          <p:nvPr/>
        </p:nvGrpSpPr>
        <p:grpSpPr bwMode="auto">
          <a:xfrm>
            <a:off x="188913" y="1416051"/>
            <a:ext cx="836612" cy="2030413"/>
            <a:chOff x="119" y="252"/>
            <a:chExt cx="527" cy="1279"/>
          </a:xfrm>
        </p:grpSpPr>
        <p:sp>
          <p:nvSpPr>
            <p:cNvPr id="11273" name="Rectangle 4">
              <a:extLst>
                <a:ext uri="{FF2B5EF4-FFF2-40B4-BE49-F238E27FC236}">
                  <a16:creationId xmlns:a16="http://schemas.microsoft.com/office/drawing/2014/main" id="{10DAB0E0-368A-1444-AF95-960114B3788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74" name="Line 5">
              <a:extLst>
                <a:ext uri="{FF2B5EF4-FFF2-40B4-BE49-F238E27FC236}">
                  <a16:creationId xmlns:a16="http://schemas.microsoft.com/office/drawing/2014/main" id="{6D9904EF-7C59-C941-BAE7-5BC0D06B33D4}"/>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5" name="Line 6">
              <a:extLst>
                <a:ext uri="{FF2B5EF4-FFF2-40B4-BE49-F238E27FC236}">
                  <a16:creationId xmlns:a16="http://schemas.microsoft.com/office/drawing/2014/main" id="{A71043A8-71A0-244C-B9DC-236121AA29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6" name="Text Box 7">
              <a:extLst>
                <a:ext uri="{FF2B5EF4-FFF2-40B4-BE49-F238E27FC236}">
                  <a16:creationId xmlns:a16="http://schemas.microsoft.com/office/drawing/2014/main" id="{91D2FC71-933C-A249-98B2-F6939B38BDDF}"/>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1268" name="Text Box 8">
            <a:extLst>
              <a:ext uri="{FF2B5EF4-FFF2-40B4-BE49-F238E27FC236}">
                <a16:creationId xmlns:a16="http://schemas.microsoft.com/office/drawing/2014/main" id="{ECB906BA-54B3-A647-9C56-D1EC82FBAD00}"/>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11269" name="Text Box 9">
            <a:extLst>
              <a:ext uri="{FF2B5EF4-FFF2-40B4-BE49-F238E27FC236}">
                <a16:creationId xmlns:a16="http://schemas.microsoft.com/office/drawing/2014/main" id="{54DA46D8-DA30-0B49-A1BE-B20CD94E2B02}"/>
              </a:ext>
            </a:extLst>
          </p:cNvPr>
          <p:cNvSpPr txBox="1">
            <a:spLocks noChangeArrowheads="1"/>
          </p:cNvSpPr>
          <p:nvPr/>
        </p:nvSpPr>
        <p:spPr bwMode="auto">
          <a:xfrm>
            <a:off x="247562" y="11125778"/>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11270" name="Text Box 11">
            <a:extLst>
              <a:ext uri="{FF2B5EF4-FFF2-40B4-BE49-F238E27FC236}">
                <a16:creationId xmlns:a16="http://schemas.microsoft.com/office/drawing/2014/main" id="{C43FB701-9836-2C43-8B7E-95915A979360}"/>
              </a:ext>
            </a:extLst>
          </p:cNvPr>
          <p:cNvSpPr txBox="1">
            <a:spLocks noChangeArrowheads="1"/>
          </p:cNvSpPr>
          <p:nvPr/>
        </p:nvSpPr>
        <p:spPr bwMode="auto">
          <a:xfrm>
            <a:off x="1268414" y="3000376"/>
            <a:ext cx="4897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endParaRPr lang="en-US" altLang="en-US"/>
          </a:p>
        </p:txBody>
      </p:sp>
      <p:sp>
        <p:nvSpPr>
          <p:cNvPr id="11271" name="WordArt 14">
            <a:extLst>
              <a:ext uri="{FF2B5EF4-FFF2-40B4-BE49-F238E27FC236}">
                <a16:creationId xmlns:a16="http://schemas.microsoft.com/office/drawing/2014/main" id="{B8357D2C-DFF7-1D45-B341-258D1C035688}"/>
              </a:ext>
            </a:extLst>
          </p:cNvPr>
          <p:cNvSpPr>
            <a:spLocks noChangeArrowheads="1" noChangeShapeType="1" noTextEdit="1"/>
          </p:cNvSpPr>
          <p:nvPr/>
        </p:nvSpPr>
        <p:spPr bwMode="auto">
          <a:xfrm>
            <a:off x="1190580" y="606159"/>
            <a:ext cx="5303838" cy="433388"/>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So,  This   " Discipline   Problem "   In   The   Old   Testament</a:t>
            </a:r>
          </a:p>
        </p:txBody>
      </p:sp>
      <p:sp>
        <p:nvSpPr>
          <p:cNvPr id="11272" name="Text Box 15">
            <a:extLst>
              <a:ext uri="{FF2B5EF4-FFF2-40B4-BE49-F238E27FC236}">
                <a16:creationId xmlns:a16="http://schemas.microsoft.com/office/drawing/2014/main" id="{94E0E380-FED6-6F40-A508-4247BD0DFCA8}"/>
              </a:ext>
            </a:extLst>
          </p:cNvPr>
          <p:cNvSpPr txBox="1">
            <a:spLocks noChangeArrowheads="1"/>
          </p:cNvSpPr>
          <p:nvPr/>
        </p:nvSpPr>
        <p:spPr bwMode="auto">
          <a:xfrm>
            <a:off x="1255624" y="1320490"/>
            <a:ext cx="5256212" cy="812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dirty="0"/>
              <a:t>Growing up in my faith, one of the difficulties that I faced was why God chose to set down a set of rules governing what to do to a person if they violated His way, and then to watch that ‘law’ slowly change and get ‘disarmed’ over time.   </a:t>
            </a:r>
            <a:r>
              <a:rPr lang="en-AU" altLang="en-US" sz="1200" b="1" i="1" dirty="0"/>
              <a:t>Why would God be so strict in the beginning, and so lenient latter in the history?   </a:t>
            </a:r>
            <a:r>
              <a:rPr lang="en-AU" altLang="en-US" sz="1200" dirty="0"/>
              <a:t>People have long struggled with this question.</a:t>
            </a:r>
          </a:p>
          <a:p>
            <a:pPr eaLnBrk="1" hangingPunct="1">
              <a:spcBef>
                <a:spcPct val="50000"/>
              </a:spcBef>
              <a:buFontTx/>
              <a:buAutoNum type="arabicPeriod"/>
            </a:pPr>
            <a:r>
              <a:rPr lang="en-AU" altLang="en-US" sz="1200" dirty="0"/>
              <a:t>An example of what I mean is this change that I saw.   In Deuteronomy 21:18-21, parents are required to bring their non-compliant, rebellious children to the elders and then the elders of the community were to see that those children were stoned to death.   Now that is very extreme, to say the least.</a:t>
            </a:r>
          </a:p>
          <a:p>
            <a:pPr eaLnBrk="1" hangingPunct="1">
              <a:spcBef>
                <a:spcPct val="50000"/>
              </a:spcBef>
              <a:buFontTx/>
              <a:buAutoNum type="arabicPeriod"/>
            </a:pPr>
            <a:r>
              <a:rPr lang="en-AU" altLang="en-US" sz="1200" dirty="0"/>
              <a:t>Latter in history, we do not see this law being applied, even though we do not have a repeal of the law that is found in the text itself.   Why is this so?   What happened to change things so much, from stoning disobedient children to letting them get away with their disobedience?</a:t>
            </a:r>
          </a:p>
          <a:p>
            <a:pPr eaLnBrk="1" hangingPunct="1">
              <a:spcBef>
                <a:spcPct val="50000"/>
              </a:spcBef>
              <a:buFontTx/>
              <a:buAutoNum type="arabicPeriod"/>
            </a:pPr>
            <a:r>
              <a:rPr lang="en-AU" altLang="en-US" sz="1200" dirty="0"/>
              <a:t>One of the first problems that we face is the moral reprehensibility of the law itself.  We pass judgement on God and God’s law very easily, doing so from our perspective of ’child’.    How could God be so callous and so cruel?   Was He callous and cruel, actually?   Could / Did He foresee the setting aside of this law in the passing of time?</a:t>
            </a:r>
          </a:p>
          <a:p>
            <a:pPr eaLnBrk="1" hangingPunct="1">
              <a:spcBef>
                <a:spcPct val="50000"/>
              </a:spcBef>
              <a:buFontTx/>
              <a:buAutoNum type="arabicPeriod"/>
            </a:pPr>
            <a:r>
              <a:rPr lang="en-AU" altLang="en-US" sz="1200" dirty="0"/>
              <a:t>Another problem that we face is that of purpose.  What purpose did it achieve in the family unit, in the community at large, and in the nation as a whole to see a child who was ‘disobedient’ be stoned for his / her acts of parental disregard?</a:t>
            </a:r>
          </a:p>
          <a:p>
            <a:pPr eaLnBrk="1" hangingPunct="1">
              <a:spcBef>
                <a:spcPct val="50000"/>
              </a:spcBef>
              <a:buFontTx/>
              <a:buAutoNum type="arabicPeriod"/>
            </a:pPr>
            <a:r>
              <a:rPr lang="en-AU" altLang="en-US" sz="1200" dirty="0"/>
              <a:t>In the 10 Commandments, it says to ‘honour your father and your mother’.   To disregard this command is to disregard the supremacy of God as God and as ultimate law giver.  It demeans the very thought of God in the community if one is allowed to ‘get away with it’.  For God to be God and to set up such a law, it must be understood that He is God and works in a whole different sphere of reference in His spiritual world than we do in our mortal world.</a:t>
            </a:r>
          </a:p>
          <a:p>
            <a:pPr eaLnBrk="1" hangingPunct="1">
              <a:spcBef>
                <a:spcPct val="50000"/>
              </a:spcBef>
              <a:buFontTx/>
              <a:buAutoNum type="arabicPeriod"/>
            </a:pPr>
            <a:r>
              <a:rPr lang="en-AU" altLang="en-US" sz="1200" dirty="0"/>
              <a:t>The disparity between God and Man is beyond the imagination of all men, really.   God is supernal and eternal.  We are mortal and rather temporary, -prone to monumental mess ups from time to time.   God, on the other hand does not make mistakes.  If something is not understood, then do not give a moral judgement where one can not be given due to this disparity of position, knowledge, righteousness and power.</a:t>
            </a:r>
          </a:p>
          <a:p>
            <a:pPr eaLnBrk="1" hangingPunct="1">
              <a:spcBef>
                <a:spcPct val="50000"/>
              </a:spcBef>
              <a:buFontTx/>
              <a:buAutoNum type="arabicPeriod"/>
            </a:pPr>
            <a:r>
              <a:rPr lang="en-AU" altLang="en-US" sz="1200" dirty="0"/>
              <a:t>It is all a fundamental problem with who is God and who is man, as well as who is Lord, and who is creature?</a:t>
            </a:r>
          </a:p>
        </p:txBody>
      </p:sp>
      <p:pic>
        <p:nvPicPr>
          <p:cNvPr id="2" name="Picture 1">
            <a:extLst>
              <a:ext uri="{FF2B5EF4-FFF2-40B4-BE49-F238E27FC236}">
                <a16:creationId xmlns:a16="http://schemas.microsoft.com/office/drawing/2014/main" id="{5E94FF7C-671E-FF4C-9406-9C819BB9A98F}"/>
              </a:ext>
            </a:extLst>
          </p:cNvPr>
          <p:cNvPicPr>
            <a:picLocks noChangeAspect="1"/>
          </p:cNvPicPr>
          <p:nvPr/>
        </p:nvPicPr>
        <p:blipFill>
          <a:blip r:embed="rId2"/>
          <a:stretch>
            <a:fillRect/>
          </a:stretch>
        </p:blipFill>
        <p:spPr>
          <a:xfrm>
            <a:off x="3267540" y="9463720"/>
            <a:ext cx="1616541" cy="2424812"/>
          </a:xfrm>
          <a:prstGeom prst="rect">
            <a:avLst/>
          </a:prstGeom>
        </p:spPr>
      </p:pic>
      <p:sp>
        <p:nvSpPr>
          <p:cNvPr id="4" name="TextBox 3">
            <a:extLst>
              <a:ext uri="{FF2B5EF4-FFF2-40B4-BE49-F238E27FC236}">
                <a16:creationId xmlns:a16="http://schemas.microsoft.com/office/drawing/2014/main" id="{CFFD6C9E-80B9-9F44-9EB0-01F49B1256C9}"/>
              </a:ext>
            </a:extLst>
          </p:cNvPr>
          <p:cNvSpPr txBox="1"/>
          <p:nvPr/>
        </p:nvSpPr>
        <p:spPr>
          <a:xfrm>
            <a:off x="4904509" y="9502087"/>
            <a:ext cx="1432347" cy="1754326"/>
          </a:xfrm>
          <a:prstGeom prst="rect">
            <a:avLst/>
          </a:prstGeom>
          <a:noFill/>
        </p:spPr>
        <p:txBody>
          <a:bodyPr wrap="square" rtlCol="0">
            <a:spAutoFit/>
          </a:bodyPr>
          <a:lstStyle/>
          <a:p>
            <a:pPr algn="ctr"/>
            <a:r>
              <a:rPr lang="en-US" b="1" dirty="0">
                <a:solidFill>
                  <a:srgbClr val="00B050"/>
                </a:solidFill>
              </a:rPr>
              <a:t>God made this rose. </a:t>
            </a:r>
          </a:p>
          <a:p>
            <a:pPr algn="ctr"/>
            <a:endParaRPr lang="en-US" b="1" dirty="0">
              <a:solidFill>
                <a:srgbClr val="00B050"/>
              </a:solidFill>
            </a:endParaRPr>
          </a:p>
          <a:p>
            <a:pPr algn="ctr"/>
            <a:r>
              <a:rPr lang="en-US" b="1" dirty="0">
                <a:solidFill>
                  <a:srgbClr val="00B050"/>
                </a:solidFill>
              </a:rPr>
              <a:t> Can mankind do a better job?</a:t>
            </a:r>
          </a:p>
        </p:txBody>
      </p:sp>
    </p:spTree>
    <p:extLst>
      <p:ext uri="{BB962C8B-B14F-4D97-AF65-F5344CB8AC3E}">
        <p14:creationId xmlns:p14="http://schemas.microsoft.com/office/powerpoint/2010/main" val="300794236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Number Placeholder 3">
            <a:extLst>
              <a:ext uri="{FF2B5EF4-FFF2-40B4-BE49-F238E27FC236}">
                <a16:creationId xmlns:a16="http://schemas.microsoft.com/office/drawing/2014/main" id="{AB879E34-C3AC-2343-AA77-E954838017A4}"/>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F421B91-7DFA-E448-B972-91C17DE49BBA}" type="slidenum">
              <a:rPr lang="en-AU" altLang="en-US"/>
              <a:pPr/>
              <a:t>114</a:t>
            </a:fld>
            <a:endParaRPr lang="en-AU" altLang="en-US"/>
          </a:p>
        </p:txBody>
      </p:sp>
      <p:sp>
        <p:nvSpPr>
          <p:cNvPr id="12290" name="Rectangle 2">
            <a:extLst>
              <a:ext uri="{FF2B5EF4-FFF2-40B4-BE49-F238E27FC236}">
                <a16:creationId xmlns:a16="http://schemas.microsoft.com/office/drawing/2014/main" id="{44C039E8-C49C-0B4E-B48B-4B7C898EB66C}"/>
              </a:ext>
            </a:extLst>
          </p:cNvPr>
          <p:cNvSpPr>
            <a:spLocks noChangeArrowheads="1"/>
          </p:cNvSpPr>
          <p:nvPr/>
        </p:nvSpPr>
        <p:spPr bwMode="auto">
          <a:xfrm>
            <a:off x="1" y="0"/>
            <a:ext cx="1052513" cy="120015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2291" name="Group 3">
            <a:extLst>
              <a:ext uri="{FF2B5EF4-FFF2-40B4-BE49-F238E27FC236}">
                <a16:creationId xmlns:a16="http://schemas.microsoft.com/office/drawing/2014/main" id="{0C83579F-C2FB-EC46-8666-53C3C3067A3D}"/>
              </a:ext>
            </a:extLst>
          </p:cNvPr>
          <p:cNvGrpSpPr>
            <a:grpSpLocks/>
          </p:cNvGrpSpPr>
          <p:nvPr/>
        </p:nvGrpSpPr>
        <p:grpSpPr bwMode="auto">
          <a:xfrm>
            <a:off x="188913" y="1416051"/>
            <a:ext cx="836612" cy="2030413"/>
            <a:chOff x="119" y="252"/>
            <a:chExt cx="527" cy="1279"/>
          </a:xfrm>
        </p:grpSpPr>
        <p:sp>
          <p:nvSpPr>
            <p:cNvPr id="12294" name="Rectangle 4">
              <a:extLst>
                <a:ext uri="{FF2B5EF4-FFF2-40B4-BE49-F238E27FC236}">
                  <a16:creationId xmlns:a16="http://schemas.microsoft.com/office/drawing/2014/main" id="{64F9DAFE-CC03-7449-B37C-2C7DA77E942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2295" name="Line 5">
              <a:extLst>
                <a:ext uri="{FF2B5EF4-FFF2-40B4-BE49-F238E27FC236}">
                  <a16:creationId xmlns:a16="http://schemas.microsoft.com/office/drawing/2014/main" id="{8BB9AE91-256F-8E4D-BB6B-856D7894E6E6}"/>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6" name="Line 6">
              <a:extLst>
                <a:ext uri="{FF2B5EF4-FFF2-40B4-BE49-F238E27FC236}">
                  <a16:creationId xmlns:a16="http://schemas.microsoft.com/office/drawing/2014/main" id="{11D7F714-92E6-FB48-89C7-08FC515153E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7" name="Text Box 7">
              <a:extLst>
                <a:ext uri="{FF2B5EF4-FFF2-40B4-BE49-F238E27FC236}">
                  <a16:creationId xmlns:a16="http://schemas.microsoft.com/office/drawing/2014/main" id="{377B6836-89DC-4842-AB07-8FCB2A632D8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2292" name="Text Box 8">
            <a:extLst>
              <a:ext uri="{FF2B5EF4-FFF2-40B4-BE49-F238E27FC236}">
                <a16:creationId xmlns:a16="http://schemas.microsoft.com/office/drawing/2014/main" id="{CCD9A3E2-E4DB-D44B-BA33-F0EAD0D24264}"/>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12293" name="WordArt 12">
            <a:extLst>
              <a:ext uri="{FF2B5EF4-FFF2-40B4-BE49-F238E27FC236}">
                <a16:creationId xmlns:a16="http://schemas.microsoft.com/office/drawing/2014/main" id="{2FA55207-2488-A64C-A1D0-3AF681F2BD75}"/>
              </a:ext>
            </a:extLst>
          </p:cNvPr>
          <p:cNvSpPr>
            <a:spLocks noChangeArrowheads="1" noChangeShapeType="1" noTextEdit="1"/>
          </p:cNvSpPr>
          <p:nvPr/>
        </p:nvSpPr>
        <p:spPr bwMode="auto">
          <a:xfrm>
            <a:off x="1328650" y="485975"/>
            <a:ext cx="5159375" cy="704353"/>
          </a:xfrm>
          <a:prstGeom prst="rect">
            <a:avLst/>
          </a:prstGeom>
        </p:spPr>
        <p:txBody>
          <a:bodyPr wrap="none" fromWordArt="1">
            <a:prstTxWarp prst="textPlain">
              <a:avLst>
                <a:gd name="adj" fmla="val 50000"/>
              </a:avLst>
            </a:prstTxWarp>
          </a:bodyPr>
          <a:lstStyle/>
          <a:p>
            <a:pPr algn="ctr"/>
            <a:r>
              <a:rPr lang="en-US" sz="6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a:t>
            </a:r>
            <a:r>
              <a:rPr lang="en-US" sz="9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Discipline "   In   The   New   Testament :    </a:t>
            </a:r>
          </a:p>
          <a:p>
            <a:pPr algn="ctr"/>
            <a:r>
              <a:rPr lang="en-US" sz="9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Point  Two</a:t>
            </a:r>
          </a:p>
        </p:txBody>
      </p:sp>
      <p:sp>
        <p:nvSpPr>
          <p:cNvPr id="2" name="TextBox 1">
            <a:extLst>
              <a:ext uri="{FF2B5EF4-FFF2-40B4-BE49-F238E27FC236}">
                <a16:creationId xmlns:a16="http://schemas.microsoft.com/office/drawing/2014/main" id="{7A4634B2-009A-7849-BB53-88010A7F621D}"/>
              </a:ext>
            </a:extLst>
          </p:cNvPr>
          <p:cNvSpPr txBox="1"/>
          <p:nvPr/>
        </p:nvSpPr>
        <p:spPr>
          <a:xfrm>
            <a:off x="1384744" y="1376809"/>
            <a:ext cx="5147733" cy="9787295"/>
          </a:xfrm>
          <a:prstGeom prst="rect">
            <a:avLst/>
          </a:prstGeom>
          <a:noFill/>
        </p:spPr>
        <p:txBody>
          <a:bodyPr wrap="square" rtlCol="0">
            <a:spAutoFit/>
          </a:bodyPr>
          <a:lstStyle/>
          <a:p>
            <a:r>
              <a:rPr lang="en-US" dirty="0"/>
              <a:t>Punitive discipline is one thing, while practical discipline is very much another thing.   Punitive discipline can be very confronting, like the case of Ananias and Saphira where these two literally lied and then died, in front of all of the visitors and fledgling Christians.   It was just right there, .... In the open .... Without even a bit of audience concern what so ever.   </a:t>
            </a:r>
          </a:p>
          <a:p>
            <a:endParaRPr lang="en-US" dirty="0"/>
          </a:p>
          <a:p>
            <a:r>
              <a:rPr lang="en-US" dirty="0"/>
              <a:t>Discipline was also very open and very public in the case of the two fighting sister.   There was no “nicely  phrased love involved at all”.   It was just stop. Now!   No waiting for a discussion to take place in some secluded place tomorrow.</a:t>
            </a:r>
          </a:p>
          <a:p>
            <a:endParaRPr lang="en-US" dirty="0"/>
          </a:p>
          <a:p>
            <a:r>
              <a:rPr lang="en-US" dirty="0"/>
              <a:t>We want to treat all people with ‘kids gloves’ and “nicety-niceties” all around, but not always was this so in the first century.   Ask the full apostle, Peter, how Paul handled his rebuke mentioned in the Hebrews letter.   Paul did not stop to think about the crowd so much, in any of these recorded situations, but he did think about the long term health of the church in the subsequent generations.   To what results?   We still talk about it today, don’t we!</a:t>
            </a:r>
          </a:p>
          <a:p>
            <a:endParaRPr lang="en-US" dirty="0"/>
          </a:p>
          <a:p>
            <a:r>
              <a:rPr lang="en-US" dirty="0"/>
              <a:t>The Hebrews Letter does not give us a course in the ’manners of discipline’, nor is it intending to do so.   But it sure as all is Godly, tells us not to belittle Jesus, in any way !!!   Those that do so, wanting deep down to be the new voice of spirituality and power, will face the same rebuke and punishment as Ananias and Saphira and burn in hell for an eternity !!!   This may even be manifested by calling on Jesus in various improper ways.    Therefore, take care, ---take great care as it can affect your souls eternity.</a:t>
            </a:r>
          </a:p>
        </p:txBody>
      </p:sp>
    </p:spTree>
    <p:extLst>
      <p:ext uri="{BB962C8B-B14F-4D97-AF65-F5344CB8AC3E}">
        <p14:creationId xmlns:p14="http://schemas.microsoft.com/office/powerpoint/2010/main" val="178435875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Number Placeholder 3">
            <a:extLst>
              <a:ext uri="{FF2B5EF4-FFF2-40B4-BE49-F238E27FC236}">
                <a16:creationId xmlns:a16="http://schemas.microsoft.com/office/drawing/2014/main" id="{4B020C4D-EEBE-0A4C-B2C1-0ED2295B5049}"/>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068A3B5-A616-C14F-8801-38DA5BD1DC4A}" type="slidenum">
              <a:rPr lang="en-AU" altLang="en-US"/>
              <a:pPr/>
              <a:t>115</a:t>
            </a:fld>
            <a:endParaRPr lang="en-AU" altLang="en-US"/>
          </a:p>
        </p:txBody>
      </p:sp>
      <p:sp>
        <p:nvSpPr>
          <p:cNvPr id="13314" name="Rectangle 2">
            <a:extLst>
              <a:ext uri="{FF2B5EF4-FFF2-40B4-BE49-F238E27FC236}">
                <a16:creationId xmlns:a16="http://schemas.microsoft.com/office/drawing/2014/main" id="{994ECF3D-21C4-7A47-82F4-0C5B3D6165B1}"/>
              </a:ext>
            </a:extLst>
          </p:cNvPr>
          <p:cNvSpPr>
            <a:spLocks noChangeArrowheads="1"/>
          </p:cNvSpPr>
          <p:nvPr/>
        </p:nvSpPr>
        <p:spPr bwMode="auto">
          <a:xfrm>
            <a:off x="1" y="0"/>
            <a:ext cx="1052513" cy="119253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3315" name="Group 3">
            <a:extLst>
              <a:ext uri="{FF2B5EF4-FFF2-40B4-BE49-F238E27FC236}">
                <a16:creationId xmlns:a16="http://schemas.microsoft.com/office/drawing/2014/main" id="{3AA2464E-1E5C-0C47-9CA4-0924A90728E3}"/>
              </a:ext>
            </a:extLst>
          </p:cNvPr>
          <p:cNvGrpSpPr>
            <a:grpSpLocks/>
          </p:cNvGrpSpPr>
          <p:nvPr/>
        </p:nvGrpSpPr>
        <p:grpSpPr bwMode="auto">
          <a:xfrm>
            <a:off x="188913" y="1416051"/>
            <a:ext cx="836612" cy="2030413"/>
            <a:chOff x="119" y="252"/>
            <a:chExt cx="527" cy="1279"/>
          </a:xfrm>
        </p:grpSpPr>
        <p:sp>
          <p:nvSpPr>
            <p:cNvPr id="13319" name="Rectangle 4">
              <a:extLst>
                <a:ext uri="{FF2B5EF4-FFF2-40B4-BE49-F238E27FC236}">
                  <a16:creationId xmlns:a16="http://schemas.microsoft.com/office/drawing/2014/main" id="{17004D80-CDFD-1743-9F22-08CDCC731AF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3320" name="Line 5">
              <a:extLst>
                <a:ext uri="{FF2B5EF4-FFF2-40B4-BE49-F238E27FC236}">
                  <a16:creationId xmlns:a16="http://schemas.microsoft.com/office/drawing/2014/main" id="{B36F4F47-1F53-E34A-B616-C7F529BBBE62}"/>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1" name="Line 6">
              <a:extLst>
                <a:ext uri="{FF2B5EF4-FFF2-40B4-BE49-F238E27FC236}">
                  <a16:creationId xmlns:a16="http://schemas.microsoft.com/office/drawing/2014/main" id="{DBF0B7C5-E010-6044-8BEA-0A78BF1832E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2" name="Text Box 7">
              <a:extLst>
                <a:ext uri="{FF2B5EF4-FFF2-40B4-BE49-F238E27FC236}">
                  <a16:creationId xmlns:a16="http://schemas.microsoft.com/office/drawing/2014/main" id="{5A9C8658-CEA2-C74B-BB51-BD2EFB34AE1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3316" name="Text Box 8">
            <a:extLst>
              <a:ext uri="{FF2B5EF4-FFF2-40B4-BE49-F238E27FC236}">
                <a16:creationId xmlns:a16="http://schemas.microsoft.com/office/drawing/2014/main" id="{8A77948B-92B4-8D41-B213-2ACDCB977BC2}"/>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13317" name="WordArt 9">
            <a:extLst>
              <a:ext uri="{FF2B5EF4-FFF2-40B4-BE49-F238E27FC236}">
                <a16:creationId xmlns:a16="http://schemas.microsoft.com/office/drawing/2014/main" id="{1DEAF4CE-6F42-114F-99E7-B10CA57E8470}"/>
              </a:ext>
            </a:extLst>
          </p:cNvPr>
          <p:cNvSpPr>
            <a:spLocks noChangeArrowheads="1" noChangeShapeType="1" noTextEdit="1"/>
          </p:cNvSpPr>
          <p:nvPr/>
        </p:nvSpPr>
        <p:spPr bwMode="auto">
          <a:xfrm>
            <a:off x="1341439" y="1558926"/>
            <a:ext cx="5159375"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Discipline "   In   The   New   Testament :    B</a:t>
            </a:r>
          </a:p>
        </p:txBody>
      </p:sp>
      <p:sp>
        <p:nvSpPr>
          <p:cNvPr id="13318" name="Text Box 10">
            <a:extLst>
              <a:ext uri="{FF2B5EF4-FFF2-40B4-BE49-F238E27FC236}">
                <a16:creationId xmlns:a16="http://schemas.microsoft.com/office/drawing/2014/main" id="{CFAE7B5C-2E0A-1244-9181-ED010D54A109}"/>
              </a:ext>
            </a:extLst>
          </p:cNvPr>
          <p:cNvSpPr txBox="1">
            <a:spLocks noChangeArrowheads="1"/>
          </p:cNvSpPr>
          <p:nvPr/>
        </p:nvSpPr>
        <p:spPr bwMode="auto">
          <a:xfrm>
            <a:off x="1165004" y="6746741"/>
            <a:ext cx="5400675" cy="3939540"/>
          </a:xfrm>
          <a:prstGeom prst="rect">
            <a:avLst/>
          </a:prstGeom>
          <a:solidFill>
            <a:srgbClr val="FFFF99"/>
          </a:solid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sz="1600" b="1" i="1" u="sng" dirty="0"/>
              <a:t>From the Missouri Synod of the Lutheran Church</a:t>
            </a:r>
            <a:r>
              <a:rPr lang="en-AU" altLang="en-US" sz="1600" b="1" dirty="0"/>
              <a:t>,</a:t>
            </a:r>
            <a:r>
              <a:rPr lang="en-AU" altLang="en-US" sz="1100" b="1" dirty="0"/>
              <a:t> we see a very similar approach to discipline.  It says, “In the Scriptures the Lord calls on the Christian congregation to exercise church discipline, including the ultimate step of excommunication. But He makes it clear that the congregation is to carry out such discipline evangelically and with its Gospel purpose ever in mind, namely, the repentance and salvation of the sinner. The passage of Holy Scripture most closely associated with church discipline is Matt. 18:15-18, where the Lord Jesus tells us what to do "if your brother sins against you." The text reads: "If your brother sins against you, go and tell him his fault, between you and him alone. If he listens to you, you have gained your brother. But if he does not listen, take one or two others along with you, that every word may be confirmed by the evidence of two or three witnesses. If he refuses to listen to them, tell it to the church; and if he refuses to listen even to the church, let him be to you as a Gentile and a tax collector. Truly, I say to you, whatever you bind on earth shall be bound in heaven, and whatever you loose on earth shall be loosed in heaven.“”    </a:t>
            </a:r>
            <a:r>
              <a:rPr lang="en-AU" altLang="en-US" sz="1600" b="1" dirty="0">
                <a:solidFill>
                  <a:srgbClr val="CC0000"/>
                </a:solidFill>
              </a:rPr>
              <a:t>The point is, is that most religious bodies who call themselves ‘Christian’, have a like view on this subject.  It is not the view that differs, but the </a:t>
            </a:r>
            <a:r>
              <a:rPr lang="en-AU" altLang="en-US" sz="1600" b="1" u="sng" dirty="0">
                <a:solidFill>
                  <a:srgbClr val="CC0000"/>
                </a:solidFill>
              </a:rPr>
              <a:t>extent </a:t>
            </a:r>
            <a:r>
              <a:rPr lang="en-AU" altLang="en-US" sz="1600" b="1" dirty="0">
                <a:solidFill>
                  <a:srgbClr val="CC0000"/>
                </a:solidFill>
              </a:rPr>
              <a:t> to which application is thus applied that differs.</a:t>
            </a:r>
          </a:p>
        </p:txBody>
      </p:sp>
    </p:spTree>
    <p:extLst>
      <p:ext uri="{BB962C8B-B14F-4D97-AF65-F5344CB8AC3E}">
        <p14:creationId xmlns:p14="http://schemas.microsoft.com/office/powerpoint/2010/main" val="95342428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3">
            <a:extLst>
              <a:ext uri="{FF2B5EF4-FFF2-40B4-BE49-F238E27FC236}">
                <a16:creationId xmlns:a16="http://schemas.microsoft.com/office/drawing/2014/main" id="{E463E0A1-72D1-D94B-B441-69EC34C4803D}"/>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F6C4B14-C03D-5D46-BCED-3DD9F5C8970B}" type="slidenum">
              <a:rPr lang="en-AU" altLang="en-US"/>
              <a:pPr/>
              <a:t>116</a:t>
            </a:fld>
            <a:endParaRPr lang="en-AU" altLang="en-US"/>
          </a:p>
        </p:txBody>
      </p:sp>
      <p:sp>
        <p:nvSpPr>
          <p:cNvPr id="14338" name="Rectangle 2">
            <a:extLst>
              <a:ext uri="{FF2B5EF4-FFF2-40B4-BE49-F238E27FC236}">
                <a16:creationId xmlns:a16="http://schemas.microsoft.com/office/drawing/2014/main" id="{11A9F429-BA45-F94B-9602-312D6C32C273}"/>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4339" name="Group 3">
            <a:extLst>
              <a:ext uri="{FF2B5EF4-FFF2-40B4-BE49-F238E27FC236}">
                <a16:creationId xmlns:a16="http://schemas.microsoft.com/office/drawing/2014/main" id="{BB580E8B-5549-2A4E-B4B8-49253813E2FA}"/>
              </a:ext>
            </a:extLst>
          </p:cNvPr>
          <p:cNvGrpSpPr>
            <a:grpSpLocks/>
          </p:cNvGrpSpPr>
          <p:nvPr/>
        </p:nvGrpSpPr>
        <p:grpSpPr bwMode="auto">
          <a:xfrm>
            <a:off x="188913" y="1416051"/>
            <a:ext cx="836612" cy="2030413"/>
            <a:chOff x="119" y="252"/>
            <a:chExt cx="527" cy="1279"/>
          </a:xfrm>
        </p:grpSpPr>
        <p:sp>
          <p:nvSpPr>
            <p:cNvPr id="14345" name="Rectangle 4">
              <a:extLst>
                <a:ext uri="{FF2B5EF4-FFF2-40B4-BE49-F238E27FC236}">
                  <a16:creationId xmlns:a16="http://schemas.microsoft.com/office/drawing/2014/main" id="{C0757551-93AF-1B49-867C-8B453BE8B9F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4346" name="Line 5">
              <a:extLst>
                <a:ext uri="{FF2B5EF4-FFF2-40B4-BE49-F238E27FC236}">
                  <a16:creationId xmlns:a16="http://schemas.microsoft.com/office/drawing/2014/main" id="{F61118B6-7E7A-8746-881B-311FB7332C9F}"/>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 name="Line 6">
              <a:extLst>
                <a:ext uri="{FF2B5EF4-FFF2-40B4-BE49-F238E27FC236}">
                  <a16:creationId xmlns:a16="http://schemas.microsoft.com/office/drawing/2014/main" id="{AB309D99-3FB1-714A-B21D-2E079D4D2EB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8" name="Text Box 7">
              <a:extLst>
                <a:ext uri="{FF2B5EF4-FFF2-40B4-BE49-F238E27FC236}">
                  <a16:creationId xmlns:a16="http://schemas.microsoft.com/office/drawing/2014/main" id="{1F696A95-D769-6F4A-B1C4-3E40F08509A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4340" name="Text Box 8">
            <a:extLst>
              <a:ext uri="{FF2B5EF4-FFF2-40B4-BE49-F238E27FC236}">
                <a16:creationId xmlns:a16="http://schemas.microsoft.com/office/drawing/2014/main" id="{0693CE29-BA54-E344-94B9-220739E54B4E}"/>
              </a:ext>
            </a:extLst>
          </p:cNvPr>
          <p:cNvSpPr txBox="1">
            <a:spLocks noChangeArrowheads="1"/>
          </p:cNvSpPr>
          <p:nvPr/>
        </p:nvSpPr>
        <p:spPr bwMode="auto">
          <a:xfrm>
            <a:off x="1196975" y="1631951"/>
            <a:ext cx="5111750"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Question for Sunday Morning Discussion</a:t>
            </a:r>
            <a:endParaRPr lang="en-AU" altLang="en-US" sz="1400" b="1"/>
          </a:p>
        </p:txBody>
      </p:sp>
      <p:sp>
        <p:nvSpPr>
          <p:cNvPr id="14341" name="Text Box 9">
            <a:extLst>
              <a:ext uri="{FF2B5EF4-FFF2-40B4-BE49-F238E27FC236}">
                <a16:creationId xmlns:a16="http://schemas.microsoft.com/office/drawing/2014/main" id="{12324CF7-914F-E847-9451-E99AC2CF402A}"/>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L13</a:t>
            </a:r>
          </a:p>
        </p:txBody>
      </p:sp>
      <p:sp>
        <p:nvSpPr>
          <p:cNvPr id="14342" name="Text Box 10">
            <a:extLst>
              <a:ext uri="{FF2B5EF4-FFF2-40B4-BE49-F238E27FC236}">
                <a16:creationId xmlns:a16="http://schemas.microsoft.com/office/drawing/2014/main" id="{4E2EEB82-0787-2E44-834A-6B9A0859B237}"/>
              </a:ext>
            </a:extLst>
          </p:cNvPr>
          <p:cNvSpPr txBox="1">
            <a:spLocks noChangeArrowheads="1"/>
          </p:cNvSpPr>
          <p:nvPr/>
        </p:nvSpPr>
        <p:spPr bwMode="auto">
          <a:xfrm>
            <a:off x="1268413" y="2208214"/>
            <a:ext cx="5111750" cy="652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74638" indent="-274638">
              <a:defRPr>
                <a:solidFill>
                  <a:schemeClr val="tx1"/>
                </a:solidFill>
                <a:latin typeface="Arial" panose="020B0604020202020204" pitchFamily="34" charset="0"/>
                <a:cs typeface="Arial" panose="020B0604020202020204" pitchFamily="34" charset="0"/>
              </a:defRPr>
            </a:lvl1pPr>
            <a:lvl2pPr marL="874713" indent="-342900">
              <a:defRPr>
                <a:solidFill>
                  <a:schemeClr val="tx1"/>
                </a:solidFill>
                <a:latin typeface="Arial" panose="020B0604020202020204" pitchFamily="34" charset="0"/>
                <a:cs typeface="Arial" panose="020B0604020202020204" pitchFamily="34" charset="0"/>
              </a:defRPr>
            </a:lvl2pPr>
            <a:lvl3pPr marL="1397000" indent="-342900">
              <a:defRPr>
                <a:solidFill>
                  <a:schemeClr val="tx1"/>
                </a:solidFill>
                <a:latin typeface="Arial" panose="020B0604020202020204" pitchFamily="34" charset="0"/>
                <a:cs typeface="Arial" panose="020B0604020202020204" pitchFamily="34" charset="0"/>
              </a:defRPr>
            </a:lvl3pPr>
            <a:lvl4pPr marL="1919288" indent="-342900">
              <a:defRPr>
                <a:solidFill>
                  <a:schemeClr val="tx1"/>
                </a:solidFill>
                <a:latin typeface="Arial" panose="020B0604020202020204" pitchFamily="34" charset="0"/>
                <a:cs typeface="Arial" panose="020B0604020202020204" pitchFamily="34" charset="0"/>
              </a:defRPr>
            </a:lvl4pPr>
            <a:lvl5pPr marL="2441575" indent="-342900">
              <a:defRPr>
                <a:solidFill>
                  <a:schemeClr val="tx1"/>
                </a:solidFill>
                <a:latin typeface="Arial" panose="020B0604020202020204" pitchFamily="34" charset="0"/>
                <a:cs typeface="Arial" panose="020B0604020202020204" pitchFamily="34" charset="0"/>
              </a:defRPr>
            </a:lvl5pPr>
            <a:lvl6pPr marL="2898775"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355975"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813175"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0375"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b="1">
                <a:solidFill>
                  <a:srgbClr val="CC0000"/>
                </a:solidFill>
              </a:rPr>
              <a:t>"No horse gets anywhere until he is harnessed. No stream or gas drives anything until it is confined. No Niagara is ever turned into light and power until it is tunnelled and channelled. </a:t>
            </a:r>
            <a:r>
              <a:rPr lang="en-AU" altLang="en-US" sz="1400" b="1" u="sng">
                <a:solidFill>
                  <a:srgbClr val="CC0000"/>
                </a:solidFill>
              </a:rPr>
              <a:t>No life ever grows great until it is focused, dedicated, disciplined</a:t>
            </a:r>
            <a:r>
              <a:rPr lang="en-AU" altLang="en-US" sz="1400" b="1">
                <a:solidFill>
                  <a:srgbClr val="CC0000"/>
                </a:solidFill>
              </a:rPr>
              <a:t>."</a:t>
            </a:r>
            <a:r>
              <a:rPr lang="en-AU" altLang="en-US" sz="1400"/>
              <a:t> </a:t>
            </a:r>
          </a:p>
          <a:p>
            <a:pPr algn="ctr" eaLnBrk="1" hangingPunct="1">
              <a:spcBef>
                <a:spcPct val="50000"/>
              </a:spcBef>
            </a:pPr>
            <a:r>
              <a:rPr lang="en-AU" altLang="en-US" sz="1400" b="1"/>
              <a:t>Harry Emerson Fosdick</a:t>
            </a:r>
            <a:r>
              <a:rPr lang="en-AU" altLang="en-US" sz="1400"/>
              <a:t> </a:t>
            </a:r>
          </a:p>
          <a:p>
            <a:pPr algn="ctr" eaLnBrk="1" hangingPunct="1">
              <a:spcBef>
                <a:spcPct val="50000"/>
              </a:spcBef>
            </a:pPr>
            <a:endParaRPr lang="en-AU" altLang="en-US" sz="1400"/>
          </a:p>
          <a:p>
            <a:pPr eaLnBrk="1" hangingPunct="1">
              <a:spcBef>
                <a:spcPct val="50000"/>
              </a:spcBef>
              <a:buFontTx/>
              <a:buAutoNum type="arabicPeriod"/>
            </a:pPr>
            <a:r>
              <a:rPr lang="en-AU" altLang="en-US" sz="1200"/>
              <a:t>How does the subject of ‘discipline’ in Hebrews 12 reflect back on the message of the centrality of Jesus in Christianity?  Why would the author of Hebrews put this material into the letter that he wrote?        </a:t>
            </a:r>
            <a:r>
              <a:rPr lang="en-AU" altLang="en-US" sz="1200" i="1"/>
              <a:t>( aka.   -What is the primary purpose of this discipline section?)</a:t>
            </a:r>
          </a:p>
          <a:p>
            <a:pPr eaLnBrk="1" hangingPunct="1">
              <a:spcBef>
                <a:spcPct val="50000"/>
              </a:spcBef>
              <a:buFontTx/>
              <a:buAutoNum type="arabicPeriod"/>
            </a:pPr>
            <a:r>
              <a:rPr lang="en-AU" altLang="en-US" sz="1200"/>
              <a:t>How can a local congregation go about helping develop a truly disciplined mindset without becoming dogmatic and legalistic?  Can it even be done in the  first place, or is this just a ‘pipe-dream’ of a highly idealistic person?</a:t>
            </a:r>
          </a:p>
          <a:p>
            <a:pPr eaLnBrk="1" hangingPunct="1">
              <a:spcBef>
                <a:spcPct val="50000"/>
              </a:spcBef>
              <a:buFontTx/>
              <a:buAutoNum type="arabicPeriod"/>
            </a:pPr>
            <a:r>
              <a:rPr lang="en-AU" altLang="en-US" sz="1200"/>
              <a:t>Why is discipline seen primarily as a punitive act?   Why is the idea of ‘discipline’ not seen as a training and development act without any reference to punitive measures today?</a:t>
            </a:r>
          </a:p>
          <a:p>
            <a:pPr eaLnBrk="1" hangingPunct="1">
              <a:spcBef>
                <a:spcPct val="50000"/>
              </a:spcBef>
              <a:buFontTx/>
              <a:buAutoNum type="arabicPeriod"/>
            </a:pPr>
            <a:r>
              <a:rPr lang="en-AU" altLang="en-US" sz="1200"/>
              <a:t>What is the role of the eldership in the whole matter of discipline today?</a:t>
            </a:r>
          </a:p>
          <a:p>
            <a:pPr eaLnBrk="1" hangingPunct="1">
              <a:spcBef>
                <a:spcPct val="50000"/>
              </a:spcBef>
              <a:buFontTx/>
              <a:buAutoNum type="arabicPeriod"/>
            </a:pPr>
            <a:r>
              <a:rPr lang="en-AU" altLang="en-US" sz="1200"/>
              <a:t>Where does Matthew 18:  12-20  fit into this whole picture actually?   How does Acts 5: 1-11 fit into this whole picture?   How does Acts 10: 9</a:t>
            </a:r>
            <a:r>
              <a:rPr lang="en-AU" altLang="en-US" sz="900"/>
              <a:t>ff</a:t>
            </a:r>
            <a:r>
              <a:rPr lang="en-AU" altLang="en-US" sz="1200"/>
              <a:t> fit into this whole picture?   What is different between the pictures found in Matthew 18, in Acts 5, and in Acts 10?</a:t>
            </a:r>
          </a:p>
          <a:p>
            <a:pPr eaLnBrk="1" hangingPunct="1">
              <a:spcBef>
                <a:spcPct val="50000"/>
              </a:spcBef>
              <a:buFontTx/>
              <a:buAutoNum type="arabicPeriod"/>
            </a:pPr>
            <a:r>
              <a:rPr lang="en-AU" altLang="en-US" sz="1200"/>
              <a:t>Why did no one go to Annais and Sapphira and talk to them one on one before they went to the whole assembled “church”?  What act of ‘discipline’ here was that which was most instilled in the minds of the congregation?</a:t>
            </a:r>
          </a:p>
          <a:p>
            <a:pPr eaLnBrk="1" hangingPunct="1">
              <a:spcBef>
                <a:spcPct val="50000"/>
              </a:spcBef>
              <a:buFontTx/>
              <a:buAutoNum type="arabicPeriod"/>
            </a:pPr>
            <a:r>
              <a:rPr lang="en-AU" altLang="en-US" sz="1200"/>
              <a:t>What is your definition of discipline now?</a:t>
            </a:r>
          </a:p>
        </p:txBody>
      </p:sp>
      <p:sp>
        <p:nvSpPr>
          <p:cNvPr id="10251" name="Text Box 11">
            <a:extLst>
              <a:ext uri="{FF2B5EF4-FFF2-40B4-BE49-F238E27FC236}">
                <a16:creationId xmlns:a16="http://schemas.microsoft.com/office/drawing/2014/main" id="{63D96AA7-DD8E-7F45-A543-A7CA52AA0B45}"/>
              </a:ext>
            </a:extLst>
          </p:cNvPr>
          <p:cNvSpPr txBox="1">
            <a:spLocks noChangeArrowheads="1"/>
          </p:cNvSpPr>
          <p:nvPr/>
        </p:nvSpPr>
        <p:spPr bwMode="auto">
          <a:xfrm>
            <a:off x="1268413" y="8904289"/>
            <a:ext cx="5256212" cy="1200329"/>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200" b="1">
                <a:solidFill>
                  <a:srgbClr val="CC0000"/>
                </a:solidFill>
                <a:effectLst>
                  <a:outerShdw blurRad="38100" dist="38100" dir="2700000" algn="tl">
                    <a:srgbClr val="000000"/>
                  </a:outerShdw>
                </a:effectLst>
              </a:rPr>
              <a:t>NOTE:</a:t>
            </a:r>
            <a:r>
              <a:rPr lang="en-AU" altLang="en-US" sz="1200" b="1"/>
              <a:t>   A life, or a ministry, where Jesus is minimized in favour of mere obedience and preached as if this obedience is the primary concern of our Christianity, is not focused on the Lord, but on me and what I am doing to save myself: it is not dedicated to the primary things, and it is not disciplined by the reality of the centrality of Jesus Christ.  It just is not Christian, it is a legalistic quasi-Christianity.</a:t>
            </a:r>
          </a:p>
        </p:txBody>
      </p:sp>
      <p:sp>
        <p:nvSpPr>
          <p:cNvPr id="14344" name="Freeform 12">
            <a:extLst>
              <a:ext uri="{FF2B5EF4-FFF2-40B4-BE49-F238E27FC236}">
                <a16:creationId xmlns:a16="http://schemas.microsoft.com/office/drawing/2014/main" id="{04DB42F2-C669-7E4B-83F7-2435766054F4}"/>
              </a:ext>
            </a:extLst>
          </p:cNvPr>
          <p:cNvSpPr>
            <a:spLocks/>
          </p:cNvSpPr>
          <p:nvPr/>
        </p:nvSpPr>
        <p:spPr bwMode="auto">
          <a:xfrm>
            <a:off x="327025" y="8445500"/>
            <a:ext cx="869950" cy="604838"/>
          </a:xfrm>
          <a:custGeom>
            <a:avLst/>
            <a:gdLst>
              <a:gd name="T0" fmla="*/ 0 w 548"/>
              <a:gd name="T1" fmla="*/ 0 h 381"/>
              <a:gd name="T2" fmla="*/ 0 w 548"/>
              <a:gd name="T3" fmla="*/ 600075 h 381"/>
              <a:gd name="T4" fmla="*/ 869950 w 548"/>
              <a:gd name="T5" fmla="*/ 604838 h 381"/>
              <a:gd name="T6" fmla="*/ 0 60000 65536"/>
              <a:gd name="T7" fmla="*/ 0 60000 65536"/>
              <a:gd name="T8" fmla="*/ 0 60000 65536"/>
            </a:gdLst>
            <a:ahLst/>
            <a:cxnLst>
              <a:cxn ang="T6">
                <a:pos x="T0" y="T1"/>
              </a:cxn>
              <a:cxn ang="T7">
                <a:pos x="T2" y="T3"/>
              </a:cxn>
              <a:cxn ang="T8">
                <a:pos x="T4" y="T5"/>
              </a:cxn>
            </a:cxnLst>
            <a:rect l="0" t="0" r="r" b="b"/>
            <a:pathLst>
              <a:path w="548" h="381">
                <a:moveTo>
                  <a:pt x="0" y="0"/>
                </a:moveTo>
                <a:lnTo>
                  <a:pt x="0" y="378"/>
                </a:lnTo>
                <a:lnTo>
                  <a:pt x="548" y="381"/>
                </a:lnTo>
              </a:path>
            </a:pathLst>
          </a:custGeom>
          <a:noFill/>
          <a:ln w="76200" cmpd="sng">
            <a:solidFill>
              <a:srgbClr val="CC0000"/>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02222485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9AC594-D583-3141-8C56-E642A8FD03B4}"/>
              </a:ext>
            </a:extLst>
          </p:cNvPr>
          <p:cNvSpPr/>
          <p:nvPr/>
        </p:nvSpPr>
        <p:spPr>
          <a:xfrm>
            <a:off x="1177947" y="236240"/>
            <a:ext cx="5264728" cy="325781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2655A04A-160A-3040-A5F1-2E467DB026DF}"/>
              </a:ext>
            </a:extLst>
          </p:cNvPr>
          <p:cNvGrpSpPr/>
          <p:nvPr/>
        </p:nvGrpSpPr>
        <p:grpSpPr>
          <a:xfrm>
            <a:off x="1154771" y="208524"/>
            <a:ext cx="5147733" cy="3193854"/>
            <a:chOff x="995142" y="1491899"/>
            <a:chExt cx="5147733" cy="2758322"/>
          </a:xfrm>
        </p:grpSpPr>
        <p:sp>
          <p:nvSpPr>
            <p:cNvPr id="2" name="TextBox 1">
              <a:extLst>
                <a:ext uri="{FF2B5EF4-FFF2-40B4-BE49-F238E27FC236}">
                  <a16:creationId xmlns:a16="http://schemas.microsoft.com/office/drawing/2014/main" id="{DA88E222-24F3-B149-AE1F-7B47DFD4256B}"/>
                </a:ext>
              </a:extLst>
            </p:cNvPr>
            <p:cNvSpPr txBox="1"/>
            <p:nvPr/>
          </p:nvSpPr>
          <p:spPr>
            <a:xfrm>
              <a:off x="1279602" y="1491899"/>
              <a:ext cx="4648200" cy="2737807"/>
            </a:xfrm>
            <a:prstGeom prst="rect">
              <a:avLst/>
            </a:prstGeom>
            <a:noFill/>
          </p:spPr>
          <p:txBody>
            <a:bodyPr wrap="square" rtlCol="0">
              <a:spAutoFit/>
            </a:bodyPr>
            <a:lstStyle/>
            <a:p>
              <a:pPr algn="ctr"/>
              <a:r>
                <a:rPr lang="en-US" sz="4000" b="1" dirty="0">
                  <a:solidFill>
                    <a:schemeClr val="accent4">
                      <a:lumMod val="60000"/>
                      <a:lumOff val="40000"/>
                    </a:schemeClr>
                  </a:solidFill>
                </a:rPr>
                <a:t>...Thus This Shortened, Practical  Letter To The Hebrews Came Into Practical Practice ...</a:t>
              </a:r>
            </a:p>
          </p:txBody>
        </p:sp>
        <p:sp>
          <p:nvSpPr>
            <p:cNvPr id="16" name="TextBox 15">
              <a:extLst>
                <a:ext uri="{FF2B5EF4-FFF2-40B4-BE49-F238E27FC236}">
                  <a16:creationId xmlns:a16="http://schemas.microsoft.com/office/drawing/2014/main" id="{DE0EB2A6-7D37-924B-B63E-87B70A86A15E}"/>
                </a:ext>
              </a:extLst>
            </p:cNvPr>
            <p:cNvSpPr txBox="1"/>
            <p:nvPr/>
          </p:nvSpPr>
          <p:spPr>
            <a:xfrm>
              <a:off x="995142" y="1512414"/>
              <a:ext cx="5147733" cy="2737807"/>
            </a:xfrm>
            <a:prstGeom prst="rect">
              <a:avLst/>
            </a:prstGeom>
            <a:noFill/>
          </p:spPr>
          <p:txBody>
            <a:bodyPr wrap="square" rtlCol="0">
              <a:spAutoFit/>
            </a:bodyPr>
            <a:lstStyle/>
            <a:p>
              <a:pPr algn="ctr"/>
              <a:r>
                <a:rPr lang="en-US" sz="4000" b="1" dirty="0">
                  <a:solidFill>
                    <a:srgbClr val="FF0000"/>
                  </a:solidFill>
                </a:rPr>
                <a:t>... Thus This</a:t>
              </a:r>
            </a:p>
            <a:p>
              <a:pPr algn="ctr"/>
              <a:r>
                <a:rPr lang="en-US" sz="4000" b="1" dirty="0">
                  <a:solidFill>
                    <a:srgbClr val="FF0000"/>
                  </a:solidFill>
                </a:rPr>
                <a:t>Shortened, Practical  Letter To The </a:t>
              </a:r>
            </a:p>
            <a:p>
              <a:pPr algn="ctr"/>
              <a:r>
                <a:rPr lang="en-US" sz="4000" b="1" dirty="0">
                  <a:solidFill>
                    <a:srgbClr val="FF0000"/>
                  </a:solidFill>
                </a:rPr>
                <a:t>Hebrews Came Into Practical Practice ... </a:t>
              </a:r>
            </a:p>
          </p:txBody>
        </p:sp>
      </p:grpSp>
      <p:sp>
        <p:nvSpPr>
          <p:cNvPr id="5" name="TextBox 4">
            <a:extLst>
              <a:ext uri="{FF2B5EF4-FFF2-40B4-BE49-F238E27FC236}">
                <a16:creationId xmlns:a16="http://schemas.microsoft.com/office/drawing/2014/main" id="{F9FBF54C-A424-7841-A0D3-D23E41C934FF}"/>
              </a:ext>
            </a:extLst>
          </p:cNvPr>
          <p:cNvSpPr txBox="1"/>
          <p:nvPr/>
        </p:nvSpPr>
        <p:spPr>
          <a:xfrm>
            <a:off x="1185334" y="3910957"/>
            <a:ext cx="5146194" cy="7848302"/>
          </a:xfrm>
          <a:prstGeom prst="rect">
            <a:avLst/>
          </a:prstGeom>
          <a:noFill/>
        </p:spPr>
        <p:txBody>
          <a:bodyPr wrap="square" rtlCol="0">
            <a:spAutoFit/>
          </a:bodyPr>
          <a:lstStyle/>
          <a:p>
            <a:pPr algn="just"/>
            <a:r>
              <a:rPr lang="en-US" dirty="0"/>
              <a:t>On the norm, the church tends to sees in the purist forms of black and white. We seek out these statements of obvious command, before we ever seek out the message, so, what about the message that is left between those commands?   Is it just filler, connective tissue, to get us to those commands, or does it have a larger purpose that few are patient and resolute enough to seek out and understand?   It is rather strange, really, that the most resilient forms of spiritual behaviour are those things that are “heroes” have taught us, but which we have never personally investigated or challenged.</a:t>
            </a:r>
          </a:p>
          <a:p>
            <a:pPr algn="just"/>
            <a:endParaRPr lang="en-US" dirty="0"/>
          </a:p>
          <a:p>
            <a:pPr algn="just"/>
            <a:r>
              <a:rPr lang="en-US" dirty="0"/>
              <a:t>How many  people ever even notice that the Letter to the Hebrews has no one claiming personal authorship, and there is no addressee for the letter.   That is odd, conservatively expected, but odd.   Don’t we really care???    We trust the old lines and fear the new lines, even though they both can pull together and stimulate us all to a greater depth of real knowledge.</a:t>
            </a:r>
          </a:p>
          <a:p>
            <a:pPr algn="just"/>
            <a:endParaRPr lang="en-US" dirty="0"/>
          </a:p>
          <a:p>
            <a:pPr algn="just"/>
            <a:r>
              <a:rPr lang="en-US" dirty="0"/>
              <a:t>Look at the following text of the Letter to the Hebrews,  All of the practical passages are high-lighted in yellow and the rest of the text is in simple black lettering.   Which part do we preach from the majority of time?     Why does the rest of this book get so over looked?</a:t>
            </a:r>
          </a:p>
        </p:txBody>
      </p:sp>
      <p:sp>
        <p:nvSpPr>
          <p:cNvPr id="7" name="Rectangle 6">
            <a:extLst>
              <a:ext uri="{FF2B5EF4-FFF2-40B4-BE49-F238E27FC236}">
                <a16:creationId xmlns:a16="http://schemas.microsoft.com/office/drawing/2014/main" id="{AF867477-0BE3-A246-A547-DD519D37B0F1}"/>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CA876B4-EA8F-C243-B631-4B60B00D5093}"/>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159725475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4CF31-03E5-6243-8241-E2BA856015E1}"/>
              </a:ext>
            </a:extLst>
          </p:cNvPr>
          <p:cNvSpPr>
            <a:spLocks noGrp="1"/>
          </p:cNvSpPr>
          <p:nvPr>
            <p:ph type="sldNum" sz="quarter" idx="12"/>
          </p:nvPr>
        </p:nvSpPr>
        <p:spPr/>
        <p:txBody>
          <a:bodyPr/>
          <a:lstStyle/>
          <a:p>
            <a:fld id="{8E22FFD7-7552-B44A-9234-BA862C260177}" type="slidenum">
              <a:rPr lang="en-US" smtClean="0"/>
              <a:t>118</a:t>
            </a:fld>
            <a:endParaRPr lang="en-US"/>
          </a:p>
        </p:txBody>
      </p:sp>
      <p:sp>
        <p:nvSpPr>
          <p:cNvPr id="4" name="Rectangle 3">
            <a:extLst>
              <a:ext uri="{FF2B5EF4-FFF2-40B4-BE49-F238E27FC236}">
                <a16:creationId xmlns:a16="http://schemas.microsoft.com/office/drawing/2014/main" id="{8E47E693-2229-9341-9556-918CDE2E96E3}"/>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06AA070-4FA9-C34A-8BFE-A7DDA5F1067D}"/>
              </a:ext>
            </a:extLst>
          </p:cNvPr>
          <p:cNvSpPr txBox="1"/>
          <p:nvPr/>
        </p:nvSpPr>
        <p:spPr>
          <a:xfrm>
            <a:off x="1382750" y="557559"/>
            <a:ext cx="4943707" cy="1908215"/>
          </a:xfrm>
          <a:prstGeom prst="rect">
            <a:avLst/>
          </a:prstGeom>
          <a:solidFill>
            <a:schemeClr val="tx1"/>
          </a:solidFill>
          <a:ln w="76200">
            <a:solidFill>
              <a:srgbClr val="FF0000"/>
            </a:solidFill>
          </a:ln>
        </p:spPr>
        <p:txBody>
          <a:bodyPr wrap="square" rtlCol="0">
            <a:spAutoFit/>
          </a:bodyPr>
          <a:lstStyle/>
          <a:p>
            <a:pPr algn="ctr"/>
            <a:r>
              <a:rPr lang="en-US" sz="1400" b="1" dirty="0">
                <a:solidFill>
                  <a:schemeClr val="bg1"/>
                </a:solidFill>
              </a:rPr>
              <a:t>THE TEXT WE </a:t>
            </a:r>
            <a:r>
              <a:rPr lang="en-US" sz="1400" b="1" u="sng" dirty="0">
                <a:solidFill>
                  <a:schemeClr val="bg1"/>
                </a:solidFill>
              </a:rPr>
              <a:t>PREACH FROM </a:t>
            </a:r>
            <a:r>
              <a:rPr lang="en-US" sz="1400" b="1" dirty="0">
                <a:solidFill>
                  <a:schemeClr val="bg1"/>
                </a:solidFill>
              </a:rPr>
              <a:t>MOST OFTEN,</a:t>
            </a:r>
          </a:p>
          <a:p>
            <a:pPr algn="ctr"/>
            <a:r>
              <a:rPr lang="en-US" sz="1400" b="1" dirty="0">
                <a:solidFill>
                  <a:schemeClr val="bg1"/>
                </a:solidFill>
              </a:rPr>
              <a:t>VERSUS </a:t>
            </a:r>
          </a:p>
          <a:p>
            <a:pPr algn="ctr"/>
            <a:r>
              <a:rPr lang="en-US" sz="1400" b="1" dirty="0">
                <a:solidFill>
                  <a:schemeClr val="bg1"/>
                </a:solidFill>
              </a:rPr>
              <a:t>THE TEXT WE HAVE </a:t>
            </a:r>
          </a:p>
          <a:p>
            <a:pPr algn="ctr"/>
            <a:r>
              <a:rPr lang="en-US" sz="1400" b="1" u="sng" dirty="0">
                <a:solidFill>
                  <a:schemeClr val="bg1"/>
                </a:solidFill>
              </a:rPr>
              <a:t>ACTUALLY RECEIVED, BUT RARELY PREACH FROM ...</a:t>
            </a:r>
            <a:r>
              <a:rPr lang="en-US" sz="1400" dirty="0">
                <a:solidFill>
                  <a:schemeClr val="bg1"/>
                </a:solidFill>
              </a:rPr>
              <a:t>     </a:t>
            </a:r>
            <a:r>
              <a:rPr lang="en-US" sz="1400" b="1" u="sng" dirty="0">
                <a:solidFill>
                  <a:schemeClr val="bg1"/>
                </a:solidFill>
              </a:rPr>
              <a:t>“Why?”  </a:t>
            </a:r>
          </a:p>
          <a:p>
            <a:pPr algn="ctr"/>
            <a:endParaRPr lang="en-US" sz="2000" b="1" u="sng" dirty="0">
              <a:solidFill>
                <a:schemeClr val="bg1"/>
              </a:solidFill>
            </a:endParaRPr>
          </a:p>
          <a:p>
            <a:pPr algn="ctr"/>
            <a:r>
              <a:rPr lang="en-US" sz="1400" b="1" u="sng" dirty="0">
                <a:solidFill>
                  <a:schemeClr val="bg1"/>
                </a:solidFill>
              </a:rPr>
              <a:t>“The Problem of Pragmatic Philosophy </a:t>
            </a:r>
          </a:p>
          <a:p>
            <a:pPr algn="ctr"/>
            <a:r>
              <a:rPr lang="en-US" sz="1400" b="1" u="sng" dirty="0">
                <a:solidFill>
                  <a:schemeClr val="bg1"/>
                </a:solidFill>
              </a:rPr>
              <a:t>And Its Denigration of all Things Christological.”</a:t>
            </a:r>
          </a:p>
          <a:p>
            <a:pPr algn="ctr"/>
            <a:endParaRPr lang="en-US" sz="1400" b="1" u="sng" dirty="0"/>
          </a:p>
        </p:txBody>
      </p:sp>
      <p:sp>
        <p:nvSpPr>
          <p:cNvPr id="7" name="TextBox 6">
            <a:extLst>
              <a:ext uri="{FF2B5EF4-FFF2-40B4-BE49-F238E27FC236}">
                <a16:creationId xmlns:a16="http://schemas.microsoft.com/office/drawing/2014/main" id="{EED06036-A180-E349-A080-0D36AFD397E1}"/>
              </a:ext>
            </a:extLst>
          </p:cNvPr>
          <p:cNvSpPr txBox="1"/>
          <p:nvPr/>
        </p:nvSpPr>
        <p:spPr>
          <a:xfrm>
            <a:off x="1265091" y="2485722"/>
            <a:ext cx="5206047" cy="10310515"/>
          </a:xfrm>
          <a:prstGeom prst="rect">
            <a:avLst/>
          </a:prstGeom>
          <a:noFill/>
        </p:spPr>
        <p:txBody>
          <a:bodyPr wrap="square" rtlCol="0">
            <a:spAutoFit/>
          </a:bodyPr>
          <a:lstStyle/>
          <a:p>
            <a:r>
              <a:rPr lang="en-AU" b="1" dirty="0"/>
              <a:t>God’s Final Word in His Son</a:t>
            </a:r>
          </a:p>
          <a:p>
            <a:r>
              <a:rPr lang="en-AU" b="1" dirty="0"/>
              <a:t>1:1</a:t>
            </a:r>
            <a:r>
              <a:rPr lang="en-AU" sz="1400" b="1" dirty="0"/>
              <a:t> </a:t>
            </a:r>
            <a:r>
              <a:rPr lang="en-AU" sz="1400" dirty="0"/>
              <a:t>God, after He spoke long ago to the fathers in the prophets in many portions and in many ways, </a:t>
            </a:r>
            <a:r>
              <a:rPr lang="en-AU" sz="1400" b="1" baseline="30000" dirty="0"/>
              <a:t>2 </a:t>
            </a:r>
            <a:r>
              <a:rPr lang="en-AU" sz="1400" baseline="30000" dirty="0"/>
              <a:t>[</a:t>
            </a:r>
            <a:r>
              <a:rPr lang="en-AU" sz="1400" baseline="30000" dirty="0">
                <a:hlinkClick r:id="rId3" tooltip="See footnote a"/>
              </a:rPr>
              <a:t>a</a:t>
            </a:r>
            <a:r>
              <a:rPr lang="en-AU" sz="1400" baseline="30000" dirty="0"/>
              <a:t>]</a:t>
            </a:r>
            <a:r>
              <a:rPr lang="en-AU" sz="1400" dirty="0"/>
              <a:t>in these last days has spoken to us </a:t>
            </a:r>
            <a:r>
              <a:rPr lang="en-AU" sz="1400" baseline="30000" dirty="0"/>
              <a:t>[</a:t>
            </a:r>
            <a:r>
              <a:rPr lang="en-AU" sz="1400" baseline="30000" dirty="0">
                <a:hlinkClick r:id="rId4" tooltip="See footnote b"/>
              </a:rPr>
              <a:t>b</a:t>
            </a:r>
            <a:r>
              <a:rPr lang="en-AU" sz="1400" baseline="30000" dirty="0"/>
              <a:t>]</a:t>
            </a:r>
            <a:r>
              <a:rPr lang="en-AU" sz="1400" dirty="0"/>
              <a:t>in His Son, whom He appointed heir of all things, through whom also He made the </a:t>
            </a:r>
            <a:r>
              <a:rPr lang="en-AU" sz="1400" baseline="30000" dirty="0"/>
              <a:t>[</a:t>
            </a:r>
            <a:r>
              <a:rPr lang="en-AU" sz="1400" baseline="30000" dirty="0">
                <a:hlinkClick r:id="rId5" tooltip="See footnote c"/>
              </a:rPr>
              <a:t>c</a:t>
            </a:r>
            <a:r>
              <a:rPr lang="en-AU" sz="1400" baseline="30000" dirty="0"/>
              <a:t>]</a:t>
            </a:r>
            <a:r>
              <a:rPr lang="en-AU" sz="1400" dirty="0"/>
              <a:t>world. </a:t>
            </a:r>
            <a:r>
              <a:rPr lang="en-AU" sz="1400" b="1" baseline="30000" dirty="0"/>
              <a:t>3 </a:t>
            </a:r>
            <a:r>
              <a:rPr lang="en-AU" sz="1400" baseline="30000" dirty="0"/>
              <a:t>[</a:t>
            </a:r>
            <a:r>
              <a:rPr lang="en-AU" sz="1400" baseline="30000" dirty="0">
                <a:hlinkClick r:id="rId6" tooltip="See footnote d"/>
              </a:rPr>
              <a:t>d</a:t>
            </a:r>
            <a:r>
              <a:rPr lang="en-AU" sz="1400" baseline="30000" dirty="0"/>
              <a:t>]</a:t>
            </a:r>
            <a:r>
              <a:rPr lang="en-AU" sz="1400" dirty="0"/>
              <a:t>And He is the radiance of His glory and the exact representation of His nature, and </a:t>
            </a:r>
            <a:r>
              <a:rPr lang="en-AU" sz="1400" baseline="30000" dirty="0"/>
              <a:t>[</a:t>
            </a:r>
            <a:r>
              <a:rPr lang="en-AU" sz="1400" baseline="30000" dirty="0">
                <a:hlinkClick r:id="rId7" tooltip="See footnote e"/>
              </a:rPr>
              <a:t>e</a:t>
            </a:r>
            <a:r>
              <a:rPr lang="en-AU" sz="1400" baseline="30000" dirty="0"/>
              <a:t>]</a:t>
            </a:r>
            <a:r>
              <a:rPr lang="en-AU" sz="1400" dirty="0"/>
              <a:t>upholds all things by the word of His power. When He had made purification of sins, He sat down at the right hand of the Majesty on high, </a:t>
            </a:r>
            <a:r>
              <a:rPr lang="en-AU" sz="1400" b="1" baseline="30000" dirty="0"/>
              <a:t>4 </a:t>
            </a:r>
            <a:r>
              <a:rPr lang="en-AU" sz="1400" dirty="0"/>
              <a:t>having become as much better than the angels, as He has inherited a more excellent name than they.</a:t>
            </a:r>
          </a:p>
          <a:p>
            <a:r>
              <a:rPr lang="en-AU" sz="1400" b="1" baseline="30000" dirty="0"/>
              <a:t>5 </a:t>
            </a:r>
            <a:r>
              <a:rPr lang="en-AU" sz="1400" dirty="0"/>
              <a:t>For to which of the angels did He ever say,</a:t>
            </a:r>
          </a:p>
          <a:p>
            <a:r>
              <a:rPr lang="en-AU" sz="1400" dirty="0"/>
              <a:t>“You are My Son,</a:t>
            </a:r>
            <a:br>
              <a:rPr lang="en-AU" sz="1400" dirty="0"/>
            </a:br>
            <a:r>
              <a:rPr lang="en-AU" sz="1400" dirty="0"/>
              <a:t>Today I have begotten You”?</a:t>
            </a:r>
          </a:p>
          <a:p>
            <a:r>
              <a:rPr lang="en-AU" sz="1400" dirty="0"/>
              <a:t>And again,</a:t>
            </a:r>
          </a:p>
          <a:p>
            <a:r>
              <a:rPr lang="en-AU" sz="1400" dirty="0"/>
              <a:t>“I will be a Father to Him</a:t>
            </a:r>
            <a:br>
              <a:rPr lang="en-AU" sz="1400" dirty="0"/>
            </a:br>
            <a:r>
              <a:rPr lang="en-AU" sz="1400" dirty="0"/>
              <a:t>And He shall be a Son to Me”?</a:t>
            </a:r>
          </a:p>
          <a:p>
            <a:r>
              <a:rPr lang="en-AU" sz="1400" b="1" baseline="30000" dirty="0"/>
              <a:t>6 </a:t>
            </a:r>
            <a:r>
              <a:rPr lang="en-AU" sz="1400" dirty="0"/>
              <a:t>And </a:t>
            </a:r>
            <a:r>
              <a:rPr lang="en-AU" sz="1400" baseline="30000" dirty="0"/>
              <a:t>[</a:t>
            </a:r>
            <a:r>
              <a:rPr lang="en-AU" sz="1400" baseline="30000" dirty="0">
                <a:hlinkClick r:id="rId8" tooltip="See footnote f"/>
              </a:rPr>
              <a:t>f</a:t>
            </a:r>
            <a:r>
              <a:rPr lang="en-AU" sz="1400" baseline="30000" dirty="0"/>
              <a:t>]</a:t>
            </a:r>
            <a:r>
              <a:rPr lang="en-AU" sz="1400" dirty="0"/>
              <a:t>when He again brings the firstborn into </a:t>
            </a:r>
            <a:r>
              <a:rPr lang="en-AU" sz="1400" baseline="30000" dirty="0"/>
              <a:t>[</a:t>
            </a:r>
            <a:r>
              <a:rPr lang="en-AU" sz="1400" baseline="30000" dirty="0">
                <a:hlinkClick r:id="rId9" tooltip="See footnote g"/>
              </a:rPr>
              <a:t>g</a:t>
            </a:r>
            <a:r>
              <a:rPr lang="en-AU" sz="1400" baseline="30000" dirty="0"/>
              <a:t>]</a:t>
            </a:r>
            <a:r>
              <a:rPr lang="en-AU" sz="1400" dirty="0"/>
              <a:t>the world, He says,</a:t>
            </a:r>
          </a:p>
          <a:p>
            <a:r>
              <a:rPr lang="en-AU" sz="1400" dirty="0"/>
              <a:t>“And let all the angels of God worship Him.”</a:t>
            </a:r>
          </a:p>
          <a:p>
            <a:r>
              <a:rPr lang="en-AU" sz="1400" b="1" baseline="30000" dirty="0"/>
              <a:t>7 </a:t>
            </a:r>
            <a:r>
              <a:rPr lang="en-AU" sz="1400" dirty="0"/>
              <a:t>And of the angels He says,</a:t>
            </a:r>
          </a:p>
          <a:p>
            <a:r>
              <a:rPr lang="en-AU" sz="1400" dirty="0"/>
              <a:t>“Who makes His angels winds,</a:t>
            </a:r>
            <a:br>
              <a:rPr lang="en-AU" sz="1400" dirty="0"/>
            </a:br>
            <a:r>
              <a:rPr lang="en-AU" sz="1400" dirty="0"/>
              <a:t>And His ministers a flame of fire.”</a:t>
            </a:r>
          </a:p>
          <a:p>
            <a:r>
              <a:rPr lang="en-AU" sz="1400" b="1" baseline="30000" dirty="0"/>
              <a:t>8 </a:t>
            </a:r>
            <a:r>
              <a:rPr lang="en-AU" sz="1400" dirty="0"/>
              <a:t>But of the Son </a:t>
            </a:r>
            <a:r>
              <a:rPr lang="en-AU" sz="1400" i="1" dirty="0"/>
              <a:t>He says</a:t>
            </a:r>
            <a:r>
              <a:rPr lang="en-AU" sz="1400" dirty="0"/>
              <a:t>,</a:t>
            </a:r>
          </a:p>
          <a:p>
            <a:r>
              <a:rPr lang="en-AU" sz="1400" dirty="0"/>
              <a:t>“Your throne, O God, is forever and ever,</a:t>
            </a:r>
            <a:br>
              <a:rPr lang="en-AU" sz="1400" dirty="0"/>
            </a:br>
            <a:r>
              <a:rPr lang="en-AU" sz="1400" dirty="0"/>
              <a:t>And the righteous sceptre is the sceptre of </a:t>
            </a:r>
            <a:r>
              <a:rPr lang="en-AU" sz="1400" baseline="30000" dirty="0"/>
              <a:t>[</a:t>
            </a:r>
            <a:r>
              <a:rPr lang="en-AU" sz="1400" baseline="30000" dirty="0">
                <a:hlinkClick r:id="rId10" tooltip="See footnote h"/>
              </a:rPr>
              <a:t>h</a:t>
            </a:r>
            <a:r>
              <a:rPr lang="en-AU" sz="1400" baseline="30000" dirty="0"/>
              <a:t>]</a:t>
            </a:r>
            <a:r>
              <a:rPr lang="en-AU" sz="1400" dirty="0"/>
              <a:t>His kingdom.   </a:t>
            </a:r>
            <a:r>
              <a:rPr lang="en-AU" sz="1400" b="1" baseline="30000" dirty="0"/>
              <a:t>9 </a:t>
            </a:r>
            <a:r>
              <a:rPr lang="en-AU" sz="1400" dirty="0"/>
              <a:t>“You have loved righteousness and hated lawlessness;</a:t>
            </a:r>
            <a:br>
              <a:rPr lang="en-AU" sz="1400" dirty="0"/>
            </a:br>
            <a:r>
              <a:rPr lang="en-AU" sz="1400" dirty="0"/>
              <a:t>Therefore God, Your God, has anointed You</a:t>
            </a:r>
            <a:br>
              <a:rPr lang="en-AU" sz="1400" dirty="0"/>
            </a:br>
            <a:r>
              <a:rPr lang="en-AU" sz="1400" dirty="0"/>
              <a:t>With the oil of gladness above Your companions.”</a:t>
            </a:r>
          </a:p>
          <a:p>
            <a:r>
              <a:rPr lang="en-AU" sz="1400" b="1" baseline="30000" dirty="0"/>
              <a:t>10 </a:t>
            </a:r>
            <a:r>
              <a:rPr lang="en-AU" sz="1400" dirty="0"/>
              <a:t>And,</a:t>
            </a:r>
          </a:p>
          <a:p>
            <a:r>
              <a:rPr lang="en-AU" sz="1400" dirty="0"/>
              <a:t>“You, Lord, in the beginning laid the foundation of the earth,</a:t>
            </a:r>
            <a:br>
              <a:rPr lang="en-AU" sz="1400" dirty="0"/>
            </a:br>
            <a:r>
              <a:rPr lang="en-AU" sz="1400" dirty="0"/>
              <a:t>And the heavens are the works of Your hands;</a:t>
            </a:r>
            <a:br>
              <a:rPr lang="en-AU" sz="1400" dirty="0"/>
            </a:br>
            <a:r>
              <a:rPr lang="en-AU" sz="1400" b="1" baseline="30000" dirty="0"/>
              <a:t>11 </a:t>
            </a:r>
            <a:r>
              <a:rPr lang="en-AU" sz="1400" dirty="0"/>
              <a:t>They will perish, but You remain;</a:t>
            </a:r>
            <a:br>
              <a:rPr lang="en-AU" sz="1400" dirty="0"/>
            </a:br>
            <a:r>
              <a:rPr lang="en-AU" sz="1400" dirty="0"/>
              <a:t>And they all will become old like a garment,</a:t>
            </a:r>
            <a:br>
              <a:rPr lang="en-AU" sz="1400" dirty="0"/>
            </a:br>
            <a:r>
              <a:rPr lang="en-AU" sz="1400" b="1" baseline="30000" dirty="0"/>
              <a:t>12 </a:t>
            </a:r>
            <a:r>
              <a:rPr lang="en-AU" sz="1400" dirty="0"/>
              <a:t>And like a mantle You will roll them up;</a:t>
            </a:r>
            <a:br>
              <a:rPr lang="en-AU" sz="1400" dirty="0"/>
            </a:br>
            <a:r>
              <a:rPr lang="en-AU" sz="1400" dirty="0"/>
              <a:t>Like a garment they will also be changed.</a:t>
            </a:r>
            <a:br>
              <a:rPr lang="en-AU" sz="1400" dirty="0"/>
            </a:br>
            <a:r>
              <a:rPr lang="en-AU" sz="1400" dirty="0"/>
              <a:t>But You are the same,</a:t>
            </a:r>
            <a:br>
              <a:rPr lang="en-AU" sz="1400" dirty="0"/>
            </a:br>
            <a:r>
              <a:rPr lang="en-AU" sz="1400" dirty="0"/>
              <a:t>And Your years will not come to an end.”</a:t>
            </a:r>
          </a:p>
          <a:p>
            <a:r>
              <a:rPr lang="en-AU" sz="1400" b="1" baseline="30000" dirty="0"/>
              <a:t>13 </a:t>
            </a:r>
            <a:r>
              <a:rPr lang="en-AU" sz="1400" dirty="0"/>
              <a:t>But to which of the angels has He ever said,</a:t>
            </a:r>
          </a:p>
          <a:p>
            <a:r>
              <a:rPr lang="en-AU" sz="1400" dirty="0"/>
              <a:t>“Sit at My right hand,</a:t>
            </a:r>
            <a:br>
              <a:rPr lang="en-AU" sz="1400" dirty="0"/>
            </a:br>
            <a:r>
              <a:rPr lang="en-AU" sz="1400" dirty="0"/>
              <a:t>Until I make Your enemies</a:t>
            </a:r>
            <a:br>
              <a:rPr lang="en-AU" sz="1400" dirty="0"/>
            </a:br>
            <a:r>
              <a:rPr lang="en-AU" sz="1400" dirty="0"/>
              <a:t>A footstool for Your feet”?</a:t>
            </a:r>
          </a:p>
          <a:p>
            <a:r>
              <a:rPr lang="en-AU" sz="1400" b="1" baseline="30000" dirty="0"/>
              <a:t>14 </a:t>
            </a:r>
            <a:r>
              <a:rPr lang="en-AU" sz="1400" dirty="0"/>
              <a:t>Are they not all ministering spirits, sent out to render service for the sake of those who will inherit salvation?</a:t>
            </a:r>
          </a:p>
          <a:p>
            <a:br>
              <a:rPr lang="en-AU" dirty="0"/>
            </a:br>
            <a:endParaRPr lang="en-AU" dirty="0"/>
          </a:p>
          <a:p>
            <a:endParaRPr lang="en-US" dirty="0"/>
          </a:p>
        </p:txBody>
      </p:sp>
      <p:sp>
        <p:nvSpPr>
          <p:cNvPr id="8" name="TextBox 7">
            <a:extLst>
              <a:ext uri="{FF2B5EF4-FFF2-40B4-BE49-F238E27FC236}">
                <a16:creationId xmlns:a16="http://schemas.microsoft.com/office/drawing/2014/main" id="{8401147F-691D-3D40-AB69-3DC9B6F8CFE0}"/>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2434691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E35B7F8F-6FC3-F94E-BE1E-B8BE9D84984F}"/>
              </a:ext>
            </a:extLst>
          </p:cNvPr>
          <p:cNvSpPr>
            <a:spLocks noChangeArrowheads="1"/>
          </p:cNvSpPr>
          <p:nvPr/>
        </p:nvSpPr>
        <p:spPr bwMode="auto">
          <a:xfrm>
            <a:off x="0" y="0"/>
            <a:ext cx="1052513"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148" name="Group 4">
            <a:extLst>
              <a:ext uri="{FF2B5EF4-FFF2-40B4-BE49-F238E27FC236}">
                <a16:creationId xmlns:a16="http://schemas.microsoft.com/office/drawing/2014/main" id="{78D4B127-6697-F94E-B518-C41673749E01}"/>
              </a:ext>
            </a:extLst>
          </p:cNvPr>
          <p:cNvGrpSpPr>
            <a:grpSpLocks/>
          </p:cNvGrpSpPr>
          <p:nvPr/>
        </p:nvGrpSpPr>
        <p:grpSpPr bwMode="auto">
          <a:xfrm>
            <a:off x="151591" y="632279"/>
            <a:ext cx="836612" cy="2030413"/>
            <a:chOff x="119" y="252"/>
            <a:chExt cx="527" cy="1279"/>
          </a:xfrm>
        </p:grpSpPr>
        <p:sp>
          <p:nvSpPr>
            <p:cNvPr id="6149" name="Rectangle 5">
              <a:extLst>
                <a:ext uri="{FF2B5EF4-FFF2-40B4-BE49-F238E27FC236}">
                  <a16:creationId xmlns:a16="http://schemas.microsoft.com/office/drawing/2014/main" id="{6CD817B9-62B7-404A-BA76-9EABB06E031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0" name="Line 6">
              <a:extLst>
                <a:ext uri="{FF2B5EF4-FFF2-40B4-BE49-F238E27FC236}">
                  <a16:creationId xmlns:a16="http://schemas.microsoft.com/office/drawing/2014/main" id="{2E7B1A5C-8BAC-C940-9108-9C740FA42BA1}"/>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 name="Line 7">
              <a:extLst>
                <a:ext uri="{FF2B5EF4-FFF2-40B4-BE49-F238E27FC236}">
                  <a16:creationId xmlns:a16="http://schemas.microsoft.com/office/drawing/2014/main" id="{894D664D-A546-2241-9BE2-A9B37B1FE5E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2" name="Text Box 8">
              <a:extLst>
                <a:ext uri="{FF2B5EF4-FFF2-40B4-BE49-F238E27FC236}">
                  <a16:creationId xmlns:a16="http://schemas.microsoft.com/office/drawing/2014/main" id="{D172B134-CFA1-EF47-8B92-4409DDB88CF8}"/>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6154" name="Text Box 10">
            <a:extLst>
              <a:ext uri="{FF2B5EF4-FFF2-40B4-BE49-F238E27FC236}">
                <a16:creationId xmlns:a16="http://schemas.microsoft.com/office/drawing/2014/main" id="{BA10986F-DD09-5B4F-9766-CF88A560C1D8}"/>
              </a:ext>
            </a:extLst>
          </p:cNvPr>
          <p:cNvSpPr txBox="1">
            <a:spLocks noChangeArrowheads="1"/>
          </p:cNvSpPr>
          <p:nvPr/>
        </p:nvSpPr>
        <p:spPr bwMode="auto">
          <a:xfrm>
            <a:off x="1284180" y="360746"/>
            <a:ext cx="5329237" cy="1103379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914400" indent="-457200">
              <a:defRPr>
                <a:solidFill>
                  <a:schemeClr val="tx1"/>
                </a:solidFill>
                <a:latin typeface="Arial" panose="020B0604020202020204" pitchFamily="34" charset="0"/>
                <a:cs typeface="Arial" panose="020B0604020202020204" pitchFamily="34" charset="0"/>
              </a:defRPr>
            </a:lvl2pPr>
            <a:lvl3pPr marL="1371600" indent="-457200">
              <a:defRPr>
                <a:solidFill>
                  <a:schemeClr val="tx1"/>
                </a:solidFill>
                <a:latin typeface="Arial" panose="020B0604020202020204" pitchFamily="34" charset="0"/>
                <a:cs typeface="Arial" panose="020B0604020202020204" pitchFamily="34" charset="0"/>
              </a:defRPr>
            </a:lvl3pPr>
            <a:lvl4pPr marL="1828800" indent="-457200">
              <a:defRPr>
                <a:solidFill>
                  <a:schemeClr val="tx1"/>
                </a:solidFill>
                <a:latin typeface="Arial" panose="020B0604020202020204" pitchFamily="34" charset="0"/>
                <a:cs typeface="Arial" panose="020B0604020202020204" pitchFamily="34" charset="0"/>
              </a:defRPr>
            </a:lvl4pPr>
            <a:lvl5pPr marL="2286000" indent="-457200">
              <a:defRPr>
                <a:solidFill>
                  <a:schemeClr val="tx1"/>
                </a:solidFill>
                <a:latin typeface="Arial" panose="020B0604020202020204" pitchFamily="34" charset="0"/>
                <a:cs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AU" altLang="en-US" sz="1200" b="1" dirty="0">
                <a:solidFill>
                  <a:srgbClr val="FF0000"/>
                </a:solidFill>
              </a:rPr>
              <a:t>What can Hebrews do to help me in my personal Christian walk?....</a:t>
            </a:r>
          </a:p>
          <a:p>
            <a:pPr>
              <a:spcBef>
                <a:spcPct val="50000"/>
              </a:spcBef>
              <a:buFontTx/>
              <a:buAutoNum type="romanUcPeriod"/>
            </a:pPr>
            <a:r>
              <a:rPr lang="en-AU" altLang="en-US" sz="1600" b="1" dirty="0">
                <a:solidFill>
                  <a:srgbClr val="000099"/>
                </a:solidFill>
              </a:rPr>
              <a:t>Primacy:</a:t>
            </a:r>
            <a:r>
              <a:rPr lang="en-AU" altLang="en-US" sz="1400" dirty="0"/>
              <a:t>.  We are all affected in some way by the things that we have read and considered.  We may be affected in a positive way and or we may be affected in a negative way, but </a:t>
            </a:r>
            <a:r>
              <a:rPr lang="en-AU" altLang="en-US" sz="1400" u="sng" dirty="0">
                <a:solidFill>
                  <a:srgbClr val="000099"/>
                </a:solidFill>
              </a:rPr>
              <a:t>we will be affected</a:t>
            </a:r>
            <a:r>
              <a:rPr lang="en-AU" altLang="en-US" sz="1400" u="sng" dirty="0"/>
              <a:t> if we </a:t>
            </a:r>
            <a:r>
              <a:rPr lang="en-AU" altLang="en-US" sz="1400" u="sng" dirty="0">
                <a:solidFill>
                  <a:srgbClr val="FF0000"/>
                </a:solidFill>
              </a:rPr>
              <a:t>read</a:t>
            </a:r>
            <a:r>
              <a:rPr lang="en-AU" altLang="en-US" sz="1400" u="sng" dirty="0"/>
              <a:t> and then stop to </a:t>
            </a:r>
            <a:r>
              <a:rPr lang="en-AU" altLang="en-US" sz="1400" u="sng" dirty="0">
                <a:solidFill>
                  <a:srgbClr val="FF0000"/>
                </a:solidFill>
              </a:rPr>
              <a:t>think </a:t>
            </a:r>
            <a:r>
              <a:rPr lang="en-AU" altLang="en-US" sz="1400" u="sng" dirty="0"/>
              <a:t>about what we have read</a:t>
            </a:r>
            <a:r>
              <a:rPr lang="en-AU" altLang="en-US" sz="1400" dirty="0"/>
              <a:t>.  This is the ‘premise’ upon which we can found our lives.  Hebrews gives the premise.</a:t>
            </a:r>
          </a:p>
          <a:p>
            <a:pPr lvl="1">
              <a:spcBef>
                <a:spcPct val="50000"/>
              </a:spcBef>
              <a:buFontTx/>
              <a:buAutoNum type="alphaUcPeriod"/>
            </a:pPr>
            <a:r>
              <a:rPr lang="en-AU" altLang="en-US" sz="1400" dirty="0"/>
              <a:t>The Jewish people saw the Messiah as the coming ‘king’, the anointed one who would lead them out of their time of subjugation. </a:t>
            </a:r>
            <a:r>
              <a:rPr lang="en-AU" altLang="en-US" sz="1400" dirty="0">
                <a:solidFill>
                  <a:srgbClr val="FF0000"/>
                </a:solidFill>
              </a:rPr>
              <a:t>They saw this as His role: ‘Sonship” was not part of it.</a:t>
            </a:r>
            <a:r>
              <a:rPr lang="en-AU" altLang="en-US" sz="1400" dirty="0"/>
              <a:t>  </a:t>
            </a:r>
            <a:r>
              <a:rPr lang="en-AU" altLang="en-US" sz="1400" dirty="0">
                <a:solidFill>
                  <a:srgbClr val="000099"/>
                </a:solidFill>
              </a:rPr>
              <a:t>The Messiah was their hope, not their model. Moses, was their model</a:t>
            </a:r>
          </a:p>
          <a:p>
            <a:pPr lvl="1">
              <a:spcBef>
                <a:spcPct val="50000"/>
              </a:spcBef>
              <a:buFontTx/>
              <a:buAutoNum type="alphaUcPeriod"/>
            </a:pPr>
            <a:r>
              <a:rPr lang="en-AU" altLang="en-US" sz="1400" dirty="0"/>
              <a:t>They saw the Messiah as the highest of the high, the ‘saviour’.   It coloured their thinking for all of the days of the prophets and patriarchs.  It sustained them as a nation.  </a:t>
            </a:r>
            <a:r>
              <a:rPr lang="en-AU" altLang="en-US" sz="1400" dirty="0">
                <a:solidFill>
                  <a:srgbClr val="FF0000"/>
                </a:solidFill>
              </a:rPr>
              <a:t>This was His ‘</a:t>
            </a:r>
            <a:r>
              <a:rPr lang="en-AU" altLang="en-US" sz="1400" dirty="0" err="1">
                <a:solidFill>
                  <a:srgbClr val="FF0000"/>
                </a:solidFill>
              </a:rPr>
              <a:t>Saviourship</a:t>
            </a:r>
            <a:r>
              <a:rPr lang="en-AU" altLang="en-US" sz="1400" dirty="0">
                <a:solidFill>
                  <a:srgbClr val="FF0000"/>
                </a:solidFill>
              </a:rPr>
              <a:t>’, His ‘Sovereign Role’, in their eyes.</a:t>
            </a:r>
          </a:p>
          <a:p>
            <a:pPr lvl="1">
              <a:spcBef>
                <a:spcPct val="50000"/>
              </a:spcBef>
              <a:buFontTx/>
              <a:buAutoNum type="alphaUcPeriod"/>
            </a:pPr>
            <a:r>
              <a:rPr lang="en-AU" altLang="en-US" sz="1400" b="1" dirty="0">
                <a:solidFill>
                  <a:srgbClr val="000099"/>
                </a:solidFill>
              </a:rPr>
              <a:t>How we see Jesus will like-wise sustain us today</a:t>
            </a:r>
          </a:p>
          <a:p>
            <a:pPr>
              <a:spcBef>
                <a:spcPct val="50000"/>
              </a:spcBef>
              <a:buFontTx/>
              <a:buAutoNum type="romanUcPeriod"/>
            </a:pPr>
            <a:r>
              <a:rPr lang="en-AU" altLang="en-US" sz="1600" b="1" dirty="0">
                <a:solidFill>
                  <a:srgbClr val="000099"/>
                </a:solidFill>
              </a:rPr>
              <a:t>Perception:</a:t>
            </a:r>
            <a:r>
              <a:rPr lang="en-AU" altLang="en-US" sz="1400" b="1" dirty="0">
                <a:solidFill>
                  <a:srgbClr val="000099"/>
                </a:solidFill>
              </a:rPr>
              <a:t>  </a:t>
            </a:r>
            <a:r>
              <a:rPr lang="en-AU" altLang="en-US" sz="1400" dirty="0"/>
              <a:t>The second great thing that we get from this book is a deeper understanding of the necessity and way of His sacrifice.   This is our perception of Jesus, -as our only hope.   There was no other way that the sins of mankind could have been taken away but by the blood of this lamb.</a:t>
            </a:r>
          </a:p>
          <a:p>
            <a:pPr lvl="1">
              <a:spcBef>
                <a:spcPct val="50000"/>
              </a:spcBef>
              <a:buFontTx/>
              <a:buAutoNum type="alphaUcPeriod"/>
            </a:pPr>
            <a:r>
              <a:rPr lang="en-AU" altLang="en-US" sz="1400" dirty="0"/>
              <a:t>This deeper understanding is what redefines our whole concept of ministry.  </a:t>
            </a:r>
            <a:r>
              <a:rPr lang="en-AU" altLang="en-US" sz="1400" dirty="0">
                <a:solidFill>
                  <a:srgbClr val="FF0000"/>
                </a:solidFill>
              </a:rPr>
              <a:t>It takes the ‘me’ out of every thought and replaces it with the divine “Him”. </a:t>
            </a:r>
            <a:r>
              <a:rPr lang="en-AU" altLang="en-US" sz="1400" dirty="0"/>
              <a:t>I will yet have a place, but only at His pleasure.</a:t>
            </a:r>
          </a:p>
          <a:p>
            <a:pPr lvl="1">
              <a:spcBef>
                <a:spcPct val="50000"/>
              </a:spcBef>
              <a:buFontTx/>
              <a:buAutoNum type="alphaUcPeriod"/>
            </a:pPr>
            <a:r>
              <a:rPr lang="en-AU" altLang="en-US" sz="1400" dirty="0"/>
              <a:t>It gives us a deep and over-powering willingness to go and do what ever we can to express our love of God and our gratitude for what He did for us, something that we cannot do for ourselves.</a:t>
            </a:r>
          </a:p>
          <a:p>
            <a:pPr lvl="1">
              <a:spcBef>
                <a:spcPct val="50000"/>
              </a:spcBef>
              <a:buFontTx/>
              <a:buAutoNum type="alphaUcPeriod"/>
            </a:pPr>
            <a:r>
              <a:rPr lang="en-AU" altLang="en-US" sz="1400" b="1" dirty="0">
                <a:solidFill>
                  <a:srgbClr val="000099"/>
                </a:solidFill>
              </a:rPr>
              <a:t>How we perceive Jesus will become the definition of our centre of our entire universe, the very light of all things good, the holiness of all things holy, the pearl of the greatest possible price, the only hope, my every life moment.</a:t>
            </a:r>
          </a:p>
          <a:p>
            <a:pPr lvl="1">
              <a:spcBef>
                <a:spcPct val="50000"/>
              </a:spcBef>
              <a:buFontTx/>
              <a:buAutoNum type="alphaUcPeriod"/>
            </a:pPr>
            <a:r>
              <a:rPr lang="en-AU" altLang="en-US" sz="1400" b="1" dirty="0">
                <a:solidFill>
                  <a:srgbClr val="000099"/>
                </a:solidFill>
              </a:rPr>
              <a:t>I use ‘the’ primacy to sustain my perception, thus to venerate His absolute Sovereignty in my life.</a:t>
            </a:r>
            <a:r>
              <a:rPr lang="en-AU" altLang="en-US" sz="1400" dirty="0"/>
              <a:t> </a:t>
            </a:r>
          </a:p>
          <a:p>
            <a:pPr lvl="1">
              <a:spcBef>
                <a:spcPct val="50000"/>
              </a:spcBef>
              <a:buFontTx/>
              <a:buAutoNum type="alphaUcPeriod"/>
            </a:pPr>
            <a:r>
              <a:rPr lang="en-AU" altLang="en-US" sz="1400" b="1" dirty="0">
                <a:solidFill>
                  <a:srgbClr val="00B050"/>
                </a:solidFill>
              </a:rPr>
              <a:t>Who do I devote the most of my time to serving, right now, realistically?   Is this entity Jesus or is Jesus a side issue, if I have time and if it is convenient?   Be harshly real with yourself as you and God will be the only two who need to hear your honest answer.   Why is this important???</a:t>
            </a:r>
          </a:p>
          <a:p>
            <a:pPr lvl="1">
              <a:spcBef>
                <a:spcPct val="50000"/>
              </a:spcBef>
              <a:buFontTx/>
              <a:buAutoNum type="alphaUcPeriod"/>
            </a:pPr>
            <a:endParaRPr lang="en-AU" altLang="en-US" sz="1400" dirty="0"/>
          </a:p>
        </p:txBody>
      </p:sp>
      <p:sp>
        <p:nvSpPr>
          <p:cNvPr id="6156" name="Freeform 12">
            <a:extLst>
              <a:ext uri="{FF2B5EF4-FFF2-40B4-BE49-F238E27FC236}">
                <a16:creationId xmlns:a16="http://schemas.microsoft.com/office/drawing/2014/main" id="{DEC404B9-447A-1346-A98D-160781682B8A}"/>
              </a:ext>
            </a:extLst>
          </p:cNvPr>
          <p:cNvSpPr>
            <a:spLocks/>
          </p:cNvSpPr>
          <p:nvPr/>
        </p:nvSpPr>
        <p:spPr bwMode="auto">
          <a:xfrm>
            <a:off x="1578907" y="2582755"/>
            <a:ext cx="276225" cy="3394075"/>
          </a:xfrm>
          <a:custGeom>
            <a:avLst/>
            <a:gdLst>
              <a:gd name="T0" fmla="*/ 0 w 174"/>
              <a:gd name="T1" fmla="*/ 0 h 2138"/>
              <a:gd name="T2" fmla="*/ 11 w 174"/>
              <a:gd name="T3" fmla="*/ 2138 h 2138"/>
              <a:gd name="T4" fmla="*/ 174 w 174"/>
              <a:gd name="T5" fmla="*/ 2138 h 2138"/>
            </a:gdLst>
            <a:ahLst/>
            <a:cxnLst>
              <a:cxn ang="0">
                <a:pos x="T0" y="T1"/>
              </a:cxn>
              <a:cxn ang="0">
                <a:pos x="T2" y="T3"/>
              </a:cxn>
              <a:cxn ang="0">
                <a:pos x="T4" y="T5"/>
              </a:cxn>
            </a:cxnLst>
            <a:rect l="0" t="0" r="r" b="b"/>
            <a:pathLst>
              <a:path w="174" h="2138">
                <a:moveTo>
                  <a:pt x="0" y="0"/>
                </a:moveTo>
                <a:lnTo>
                  <a:pt x="11" y="2138"/>
                </a:lnTo>
                <a:lnTo>
                  <a:pt x="174" y="2138"/>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8" name="Freeform 14">
            <a:extLst>
              <a:ext uri="{FF2B5EF4-FFF2-40B4-BE49-F238E27FC236}">
                <a16:creationId xmlns:a16="http://schemas.microsoft.com/office/drawing/2014/main" id="{B239E374-6B7B-2B4B-91B1-2D590A1256E3}"/>
              </a:ext>
            </a:extLst>
          </p:cNvPr>
          <p:cNvSpPr>
            <a:spLocks/>
          </p:cNvSpPr>
          <p:nvPr/>
        </p:nvSpPr>
        <p:spPr bwMode="auto">
          <a:xfrm>
            <a:off x="1626204" y="6487895"/>
            <a:ext cx="255587" cy="2916237"/>
          </a:xfrm>
          <a:custGeom>
            <a:avLst/>
            <a:gdLst>
              <a:gd name="T0" fmla="*/ 0 w 161"/>
              <a:gd name="T1" fmla="*/ 0 h 1837"/>
              <a:gd name="T2" fmla="*/ 25 w 161"/>
              <a:gd name="T3" fmla="*/ 1837 h 1837"/>
              <a:gd name="T4" fmla="*/ 161 w 161"/>
              <a:gd name="T5" fmla="*/ 1837 h 1837"/>
            </a:gdLst>
            <a:ahLst/>
            <a:cxnLst>
              <a:cxn ang="0">
                <a:pos x="T0" y="T1"/>
              </a:cxn>
              <a:cxn ang="0">
                <a:pos x="T2" y="T3"/>
              </a:cxn>
              <a:cxn ang="0">
                <a:pos x="T4" y="T5"/>
              </a:cxn>
            </a:cxnLst>
            <a:rect l="0" t="0" r="r" b="b"/>
            <a:pathLst>
              <a:path w="161" h="1837">
                <a:moveTo>
                  <a:pt x="0" y="0"/>
                </a:moveTo>
                <a:lnTo>
                  <a:pt x="25" y="1837"/>
                </a:lnTo>
                <a:lnTo>
                  <a:pt x="161" y="1837"/>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62" name="Text Box 18">
            <a:extLst>
              <a:ext uri="{FF2B5EF4-FFF2-40B4-BE49-F238E27FC236}">
                <a16:creationId xmlns:a16="http://schemas.microsoft.com/office/drawing/2014/main" id="{CC4EED89-1745-374F-919A-55AEB0BBD687}"/>
              </a:ext>
            </a:extLst>
          </p:cNvPr>
          <p:cNvSpPr txBox="1">
            <a:spLocks noChangeArrowheads="1"/>
          </p:cNvSpPr>
          <p:nvPr/>
        </p:nvSpPr>
        <p:spPr bwMode="auto">
          <a:xfrm rot="16200000">
            <a:off x="-785128" y="2631775"/>
            <a:ext cx="41036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b="1" dirty="0">
                <a:solidFill>
                  <a:srgbClr val="FF0000"/>
                </a:solidFill>
              </a:rPr>
              <a:t>Moses, David, Elijah were the Jewish models, not the ‘messiah’.  Notice the events at the mount of transfiguration closely.</a:t>
            </a:r>
          </a:p>
        </p:txBody>
      </p:sp>
      <p:sp>
        <p:nvSpPr>
          <p:cNvPr id="6163" name="Text Box 19">
            <a:extLst>
              <a:ext uri="{FF2B5EF4-FFF2-40B4-BE49-F238E27FC236}">
                <a16:creationId xmlns:a16="http://schemas.microsoft.com/office/drawing/2014/main" id="{FC91F2E7-1EB2-6740-8391-D0F5798F55A7}"/>
              </a:ext>
            </a:extLst>
          </p:cNvPr>
          <p:cNvSpPr txBox="1">
            <a:spLocks noChangeArrowheads="1"/>
          </p:cNvSpPr>
          <p:nvPr/>
        </p:nvSpPr>
        <p:spPr bwMode="auto">
          <a:xfrm>
            <a:off x="1700214" y="4295776"/>
            <a:ext cx="48974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000">
                <a:solidFill>
                  <a:srgbClr val="FF0000"/>
                </a:solidFill>
              </a:rPr>
              <a:t>Paul spoke against this type of modelling in I Corinthians 1, they were “of Moses”.</a:t>
            </a:r>
          </a:p>
        </p:txBody>
      </p:sp>
      <p:sp>
        <p:nvSpPr>
          <p:cNvPr id="6164" name="Text Box 20">
            <a:extLst>
              <a:ext uri="{FF2B5EF4-FFF2-40B4-BE49-F238E27FC236}">
                <a16:creationId xmlns:a16="http://schemas.microsoft.com/office/drawing/2014/main" id="{A01AD175-46B4-E342-A808-B858676B7F69}"/>
              </a:ext>
            </a:extLst>
          </p:cNvPr>
          <p:cNvSpPr txBox="1">
            <a:spLocks noChangeArrowheads="1"/>
          </p:cNvSpPr>
          <p:nvPr/>
        </p:nvSpPr>
        <p:spPr bwMode="auto">
          <a:xfrm>
            <a:off x="1" y="3369851"/>
            <a:ext cx="981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a:solidFill>
                  <a:srgbClr val="FF0000"/>
                </a:solidFill>
              </a:rPr>
              <a:t>First Prac</a:t>
            </a:r>
          </a:p>
        </p:txBody>
      </p:sp>
      <p:grpSp>
        <p:nvGrpSpPr>
          <p:cNvPr id="14" name="Group 13">
            <a:extLst>
              <a:ext uri="{FF2B5EF4-FFF2-40B4-BE49-F238E27FC236}">
                <a16:creationId xmlns:a16="http://schemas.microsoft.com/office/drawing/2014/main" id="{B8CBB358-8AA6-614B-93CE-4D0A1B9A1569}"/>
              </a:ext>
            </a:extLst>
          </p:cNvPr>
          <p:cNvGrpSpPr/>
          <p:nvPr/>
        </p:nvGrpSpPr>
        <p:grpSpPr>
          <a:xfrm>
            <a:off x="0" y="4128694"/>
            <a:ext cx="907200" cy="3981450"/>
            <a:chOff x="7852201" y="2891999"/>
            <a:chExt cx="907200" cy="3981450"/>
          </a:xfrm>
        </p:grpSpPr>
        <p:sp>
          <p:nvSpPr>
            <p:cNvPr id="15" name="TextBox 14">
              <a:extLst>
                <a:ext uri="{FF2B5EF4-FFF2-40B4-BE49-F238E27FC236}">
                  <a16:creationId xmlns:a16="http://schemas.microsoft.com/office/drawing/2014/main" id="{789E9B8F-B011-CA4B-B21C-D4F24E72A074}"/>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16" name="TextBox 15">
              <a:extLst>
                <a:ext uri="{FF2B5EF4-FFF2-40B4-BE49-F238E27FC236}">
                  <a16:creationId xmlns:a16="http://schemas.microsoft.com/office/drawing/2014/main" id="{802C2C53-7099-F143-95CF-A4BFF02F6F53}"/>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
        <p:nvSpPr>
          <p:cNvPr id="17" name="TextBox 16">
            <a:extLst>
              <a:ext uri="{FF2B5EF4-FFF2-40B4-BE49-F238E27FC236}">
                <a16:creationId xmlns:a16="http://schemas.microsoft.com/office/drawing/2014/main" id="{49BC11F1-71AA-894F-B8C5-7161FC71E3C2}"/>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L2</a:t>
            </a:r>
          </a:p>
        </p:txBody>
      </p:sp>
    </p:spTree>
    <p:extLst>
      <p:ext uri="{BB962C8B-B14F-4D97-AF65-F5344CB8AC3E}">
        <p14:creationId xmlns:p14="http://schemas.microsoft.com/office/powerpoint/2010/main" val="366387932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119</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89687AE-DC47-6A44-8BD6-42A1BA537689}"/>
              </a:ext>
            </a:extLst>
          </p:cNvPr>
          <p:cNvSpPr txBox="1"/>
          <p:nvPr/>
        </p:nvSpPr>
        <p:spPr>
          <a:xfrm>
            <a:off x="1295400" y="666750"/>
            <a:ext cx="4838700" cy="12834283"/>
          </a:xfrm>
          <a:prstGeom prst="rect">
            <a:avLst/>
          </a:prstGeom>
          <a:noFill/>
        </p:spPr>
        <p:txBody>
          <a:bodyPr wrap="square" rtlCol="0">
            <a:spAutoFit/>
          </a:bodyPr>
          <a:lstStyle/>
          <a:p>
            <a:r>
              <a:rPr lang="en-AU" dirty="0"/>
              <a:t>Give Heed</a:t>
            </a:r>
          </a:p>
          <a:p>
            <a:r>
              <a:rPr lang="en-AU" b="1" dirty="0"/>
              <a:t>2 </a:t>
            </a:r>
            <a:r>
              <a:rPr lang="en-AU" dirty="0"/>
              <a:t>For this reason we must pay much closer attention to </a:t>
            </a:r>
            <a:r>
              <a:rPr lang="en-AU" baseline="30000" dirty="0"/>
              <a:t>[</a:t>
            </a:r>
            <a:r>
              <a:rPr lang="en-AU" baseline="30000" dirty="0">
                <a:hlinkClick r:id="rId2" tooltip="See footnote a"/>
              </a:rPr>
              <a:t>a</a:t>
            </a:r>
            <a:r>
              <a:rPr lang="en-AU" baseline="30000" dirty="0"/>
              <a:t>]</a:t>
            </a:r>
            <a:r>
              <a:rPr lang="en-AU" dirty="0"/>
              <a:t>what we have heard, so that we do not drift away </a:t>
            </a:r>
            <a:r>
              <a:rPr lang="en-AU" i="1" dirty="0"/>
              <a:t>from it</a:t>
            </a:r>
            <a:r>
              <a:rPr lang="en-AU" dirty="0"/>
              <a:t>. </a:t>
            </a:r>
            <a:r>
              <a:rPr lang="en-AU" b="1" baseline="30000" dirty="0"/>
              <a:t>2 </a:t>
            </a:r>
            <a:r>
              <a:rPr lang="en-AU" dirty="0"/>
              <a:t>For if the word spoken through angels proved </a:t>
            </a:r>
            <a:r>
              <a:rPr lang="en-AU" baseline="30000" dirty="0"/>
              <a:t>[</a:t>
            </a:r>
            <a:r>
              <a:rPr lang="en-AU" baseline="30000" dirty="0">
                <a:hlinkClick r:id="rId3" tooltip="See footnote b"/>
              </a:rPr>
              <a:t>b</a:t>
            </a:r>
            <a:r>
              <a:rPr lang="en-AU" baseline="30000" dirty="0"/>
              <a:t>]</a:t>
            </a:r>
            <a:r>
              <a:rPr lang="en-AU" dirty="0"/>
              <a:t>unalterable, and every transgression and disobedience received a just </a:t>
            </a:r>
            <a:r>
              <a:rPr lang="en-AU" baseline="30000" dirty="0"/>
              <a:t>[</a:t>
            </a:r>
            <a:r>
              <a:rPr lang="en-AU" baseline="30000" dirty="0">
                <a:hlinkClick r:id="rId4" tooltip="See footnote c"/>
              </a:rPr>
              <a:t>c</a:t>
            </a:r>
            <a:r>
              <a:rPr lang="en-AU" baseline="30000" dirty="0"/>
              <a:t>]</a:t>
            </a:r>
            <a:r>
              <a:rPr lang="en-AU" dirty="0"/>
              <a:t>penalty,</a:t>
            </a:r>
            <a:r>
              <a:rPr lang="en-AU" b="1" baseline="30000" dirty="0"/>
              <a:t>3 </a:t>
            </a:r>
            <a:r>
              <a:rPr lang="en-AU" dirty="0"/>
              <a:t>how will we escape if we neglect so great a salvation? </a:t>
            </a:r>
            <a:r>
              <a:rPr lang="en-AU" baseline="30000" dirty="0"/>
              <a:t>[</a:t>
            </a:r>
            <a:r>
              <a:rPr lang="en-AU" baseline="30000" dirty="0">
                <a:hlinkClick r:id="rId5" tooltip="See footnote d"/>
              </a:rPr>
              <a:t>d</a:t>
            </a:r>
            <a:r>
              <a:rPr lang="en-AU" baseline="30000" dirty="0"/>
              <a:t>]</a:t>
            </a:r>
            <a:r>
              <a:rPr lang="en-AU" dirty="0"/>
              <a:t>After it was at the first spoken through the Lord, it was confirmed to us by those who heard, </a:t>
            </a:r>
            <a:r>
              <a:rPr lang="en-AU" b="1" baseline="30000" dirty="0"/>
              <a:t>4 </a:t>
            </a:r>
            <a:r>
              <a:rPr lang="en-AU" dirty="0"/>
              <a:t>God also testifying with them, both by signs and wonders and by various </a:t>
            </a:r>
            <a:r>
              <a:rPr lang="en-AU" baseline="30000" dirty="0"/>
              <a:t>[</a:t>
            </a:r>
            <a:r>
              <a:rPr lang="en-AU" baseline="30000" dirty="0">
                <a:hlinkClick r:id="rId6" tooltip="See footnote e"/>
              </a:rPr>
              <a:t>e</a:t>
            </a:r>
            <a:r>
              <a:rPr lang="en-AU" baseline="30000" dirty="0"/>
              <a:t>]</a:t>
            </a:r>
            <a:r>
              <a:rPr lang="en-AU" dirty="0"/>
              <a:t>miracles and by </a:t>
            </a:r>
            <a:r>
              <a:rPr lang="en-AU" baseline="30000" dirty="0"/>
              <a:t>[</a:t>
            </a:r>
            <a:r>
              <a:rPr lang="en-AU" baseline="30000" dirty="0">
                <a:hlinkClick r:id="rId7" tooltip="See footnote f"/>
              </a:rPr>
              <a:t>f</a:t>
            </a:r>
            <a:r>
              <a:rPr lang="en-AU" baseline="30000" dirty="0"/>
              <a:t>]</a:t>
            </a:r>
            <a:r>
              <a:rPr lang="en-AU" dirty="0"/>
              <a:t>gifts of the Holy Spirit according to His own will.</a:t>
            </a:r>
          </a:p>
          <a:p>
            <a:r>
              <a:rPr lang="en-AU" dirty="0"/>
              <a:t>Earth Subject to Man</a:t>
            </a:r>
          </a:p>
          <a:p>
            <a:r>
              <a:rPr lang="en-AU" b="1" baseline="30000" dirty="0"/>
              <a:t>5 </a:t>
            </a:r>
            <a:r>
              <a:rPr lang="en-AU" dirty="0"/>
              <a:t>For He did not subject to angels </a:t>
            </a:r>
            <a:r>
              <a:rPr lang="en-AU" baseline="30000" dirty="0"/>
              <a:t>[</a:t>
            </a:r>
            <a:r>
              <a:rPr lang="en-AU" baseline="30000" dirty="0">
                <a:hlinkClick r:id="rId8" tooltip="See footnote g"/>
              </a:rPr>
              <a:t>g</a:t>
            </a:r>
            <a:r>
              <a:rPr lang="en-AU" baseline="30000" dirty="0"/>
              <a:t>]</a:t>
            </a:r>
            <a:r>
              <a:rPr lang="en-AU" dirty="0"/>
              <a:t>the world to come, concerning which we are speaking. </a:t>
            </a:r>
            <a:r>
              <a:rPr lang="en-AU" b="1" baseline="30000" dirty="0"/>
              <a:t>6 </a:t>
            </a:r>
            <a:r>
              <a:rPr lang="en-AU" dirty="0"/>
              <a:t>But one has testified somewhere, saying,</a:t>
            </a:r>
          </a:p>
          <a:p>
            <a:r>
              <a:rPr lang="en-AU" dirty="0"/>
              <a:t>“What is man, that You remember him?</a:t>
            </a:r>
            <a:br>
              <a:rPr lang="en-AU" dirty="0"/>
            </a:br>
            <a:r>
              <a:rPr lang="en-AU" dirty="0"/>
              <a:t>Or the son of man, that You are concerned about him?</a:t>
            </a:r>
            <a:br>
              <a:rPr lang="en-AU" dirty="0"/>
            </a:br>
            <a:r>
              <a:rPr lang="en-AU" b="1" baseline="30000" dirty="0"/>
              <a:t>7 </a:t>
            </a:r>
            <a:r>
              <a:rPr lang="en-AU" dirty="0"/>
              <a:t>“You have made him </a:t>
            </a:r>
            <a:r>
              <a:rPr lang="en-AU" baseline="30000" dirty="0"/>
              <a:t>[</a:t>
            </a:r>
            <a:r>
              <a:rPr lang="en-AU" baseline="30000" dirty="0">
                <a:hlinkClick r:id="rId9" tooltip="See footnote h"/>
              </a:rPr>
              <a:t>h</a:t>
            </a:r>
            <a:r>
              <a:rPr lang="en-AU" baseline="30000" dirty="0"/>
              <a:t>]</a:t>
            </a:r>
            <a:r>
              <a:rPr lang="en-AU" dirty="0"/>
              <a:t>for a little while lower than the angels;</a:t>
            </a:r>
            <a:br>
              <a:rPr lang="en-AU" dirty="0"/>
            </a:br>
            <a:r>
              <a:rPr lang="en-AU" dirty="0"/>
              <a:t>You have crowned him with glory and </a:t>
            </a:r>
            <a:r>
              <a:rPr lang="en-AU" dirty="0" err="1"/>
              <a:t>honor</a:t>
            </a:r>
            <a:r>
              <a:rPr lang="en-AU" dirty="0"/>
              <a:t>,</a:t>
            </a:r>
            <a:br>
              <a:rPr lang="en-AU" dirty="0"/>
            </a:br>
            <a:r>
              <a:rPr lang="en-AU" baseline="30000" dirty="0"/>
              <a:t>[</a:t>
            </a:r>
            <a:r>
              <a:rPr lang="en-AU" baseline="30000" dirty="0">
                <a:hlinkClick r:id="rId10" tooltip="See footnote i"/>
              </a:rPr>
              <a:t>i</a:t>
            </a:r>
            <a:r>
              <a:rPr lang="en-AU" baseline="30000" dirty="0"/>
              <a:t>]</a:t>
            </a:r>
            <a:r>
              <a:rPr lang="en-AU" dirty="0"/>
              <a:t>And have appointed him over the works of Your hands;</a:t>
            </a:r>
            <a:br>
              <a:rPr lang="en-AU" dirty="0"/>
            </a:br>
            <a:r>
              <a:rPr lang="en-AU" b="1" baseline="30000" dirty="0"/>
              <a:t>8 </a:t>
            </a:r>
            <a:r>
              <a:rPr lang="en-AU" dirty="0"/>
              <a:t>You have put all things in subjection under his feet.”</a:t>
            </a:r>
          </a:p>
          <a:p>
            <a:r>
              <a:rPr lang="en-AU" dirty="0"/>
              <a:t>For in subjecting all things to him, He left nothing that is not subject to him. But now we do not yet see all things subjected to him.</a:t>
            </a:r>
          </a:p>
          <a:p>
            <a:r>
              <a:rPr lang="en-AU" dirty="0"/>
              <a:t>Jesus Briefly Humbled</a:t>
            </a:r>
          </a:p>
          <a:p>
            <a:r>
              <a:rPr lang="en-AU" b="1" baseline="30000" dirty="0"/>
              <a:t>9 </a:t>
            </a:r>
            <a:r>
              <a:rPr lang="en-AU" dirty="0"/>
              <a:t>But we do see Him who was made </a:t>
            </a:r>
            <a:r>
              <a:rPr lang="en-AU" baseline="30000" dirty="0"/>
              <a:t>[</a:t>
            </a:r>
            <a:r>
              <a:rPr lang="en-AU" baseline="30000" dirty="0">
                <a:hlinkClick r:id="rId11" tooltip="See footnote j"/>
              </a:rPr>
              <a:t>j</a:t>
            </a:r>
            <a:r>
              <a:rPr lang="en-AU" baseline="30000" dirty="0"/>
              <a:t>]</a:t>
            </a:r>
            <a:r>
              <a:rPr lang="en-AU" dirty="0"/>
              <a:t>for a little while lower than the angels, </a:t>
            </a:r>
            <a:r>
              <a:rPr lang="en-AU" i="1" dirty="0"/>
              <a:t>namely</a:t>
            </a:r>
            <a:r>
              <a:rPr lang="en-AU" dirty="0"/>
              <a:t>, Jesus, because of the suffering of death crowned with glory and </a:t>
            </a:r>
            <a:r>
              <a:rPr lang="en-AU" dirty="0" err="1"/>
              <a:t>honor</a:t>
            </a:r>
            <a:r>
              <a:rPr lang="en-AU" dirty="0"/>
              <a:t>, so that by the grace of God He might taste death for everyone.</a:t>
            </a:r>
          </a:p>
          <a:p>
            <a:r>
              <a:rPr lang="en-AU" b="1" baseline="30000" dirty="0"/>
              <a:t>10 </a:t>
            </a:r>
            <a:r>
              <a:rPr lang="en-AU" dirty="0"/>
              <a:t>For it was fitting for Him, for whom are all things, and through whom are all things, in bringing many sons to glory, to perfect the </a:t>
            </a:r>
            <a:r>
              <a:rPr lang="en-AU" baseline="30000" dirty="0"/>
              <a:t>[</a:t>
            </a:r>
            <a:r>
              <a:rPr lang="en-AU" baseline="30000" dirty="0">
                <a:hlinkClick r:id="rId12" tooltip="See footnote k"/>
              </a:rPr>
              <a:t>k</a:t>
            </a:r>
            <a:r>
              <a:rPr lang="en-AU" baseline="30000" dirty="0"/>
              <a:t>]</a:t>
            </a:r>
            <a:r>
              <a:rPr lang="en-AU" dirty="0"/>
              <a:t>author of their salvation through </a:t>
            </a:r>
          </a:p>
          <a:p>
            <a:endParaRPr lang="en-AU" dirty="0"/>
          </a:p>
          <a:p>
            <a:endParaRPr lang="en-AU" dirty="0"/>
          </a:p>
          <a:p>
            <a:endParaRPr lang="en-AU" dirty="0"/>
          </a:p>
          <a:p>
            <a:endParaRPr lang="en-AU" dirty="0"/>
          </a:p>
          <a:p>
            <a:endParaRPr lang="en-AU" dirty="0"/>
          </a:p>
          <a:p>
            <a:endParaRPr lang="en-US" dirty="0"/>
          </a:p>
        </p:txBody>
      </p:sp>
      <p:sp>
        <p:nvSpPr>
          <p:cNvPr id="6" name="TextBox 5">
            <a:extLst>
              <a:ext uri="{FF2B5EF4-FFF2-40B4-BE49-F238E27FC236}">
                <a16:creationId xmlns:a16="http://schemas.microsoft.com/office/drawing/2014/main" id="{0AB90066-4EB0-2347-96A8-BA2E853343BE}"/>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41703469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120</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CBD5B76-A2F3-9E4A-8554-5783A0C59753}"/>
              </a:ext>
            </a:extLst>
          </p:cNvPr>
          <p:cNvSpPr txBox="1"/>
          <p:nvPr/>
        </p:nvSpPr>
        <p:spPr>
          <a:xfrm>
            <a:off x="1276350" y="666750"/>
            <a:ext cx="4838700" cy="24468237"/>
          </a:xfrm>
          <a:prstGeom prst="rect">
            <a:avLst/>
          </a:prstGeom>
          <a:noFill/>
        </p:spPr>
        <p:txBody>
          <a:bodyPr wrap="square" rtlCol="0">
            <a:spAutoFit/>
          </a:bodyPr>
          <a:lstStyle/>
          <a:p>
            <a:r>
              <a:rPr lang="en-AU" dirty="0"/>
              <a:t>sufferings. </a:t>
            </a:r>
            <a:r>
              <a:rPr lang="en-AU" b="1" baseline="30000" dirty="0"/>
              <a:t>11 </a:t>
            </a:r>
            <a:r>
              <a:rPr lang="en-AU" dirty="0"/>
              <a:t>For both He who sanctifies and those who are </a:t>
            </a:r>
            <a:r>
              <a:rPr lang="en-AU" baseline="30000" dirty="0"/>
              <a:t>[</a:t>
            </a:r>
            <a:r>
              <a:rPr lang="en-AU" baseline="30000" dirty="0">
                <a:hlinkClick r:id="rId2" tooltip="See footnote l"/>
              </a:rPr>
              <a:t>l</a:t>
            </a:r>
            <a:r>
              <a:rPr lang="en-AU" baseline="30000" dirty="0"/>
              <a:t>]</a:t>
            </a:r>
            <a:r>
              <a:rPr lang="en-AU" dirty="0"/>
              <a:t>sanctified are all from one </a:t>
            </a:r>
            <a:r>
              <a:rPr lang="en-AU" i="1" dirty="0"/>
              <a:t>Father</a:t>
            </a:r>
            <a:r>
              <a:rPr lang="en-AU" dirty="0"/>
              <a:t>; for which reason He is not ashamed to call them brethren,</a:t>
            </a:r>
            <a:r>
              <a:rPr lang="en-AU" b="1" baseline="30000" dirty="0"/>
              <a:t>12 </a:t>
            </a:r>
            <a:r>
              <a:rPr lang="en-AU" dirty="0"/>
              <a:t>saying,</a:t>
            </a:r>
          </a:p>
          <a:p>
            <a:r>
              <a:rPr lang="en-AU" dirty="0"/>
              <a:t>“I will proclaim Your name to My brethren,</a:t>
            </a:r>
            <a:br>
              <a:rPr lang="en-AU" dirty="0"/>
            </a:br>
            <a:r>
              <a:rPr lang="en-AU" dirty="0"/>
              <a:t>In the midst of the congregation I will sing Your praise.”</a:t>
            </a:r>
          </a:p>
          <a:p>
            <a:r>
              <a:rPr lang="en-AU" b="1" baseline="30000" dirty="0"/>
              <a:t>13 </a:t>
            </a:r>
            <a:r>
              <a:rPr lang="en-AU" dirty="0"/>
              <a:t>And again,</a:t>
            </a:r>
          </a:p>
          <a:p>
            <a:r>
              <a:rPr lang="en-AU" dirty="0"/>
              <a:t>“I will put My trust in Him.”</a:t>
            </a:r>
          </a:p>
          <a:p>
            <a:r>
              <a:rPr lang="en-AU" dirty="0"/>
              <a:t>And again,</a:t>
            </a:r>
          </a:p>
          <a:p>
            <a:r>
              <a:rPr lang="en-AU" dirty="0"/>
              <a:t>“Behold, I and the children whom God has given Me.”</a:t>
            </a:r>
          </a:p>
          <a:p>
            <a:r>
              <a:rPr lang="en-AU" b="1" baseline="30000" dirty="0"/>
              <a:t>14 </a:t>
            </a:r>
            <a:r>
              <a:rPr lang="en-AU" dirty="0"/>
              <a:t>Therefore, since the children share in </a:t>
            </a:r>
            <a:r>
              <a:rPr lang="en-AU" baseline="30000" dirty="0"/>
              <a:t>[</a:t>
            </a:r>
            <a:r>
              <a:rPr lang="en-AU" baseline="30000" dirty="0">
                <a:hlinkClick r:id="rId3" tooltip="See footnote m"/>
              </a:rPr>
              <a:t>m</a:t>
            </a:r>
            <a:r>
              <a:rPr lang="en-AU" baseline="30000" dirty="0"/>
              <a:t>]</a:t>
            </a:r>
            <a:r>
              <a:rPr lang="en-AU" dirty="0"/>
              <a:t>flesh and blood, He Himself likewise also partook of the same, that through death He might render powerless him who had the power of death, that is, the devil, </a:t>
            </a:r>
            <a:r>
              <a:rPr lang="en-AU" b="1" baseline="30000" dirty="0"/>
              <a:t>15 </a:t>
            </a:r>
            <a:r>
              <a:rPr lang="en-AU" dirty="0"/>
              <a:t>and might free those who through fear of death were subject to slavery all their lives. </a:t>
            </a:r>
            <a:r>
              <a:rPr lang="en-AU" b="1" baseline="30000" dirty="0"/>
              <a:t>16 </a:t>
            </a:r>
            <a:r>
              <a:rPr lang="en-AU" dirty="0"/>
              <a:t>For assuredly He does not </a:t>
            </a:r>
            <a:r>
              <a:rPr lang="en-AU" baseline="30000" dirty="0"/>
              <a:t>[</a:t>
            </a:r>
            <a:r>
              <a:rPr lang="en-AU" baseline="30000" dirty="0">
                <a:hlinkClick r:id="rId4" tooltip="See footnote n"/>
              </a:rPr>
              <a:t>n</a:t>
            </a:r>
            <a:r>
              <a:rPr lang="en-AU" baseline="30000" dirty="0"/>
              <a:t>]</a:t>
            </a:r>
            <a:r>
              <a:rPr lang="en-AU" dirty="0"/>
              <a:t>give help to angels, but He gives help to the </a:t>
            </a:r>
            <a:r>
              <a:rPr lang="en-AU" baseline="30000" dirty="0"/>
              <a:t>[</a:t>
            </a:r>
            <a:r>
              <a:rPr lang="en-AU" baseline="30000" dirty="0">
                <a:hlinkClick r:id="rId5" tooltip="See footnote o"/>
              </a:rPr>
              <a:t>o</a:t>
            </a:r>
            <a:r>
              <a:rPr lang="en-AU" baseline="30000" dirty="0"/>
              <a:t>]</a:t>
            </a:r>
            <a:r>
              <a:rPr lang="en-AU" dirty="0"/>
              <a:t>descendant of Abraham. </a:t>
            </a:r>
            <a:r>
              <a:rPr lang="en-AU" b="1" baseline="30000" dirty="0"/>
              <a:t>17 </a:t>
            </a:r>
            <a:r>
              <a:rPr lang="en-AU" dirty="0"/>
              <a:t>Therefore, He </a:t>
            </a:r>
            <a:r>
              <a:rPr lang="en-AU" baseline="30000" dirty="0"/>
              <a:t>[</a:t>
            </a:r>
            <a:r>
              <a:rPr lang="en-AU" baseline="30000" dirty="0">
                <a:hlinkClick r:id="rId6" tooltip="See footnote p"/>
              </a:rPr>
              <a:t>p</a:t>
            </a:r>
            <a:r>
              <a:rPr lang="en-AU" baseline="30000" dirty="0"/>
              <a:t>]</a:t>
            </a:r>
            <a:r>
              <a:rPr lang="en-AU" dirty="0"/>
              <a:t>had to be made like His brethren in all things, so that He might become a merciful and faithful high priest in things pertaining to God, to make propitiation for the sins of the people. </a:t>
            </a:r>
            <a:r>
              <a:rPr lang="en-AU" b="1" baseline="30000" dirty="0"/>
              <a:t>18 </a:t>
            </a:r>
            <a:r>
              <a:rPr lang="en-AU" dirty="0"/>
              <a:t>For since He Himself was tempted in that which He has suffered, He is able to come to the aid of those who are tempted.</a:t>
            </a:r>
          </a:p>
          <a:p>
            <a:endParaRPr lang="en-US" dirty="0"/>
          </a:p>
          <a:p>
            <a:r>
              <a:rPr lang="en-AU" dirty="0"/>
              <a:t>Jesus Our High Priest</a:t>
            </a:r>
          </a:p>
          <a:p>
            <a:r>
              <a:rPr lang="en-AU" b="1" dirty="0"/>
              <a:t>3 </a:t>
            </a:r>
            <a:r>
              <a:rPr lang="en-AU" dirty="0"/>
              <a:t>Therefore, holy brethren, partakers of a heavenly calling, consider Jesus, the Apostle and High Priest of our confession; </a:t>
            </a:r>
            <a:r>
              <a:rPr lang="en-AU" b="1" baseline="30000" dirty="0"/>
              <a:t>2 </a:t>
            </a:r>
            <a:r>
              <a:rPr lang="en-AU" baseline="30000" dirty="0"/>
              <a:t>[</a:t>
            </a:r>
            <a:r>
              <a:rPr lang="en-AU" baseline="30000" dirty="0">
                <a:hlinkClick r:id="rId7" tooltip="See footnote a"/>
              </a:rPr>
              <a:t>a</a:t>
            </a:r>
            <a:r>
              <a:rPr lang="en-AU" baseline="30000" dirty="0"/>
              <a:t>]</a:t>
            </a:r>
            <a:r>
              <a:rPr lang="en-AU" dirty="0"/>
              <a:t>He was faithful to Him who appointed Him, as Moses also was in all His house. </a:t>
            </a:r>
            <a:r>
              <a:rPr lang="en-AU" b="1" baseline="30000" dirty="0"/>
              <a:t>3 </a:t>
            </a:r>
            <a:r>
              <a:rPr lang="en-AU" dirty="0"/>
              <a:t>For He has been counted worthy of more glory than Moses, by just so much as the builder of the house has more </a:t>
            </a:r>
            <a:r>
              <a:rPr lang="en-AU" dirty="0" err="1"/>
              <a:t>honor</a:t>
            </a:r>
            <a:r>
              <a:rPr lang="en-AU" dirty="0"/>
              <a:t> than the house. </a:t>
            </a:r>
            <a:r>
              <a:rPr lang="en-AU" b="1" baseline="30000" dirty="0"/>
              <a:t>4 </a:t>
            </a:r>
            <a:r>
              <a:rPr lang="en-AU" dirty="0"/>
              <a:t>For every house is built by someone, but the builder of all things is </a:t>
            </a:r>
          </a:p>
          <a:p>
            <a:endParaRPr lang="en-AU" dirty="0"/>
          </a:p>
          <a:p>
            <a:endParaRPr lang="en-AU" dirty="0"/>
          </a:p>
          <a:p>
            <a:endParaRPr lang="en-AU" dirty="0"/>
          </a:p>
          <a:p>
            <a:endParaRPr lang="en-AU" dirty="0"/>
          </a:p>
          <a:p>
            <a:endParaRPr lang="en-AU" dirty="0"/>
          </a:p>
          <a:p>
            <a:r>
              <a:rPr lang="en-AU" dirty="0"/>
              <a:t>God. </a:t>
            </a:r>
            <a:r>
              <a:rPr lang="en-AU" b="1" baseline="30000" dirty="0"/>
              <a:t>5 </a:t>
            </a:r>
            <a:r>
              <a:rPr lang="en-AU" dirty="0"/>
              <a:t>Now Moses was faithful in all His house as a servant, for a testimony of those things which were to be spoken later; </a:t>
            </a:r>
            <a:r>
              <a:rPr lang="en-AU" b="1" baseline="30000" dirty="0"/>
              <a:t>6 </a:t>
            </a:r>
            <a:r>
              <a:rPr lang="en-AU" dirty="0"/>
              <a:t>but Christ </a:t>
            </a:r>
            <a:r>
              <a:rPr lang="en-AU" i="1" dirty="0"/>
              <a:t>was </a:t>
            </a:r>
            <a:r>
              <a:rPr lang="en-AU" i="1" dirty="0" err="1"/>
              <a:t>faithful</a:t>
            </a:r>
            <a:r>
              <a:rPr lang="en-AU" dirty="0" err="1"/>
              <a:t>as</a:t>
            </a:r>
            <a:r>
              <a:rPr lang="en-AU" dirty="0"/>
              <a:t> a Son over His house—whose house we are, if we hold fast our confidence and the boast of our hope firm until the end.</a:t>
            </a:r>
          </a:p>
          <a:p>
            <a:r>
              <a:rPr lang="en-AU" b="1" baseline="30000" dirty="0"/>
              <a:t>7 </a:t>
            </a:r>
            <a:r>
              <a:rPr lang="en-AU" dirty="0"/>
              <a:t>Therefore, just as the Holy Spirit says,</a:t>
            </a:r>
          </a:p>
          <a:p>
            <a:r>
              <a:rPr lang="en-AU" dirty="0"/>
              <a:t>“Today if you hear His voice,</a:t>
            </a:r>
            <a:br>
              <a:rPr lang="en-AU" dirty="0"/>
            </a:br>
            <a:r>
              <a:rPr lang="en-AU" b="1" baseline="30000" dirty="0"/>
              <a:t>8 </a:t>
            </a:r>
            <a:r>
              <a:rPr lang="en-AU" dirty="0"/>
              <a:t>Do not harden your hearts as </a:t>
            </a:r>
            <a:r>
              <a:rPr lang="en-AU" baseline="30000" dirty="0"/>
              <a:t>[</a:t>
            </a:r>
            <a:r>
              <a:rPr lang="en-AU" baseline="30000" dirty="0">
                <a:hlinkClick r:id="rId8" tooltip="See footnote b"/>
              </a:rPr>
              <a:t>b</a:t>
            </a:r>
            <a:r>
              <a:rPr lang="en-AU" baseline="30000" dirty="0"/>
              <a:t>]</a:t>
            </a:r>
            <a:r>
              <a:rPr lang="en-AU" dirty="0"/>
              <a:t>when they provoked Me,</a:t>
            </a:r>
            <a:br>
              <a:rPr lang="en-AU" dirty="0"/>
            </a:br>
            <a:r>
              <a:rPr lang="en-AU" dirty="0"/>
              <a:t>As in the day of trial in the wilderness,</a:t>
            </a:r>
            <a:br>
              <a:rPr lang="en-AU" dirty="0"/>
            </a:br>
            <a:r>
              <a:rPr lang="en-AU" b="1" baseline="30000" dirty="0"/>
              <a:t>9 </a:t>
            </a:r>
            <a:r>
              <a:rPr lang="en-AU" dirty="0"/>
              <a:t>Where your fathers tried </a:t>
            </a:r>
            <a:r>
              <a:rPr lang="en-AU" i="1" dirty="0"/>
              <a:t>Me</a:t>
            </a:r>
            <a:r>
              <a:rPr lang="en-AU" dirty="0"/>
              <a:t> by testing </a:t>
            </a:r>
            <a:r>
              <a:rPr lang="en-AU" i="1" dirty="0"/>
              <a:t>Me</a:t>
            </a:r>
            <a:r>
              <a:rPr lang="en-AU" dirty="0"/>
              <a:t>,</a:t>
            </a:r>
            <a:br>
              <a:rPr lang="en-AU" dirty="0"/>
            </a:br>
            <a:r>
              <a:rPr lang="en-AU" dirty="0"/>
              <a:t>And saw My works for forty years.</a:t>
            </a:r>
            <a:br>
              <a:rPr lang="en-AU" dirty="0"/>
            </a:br>
            <a:r>
              <a:rPr lang="en-AU" b="1" baseline="30000" dirty="0"/>
              <a:t>10 </a:t>
            </a:r>
            <a:r>
              <a:rPr lang="en-AU" dirty="0"/>
              <a:t>“Therefore I was angry with this generation,</a:t>
            </a:r>
            <a:br>
              <a:rPr lang="en-AU" dirty="0"/>
            </a:br>
            <a:r>
              <a:rPr lang="en-AU" dirty="0"/>
              <a:t>And said, ‘They always go astray in their heart,</a:t>
            </a:r>
            <a:br>
              <a:rPr lang="en-AU" dirty="0"/>
            </a:br>
            <a:r>
              <a:rPr lang="en-AU" dirty="0"/>
              <a:t>And they did not know My ways’;</a:t>
            </a:r>
            <a:br>
              <a:rPr lang="en-AU" dirty="0"/>
            </a:br>
            <a:r>
              <a:rPr lang="en-AU" b="1" baseline="30000" dirty="0"/>
              <a:t>11 </a:t>
            </a:r>
            <a:r>
              <a:rPr lang="en-AU" dirty="0"/>
              <a:t>As I swore in My wrath,</a:t>
            </a:r>
            <a:br>
              <a:rPr lang="en-AU" dirty="0"/>
            </a:br>
            <a:r>
              <a:rPr lang="en-AU" dirty="0"/>
              <a:t>‘They shall not enter My rest.’”</a:t>
            </a:r>
          </a:p>
          <a:p>
            <a:r>
              <a:rPr lang="en-AU" dirty="0"/>
              <a:t>The Peril of Unbelief</a:t>
            </a:r>
          </a:p>
          <a:p>
            <a:r>
              <a:rPr lang="en-AU" b="1" baseline="30000" dirty="0"/>
              <a:t>12 </a:t>
            </a:r>
            <a:r>
              <a:rPr lang="en-AU" dirty="0"/>
              <a:t>Take care, brethren, that there not be in any one of you an evil, unbelieving heart </a:t>
            </a:r>
            <a:r>
              <a:rPr lang="en-AU" baseline="30000" dirty="0"/>
              <a:t>[</a:t>
            </a:r>
            <a:r>
              <a:rPr lang="en-AU" baseline="30000" dirty="0">
                <a:hlinkClick r:id="rId9" tooltip="See footnote c"/>
              </a:rPr>
              <a:t>c</a:t>
            </a:r>
            <a:r>
              <a:rPr lang="en-AU" baseline="30000" dirty="0"/>
              <a:t>]</a:t>
            </a:r>
            <a:r>
              <a:rPr lang="en-AU" dirty="0"/>
              <a:t>that falls away from the living God. </a:t>
            </a:r>
            <a:r>
              <a:rPr lang="en-AU" b="1" baseline="30000" dirty="0"/>
              <a:t>13 </a:t>
            </a:r>
            <a:r>
              <a:rPr lang="en-AU" dirty="0"/>
              <a:t>But encourage one another day after day, as long as it is </a:t>
            </a:r>
            <a:r>
              <a:rPr lang="en-AU" i="1" dirty="0"/>
              <a:t>still</a:t>
            </a:r>
            <a:r>
              <a:rPr lang="en-AU" dirty="0"/>
              <a:t> called “Today,” so that none of you will be hardened by the deceitfulness of sin. </a:t>
            </a:r>
            <a:r>
              <a:rPr lang="en-AU" b="1" baseline="30000" dirty="0"/>
              <a:t>14 </a:t>
            </a:r>
            <a:r>
              <a:rPr lang="en-AU" dirty="0"/>
              <a:t>For we have become partakers of Christ, if we hold fast the beginning of our assurance firm until the end, </a:t>
            </a:r>
            <a:r>
              <a:rPr lang="en-AU" b="1" baseline="30000" dirty="0"/>
              <a:t>15 </a:t>
            </a:r>
            <a:r>
              <a:rPr lang="en-AU" dirty="0"/>
              <a:t>while it is said,</a:t>
            </a:r>
          </a:p>
          <a:p>
            <a:r>
              <a:rPr lang="en-AU" dirty="0"/>
              <a:t>“Today if you hear His voice,</a:t>
            </a:r>
            <a:br>
              <a:rPr lang="en-AU" dirty="0"/>
            </a:br>
            <a:r>
              <a:rPr lang="en-AU" dirty="0"/>
              <a:t>Do not harden your hearts, as </a:t>
            </a:r>
            <a:r>
              <a:rPr lang="en-AU" baseline="30000" dirty="0"/>
              <a:t>[</a:t>
            </a:r>
            <a:r>
              <a:rPr lang="en-AU" baseline="30000" dirty="0">
                <a:hlinkClick r:id="rId10" tooltip="See footnote d"/>
              </a:rPr>
              <a:t>d</a:t>
            </a:r>
            <a:r>
              <a:rPr lang="en-AU" baseline="30000" dirty="0"/>
              <a:t>]</a:t>
            </a:r>
            <a:r>
              <a:rPr lang="en-AU" dirty="0"/>
              <a:t>when they provoked Me.”</a:t>
            </a:r>
          </a:p>
          <a:p>
            <a:r>
              <a:rPr lang="en-AU" b="1" baseline="30000" dirty="0"/>
              <a:t>16 </a:t>
            </a:r>
            <a:r>
              <a:rPr lang="en-AU" dirty="0"/>
              <a:t>For who provoked </a:t>
            </a:r>
            <a:r>
              <a:rPr lang="en-AU" i="1" dirty="0"/>
              <a:t>Him</a:t>
            </a:r>
            <a:r>
              <a:rPr lang="en-AU" dirty="0"/>
              <a:t> when they had heard? Indeed, did not all those who came out of Egypt </a:t>
            </a:r>
            <a:r>
              <a:rPr lang="en-AU" i="1" dirty="0"/>
              <a:t>led</a:t>
            </a:r>
            <a:r>
              <a:rPr lang="en-AU" dirty="0"/>
              <a:t> by Moses? </a:t>
            </a:r>
            <a:r>
              <a:rPr lang="en-AU" b="1" baseline="30000" dirty="0"/>
              <a:t>17 </a:t>
            </a:r>
            <a:r>
              <a:rPr lang="en-AU" dirty="0"/>
              <a:t>And with whom was He angry for forty years? Was it not with those who sinned, whose bodies fell in the wilderness? </a:t>
            </a:r>
            <a:r>
              <a:rPr lang="en-AU" b="1" baseline="30000" dirty="0"/>
              <a:t>18 </a:t>
            </a:r>
            <a:r>
              <a:rPr lang="en-AU" dirty="0"/>
              <a:t>And to whom did He swear that they would not enter His rest, but to those who were disobedient? </a:t>
            </a:r>
            <a:r>
              <a:rPr lang="en-AU" b="1" baseline="30000" dirty="0"/>
              <a:t>19 </a:t>
            </a:r>
            <a:r>
              <a:rPr lang="en-AU" i="1" dirty="0"/>
              <a:t>So</a:t>
            </a:r>
            <a:r>
              <a:rPr lang="en-AU" dirty="0"/>
              <a:t> we see that they were not able to enter because of unbelief.</a:t>
            </a:r>
          </a:p>
          <a:p>
            <a:br>
              <a:rPr lang="en-AU" dirty="0"/>
            </a:br>
            <a:endParaRPr lang="en-AU" dirty="0"/>
          </a:p>
          <a:p>
            <a:endParaRPr lang="en-US" dirty="0"/>
          </a:p>
        </p:txBody>
      </p:sp>
      <p:sp>
        <p:nvSpPr>
          <p:cNvPr id="6" name="TextBox 5">
            <a:extLst>
              <a:ext uri="{FF2B5EF4-FFF2-40B4-BE49-F238E27FC236}">
                <a16:creationId xmlns:a16="http://schemas.microsoft.com/office/drawing/2014/main" id="{24394CB6-0DB0-3545-858A-D0AC689B8249}"/>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64860600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121</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83FE1C2-796E-B242-95A1-4CFAD5FA1506}"/>
              </a:ext>
            </a:extLst>
          </p:cNvPr>
          <p:cNvSpPr txBox="1"/>
          <p:nvPr/>
        </p:nvSpPr>
        <p:spPr>
          <a:xfrm>
            <a:off x="1200150" y="533400"/>
            <a:ext cx="5181600" cy="11449288"/>
          </a:xfrm>
          <a:prstGeom prst="rect">
            <a:avLst/>
          </a:prstGeom>
          <a:noFill/>
        </p:spPr>
        <p:txBody>
          <a:bodyPr wrap="square" rtlCol="0">
            <a:spAutoFit/>
          </a:bodyPr>
          <a:lstStyle/>
          <a:p>
            <a:r>
              <a:rPr lang="en-AU" dirty="0"/>
              <a:t>God. </a:t>
            </a:r>
            <a:r>
              <a:rPr lang="en-AU" b="1" baseline="30000" dirty="0"/>
              <a:t>5 </a:t>
            </a:r>
            <a:r>
              <a:rPr lang="en-AU" dirty="0"/>
              <a:t>Now Moses was faithful in all His house as a servant, for a testimony of those things which were to be spoken later; </a:t>
            </a:r>
            <a:r>
              <a:rPr lang="en-AU" b="1" baseline="30000" dirty="0"/>
              <a:t>6 </a:t>
            </a:r>
            <a:r>
              <a:rPr lang="en-AU" dirty="0"/>
              <a:t>but Christ </a:t>
            </a:r>
            <a:r>
              <a:rPr lang="en-AU" i="1" dirty="0"/>
              <a:t>was </a:t>
            </a:r>
            <a:r>
              <a:rPr lang="en-AU" i="1" dirty="0" err="1"/>
              <a:t>faithful</a:t>
            </a:r>
            <a:r>
              <a:rPr lang="en-AU" dirty="0" err="1"/>
              <a:t>as</a:t>
            </a:r>
            <a:r>
              <a:rPr lang="en-AU" dirty="0"/>
              <a:t> a Son over His house—whose house we are, if we hold fast our confidence and the boast of our hope firm until the end.</a:t>
            </a:r>
          </a:p>
          <a:p>
            <a:r>
              <a:rPr lang="en-AU" b="1" baseline="30000" dirty="0"/>
              <a:t>7 </a:t>
            </a:r>
            <a:r>
              <a:rPr lang="en-AU" dirty="0"/>
              <a:t>Therefore, just as the Holy Spirit says,</a:t>
            </a:r>
          </a:p>
          <a:p>
            <a:r>
              <a:rPr lang="en-AU" dirty="0"/>
              <a:t>“Today if you hear His voice,</a:t>
            </a:r>
            <a:br>
              <a:rPr lang="en-AU" dirty="0"/>
            </a:br>
            <a:r>
              <a:rPr lang="en-AU" b="1" baseline="30000" dirty="0"/>
              <a:t>8 </a:t>
            </a:r>
            <a:r>
              <a:rPr lang="en-AU" dirty="0"/>
              <a:t>Do not harden your hearts as </a:t>
            </a:r>
            <a:r>
              <a:rPr lang="en-AU" baseline="30000" dirty="0"/>
              <a:t>[</a:t>
            </a:r>
            <a:r>
              <a:rPr lang="en-AU" baseline="30000" dirty="0">
                <a:hlinkClick r:id="rId2" tooltip="See footnote b"/>
              </a:rPr>
              <a:t>b</a:t>
            </a:r>
            <a:r>
              <a:rPr lang="en-AU" baseline="30000" dirty="0"/>
              <a:t>]</a:t>
            </a:r>
            <a:r>
              <a:rPr lang="en-AU" dirty="0"/>
              <a:t>when they provoked Me,</a:t>
            </a:r>
            <a:br>
              <a:rPr lang="en-AU" dirty="0"/>
            </a:br>
            <a:r>
              <a:rPr lang="en-AU" dirty="0"/>
              <a:t>As in the day of trial in the wilderness,</a:t>
            </a:r>
            <a:br>
              <a:rPr lang="en-AU" dirty="0"/>
            </a:br>
            <a:r>
              <a:rPr lang="en-AU" b="1" baseline="30000" dirty="0"/>
              <a:t>9 </a:t>
            </a:r>
            <a:r>
              <a:rPr lang="en-AU" dirty="0"/>
              <a:t>Where your fathers tried </a:t>
            </a:r>
            <a:r>
              <a:rPr lang="en-AU" i="1" dirty="0"/>
              <a:t>Me</a:t>
            </a:r>
            <a:r>
              <a:rPr lang="en-AU" dirty="0"/>
              <a:t> by testing </a:t>
            </a:r>
            <a:r>
              <a:rPr lang="en-AU" i="1" dirty="0"/>
              <a:t>Me</a:t>
            </a:r>
            <a:r>
              <a:rPr lang="en-AU" dirty="0"/>
              <a:t>,</a:t>
            </a:r>
            <a:br>
              <a:rPr lang="en-AU" dirty="0"/>
            </a:br>
            <a:r>
              <a:rPr lang="en-AU" dirty="0"/>
              <a:t>And saw My works for forty years.</a:t>
            </a:r>
            <a:br>
              <a:rPr lang="en-AU" dirty="0"/>
            </a:br>
            <a:r>
              <a:rPr lang="en-AU" b="1" baseline="30000" dirty="0"/>
              <a:t>10 </a:t>
            </a:r>
            <a:r>
              <a:rPr lang="en-AU" dirty="0"/>
              <a:t>“Therefore I was angry with this generation,</a:t>
            </a:r>
            <a:br>
              <a:rPr lang="en-AU" dirty="0"/>
            </a:br>
            <a:r>
              <a:rPr lang="en-AU" dirty="0"/>
              <a:t>And said, ‘They always go astray in their heart,</a:t>
            </a:r>
            <a:br>
              <a:rPr lang="en-AU" dirty="0"/>
            </a:br>
            <a:r>
              <a:rPr lang="en-AU" dirty="0"/>
              <a:t>And they did not know My ways’;</a:t>
            </a:r>
            <a:br>
              <a:rPr lang="en-AU" dirty="0"/>
            </a:br>
            <a:r>
              <a:rPr lang="en-AU" b="1" baseline="30000" dirty="0"/>
              <a:t>11 </a:t>
            </a:r>
            <a:r>
              <a:rPr lang="en-AU" dirty="0"/>
              <a:t>As I swore in My wrath,</a:t>
            </a:r>
            <a:br>
              <a:rPr lang="en-AU" dirty="0"/>
            </a:br>
            <a:r>
              <a:rPr lang="en-AU" dirty="0"/>
              <a:t>‘They shall not enter My rest.’”</a:t>
            </a:r>
          </a:p>
          <a:p>
            <a:r>
              <a:rPr lang="en-AU" dirty="0"/>
              <a:t>The Peril of Unbelief</a:t>
            </a:r>
          </a:p>
          <a:p>
            <a:r>
              <a:rPr lang="en-AU" b="1" baseline="30000" dirty="0"/>
              <a:t>12 </a:t>
            </a:r>
            <a:r>
              <a:rPr lang="en-AU" dirty="0"/>
              <a:t>Take care, brethren, that there not be in any one of you an evil, unbelieving heart </a:t>
            </a:r>
            <a:r>
              <a:rPr lang="en-AU" baseline="30000" dirty="0"/>
              <a:t>[</a:t>
            </a:r>
            <a:r>
              <a:rPr lang="en-AU" baseline="30000" dirty="0">
                <a:hlinkClick r:id="rId3" tooltip="See footnote c"/>
              </a:rPr>
              <a:t>c</a:t>
            </a:r>
            <a:r>
              <a:rPr lang="en-AU" baseline="30000" dirty="0"/>
              <a:t>]</a:t>
            </a:r>
            <a:r>
              <a:rPr lang="en-AU" dirty="0"/>
              <a:t>that falls away from the living God. </a:t>
            </a:r>
            <a:r>
              <a:rPr lang="en-AU" b="1" baseline="30000" dirty="0"/>
              <a:t>13 </a:t>
            </a:r>
            <a:r>
              <a:rPr lang="en-AU" dirty="0"/>
              <a:t>But encourage one another day after day, as long as it is </a:t>
            </a:r>
            <a:r>
              <a:rPr lang="en-AU" i="1" dirty="0"/>
              <a:t>still</a:t>
            </a:r>
            <a:r>
              <a:rPr lang="en-AU" dirty="0"/>
              <a:t> called “Today,” so that none of you will be hardened by the deceitfulness of sin. </a:t>
            </a:r>
            <a:r>
              <a:rPr lang="en-AU" b="1" baseline="30000" dirty="0"/>
              <a:t>14 </a:t>
            </a:r>
            <a:r>
              <a:rPr lang="en-AU" dirty="0"/>
              <a:t>For we have become partakers of Christ, if we hold fast the beginning of our assurance firm until the end, </a:t>
            </a:r>
            <a:r>
              <a:rPr lang="en-AU" b="1" baseline="30000" dirty="0"/>
              <a:t>15 </a:t>
            </a:r>
            <a:r>
              <a:rPr lang="en-AU" dirty="0"/>
              <a:t>while it is said,</a:t>
            </a:r>
          </a:p>
          <a:p>
            <a:r>
              <a:rPr lang="en-AU" dirty="0"/>
              <a:t>“Today if you hear His voice,</a:t>
            </a:r>
            <a:br>
              <a:rPr lang="en-AU" dirty="0"/>
            </a:br>
            <a:r>
              <a:rPr lang="en-AU" dirty="0"/>
              <a:t>Do not harden your hearts, as </a:t>
            </a:r>
            <a:r>
              <a:rPr lang="en-AU" baseline="30000" dirty="0"/>
              <a:t>[</a:t>
            </a:r>
            <a:r>
              <a:rPr lang="en-AU" baseline="30000" dirty="0">
                <a:hlinkClick r:id="rId4" tooltip="See footnote d"/>
              </a:rPr>
              <a:t>d</a:t>
            </a:r>
            <a:r>
              <a:rPr lang="en-AU" baseline="30000" dirty="0"/>
              <a:t>]</a:t>
            </a:r>
            <a:r>
              <a:rPr lang="en-AU" dirty="0"/>
              <a:t>when they provoked Me.”</a:t>
            </a:r>
          </a:p>
          <a:p>
            <a:r>
              <a:rPr lang="en-AU" b="1" baseline="30000" dirty="0"/>
              <a:t>16 </a:t>
            </a:r>
            <a:r>
              <a:rPr lang="en-AU" dirty="0"/>
              <a:t>For who provoked </a:t>
            </a:r>
            <a:r>
              <a:rPr lang="en-AU" i="1" dirty="0"/>
              <a:t>Him</a:t>
            </a:r>
            <a:r>
              <a:rPr lang="en-AU" dirty="0"/>
              <a:t> when they had heard? Indeed, did not all those who came out of Egypt </a:t>
            </a:r>
            <a:r>
              <a:rPr lang="en-AU" i="1" dirty="0"/>
              <a:t>led</a:t>
            </a:r>
            <a:r>
              <a:rPr lang="en-AU" dirty="0"/>
              <a:t> by Moses? </a:t>
            </a:r>
            <a:r>
              <a:rPr lang="en-AU" b="1" baseline="30000" dirty="0"/>
              <a:t>17 </a:t>
            </a:r>
            <a:r>
              <a:rPr lang="en-AU" dirty="0"/>
              <a:t>And with whom was He angry for forty years? Was it not with those who sinned, whose bodies fell in the wilderness? </a:t>
            </a:r>
            <a:r>
              <a:rPr lang="en-AU" b="1" baseline="30000" dirty="0"/>
              <a:t>18 </a:t>
            </a:r>
            <a:r>
              <a:rPr lang="en-AU" dirty="0"/>
              <a:t>And to whom did He swear that they would not enter His rest, but to those who were disobedient? </a:t>
            </a:r>
            <a:r>
              <a:rPr lang="en-AU" b="1" baseline="30000" dirty="0"/>
              <a:t>19 </a:t>
            </a:r>
            <a:r>
              <a:rPr lang="en-AU" i="1" dirty="0"/>
              <a:t>So</a:t>
            </a:r>
            <a:r>
              <a:rPr lang="en-AU" dirty="0"/>
              <a:t> we see that they were not able to enter because of unbelief.</a:t>
            </a:r>
          </a:p>
          <a:p>
            <a:br>
              <a:rPr lang="en-AU" dirty="0"/>
            </a:br>
            <a:endParaRPr lang="en-AU" dirty="0"/>
          </a:p>
          <a:p>
            <a:endParaRPr lang="en-US" dirty="0"/>
          </a:p>
        </p:txBody>
      </p:sp>
      <p:sp>
        <p:nvSpPr>
          <p:cNvPr id="5" name="TextBox 4">
            <a:extLst>
              <a:ext uri="{FF2B5EF4-FFF2-40B4-BE49-F238E27FC236}">
                <a16:creationId xmlns:a16="http://schemas.microsoft.com/office/drawing/2014/main" id="{B79ED101-221B-3748-ADDF-A9842FF5BA48}"/>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43518402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122</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431747-6E5F-0041-A37E-291C6BD4A966}"/>
              </a:ext>
            </a:extLst>
          </p:cNvPr>
          <p:cNvSpPr txBox="1"/>
          <p:nvPr/>
        </p:nvSpPr>
        <p:spPr>
          <a:xfrm>
            <a:off x="1172308" y="726832"/>
            <a:ext cx="4947138" cy="11726287"/>
          </a:xfrm>
          <a:prstGeom prst="rect">
            <a:avLst/>
          </a:prstGeom>
          <a:noFill/>
        </p:spPr>
        <p:txBody>
          <a:bodyPr wrap="square" rtlCol="0">
            <a:spAutoFit/>
          </a:bodyPr>
          <a:lstStyle/>
          <a:p>
            <a:r>
              <a:rPr lang="en-AU" dirty="0"/>
              <a:t>God. </a:t>
            </a:r>
            <a:r>
              <a:rPr lang="en-AU" b="1" baseline="30000" dirty="0"/>
              <a:t>5 </a:t>
            </a:r>
            <a:r>
              <a:rPr lang="en-AU" dirty="0"/>
              <a:t>Now Moses was faithful in all His house as a servant, for a testimony of those things which were to be spoken later; </a:t>
            </a:r>
            <a:r>
              <a:rPr lang="en-AU" b="1" baseline="30000" dirty="0"/>
              <a:t>6 </a:t>
            </a:r>
            <a:r>
              <a:rPr lang="en-AU" dirty="0"/>
              <a:t>but Christ </a:t>
            </a:r>
            <a:r>
              <a:rPr lang="en-AU" i="1" dirty="0"/>
              <a:t>was </a:t>
            </a:r>
            <a:r>
              <a:rPr lang="en-AU" i="1" dirty="0" err="1"/>
              <a:t>faithful</a:t>
            </a:r>
            <a:r>
              <a:rPr lang="en-AU" dirty="0" err="1"/>
              <a:t>as</a:t>
            </a:r>
            <a:r>
              <a:rPr lang="en-AU" dirty="0"/>
              <a:t> a Son over His house—whose house we are, if we hold fast our confidence and the boast of our hope firm until the end.</a:t>
            </a:r>
          </a:p>
          <a:p>
            <a:r>
              <a:rPr lang="en-AU" b="1" baseline="30000" dirty="0"/>
              <a:t>7 </a:t>
            </a:r>
            <a:r>
              <a:rPr lang="en-AU" dirty="0"/>
              <a:t>Therefore, just as the Holy Spirit says,</a:t>
            </a:r>
          </a:p>
          <a:p>
            <a:r>
              <a:rPr lang="en-AU" dirty="0"/>
              <a:t>“Today if you hear His voice,</a:t>
            </a:r>
            <a:br>
              <a:rPr lang="en-AU" dirty="0"/>
            </a:br>
            <a:r>
              <a:rPr lang="en-AU" b="1" baseline="30000" dirty="0"/>
              <a:t>8 </a:t>
            </a:r>
            <a:r>
              <a:rPr lang="en-AU" dirty="0"/>
              <a:t>Do not harden your hearts as </a:t>
            </a:r>
            <a:r>
              <a:rPr lang="en-AU" baseline="30000" dirty="0"/>
              <a:t>[</a:t>
            </a:r>
            <a:r>
              <a:rPr lang="en-AU" baseline="30000" dirty="0">
                <a:hlinkClick r:id="rId2" tooltip="See footnote b"/>
              </a:rPr>
              <a:t>b</a:t>
            </a:r>
            <a:r>
              <a:rPr lang="en-AU" baseline="30000" dirty="0"/>
              <a:t>]</a:t>
            </a:r>
            <a:r>
              <a:rPr lang="en-AU" dirty="0"/>
              <a:t>when they provoked Me,</a:t>
            </a:r>
            <a:br>
              <a:rPr lang="en-AU" dirty="0"/>
            </a:br>
            <a:r>
              <a:rPr lang="en-AU" dirty="0"/>
              <a:t>As in the day of trial in the wilderness,</a:t>
            </a:r>
            <a:br>
              <a:rPr lang="en-AU" dirty="0"/>
            </a:br>
            <a:r>
              <a:rPr lang="en-AU" b="1" baseline="30000" dirty="0"/>
              <a:t>9 </a:t>
            </a:r>
            <a:r>
              <a:rPr lang="en-AU" dirty="0"/>
              <a:t>Where your fathers tried </a:t>
            </a:r>
            <a:r>
              <a:rPr lang="en-AU" i="1" dirty="0"/>
              <a:t>Me</a:t>
            </a:r>
            <a:r>
              <a:rPr lang="en-AU" dirty="0"/>
              <a:t> by testing </a:t>
            </a:r>
            <a:r>
              <a:rPr lang="en-AU" i="1" dirty="0"/>
              <a:t>Me</a:t>
            </a:r>
            <a:r>
              <a:rPr lang="en-AU" dirty="0"/>
              <a:t>,</a:t>
            </a:r>
            <a:br>
              <a:rPr lang="en-AU" dirty="0"/>
            </a:br>
            <a:r>
              <a:rPr lang="en-AU" dirty="0"/>
              <a:t>And saw My works for forty years.</a:t>
            </a:r>
            <a:br>
              <a:rPr lang="en-AU" dirty="0"/>
            </a:br>
            <a:r>
              <a:rPr lang="en-AU" b="1" baseline="30000" dirty="0"/>
              <a:t>10 </a:t>
            </a:r>
            <a:r>
              <a:rPr lang="en-AU" dirty="0"/>
              <a:t>“Therefore I was angry with this generation,</a:t>
            </a:r>
            <a:br>
              <a:rPr lang="en-AU" dirty="0"/>
            </a:br>
            <a:r>
              <a:rPr lang="en-AU" dirty="0"/>
              <a:t>And said, ‘They always go astray in their heart,</a:t>
            </a:r>
            <a:br>
              <a:rPr lang="en-AU" dirty="0"/>
            </a:br>
            <a:r>
              <a:rPr lang="en-AU" dirty="0"/>
              <a:t>And they did not know My ways’;</a:t>
            </a:r>
            <a:br>
              <a:rPr lang="en-AU" dirty="0"/>
            </a:br>
            <a:r>
              <a:rPr lang="en-AU" b="1" baseline="30000" dirty="0"/>
              <a:t>11 </a:t>
            </a:r>
            <a:r>
              <a:rPr lang="en-AU" dirty="0"/>
              <a:t>As I swore in My wrath,</a:t>
            </a:r>
            <a:br>
              <a:rPr lang="en-AU" dirty="0"/>
            </a:br>
            <a:r>
              <a:rPr lang="en-AU" dirty="0"/>
              <a:t>‘They shall not enter My rest.’”</a:t>
            </a:r>
          </a:p>
          <a:p>
            <a:r>
              <a:rPr lang="en-AU" dirty="0"/>
              <a:t>The Peril of Unbelief</a:t>
            </a:r>
          </a:p>
          <a:p>
            <a:r>
              <a:rPr lang="en-AU" b="1" baseline="30000" dirty="0"/>
              <a:t>12 </a:t>
            </a:r>
            <a:r>
              <a:rPr lang="en-AU" dirty="0"/>
              <a:t>Take care, brethren, that there not be in any one of you an evil, unbelieving heart </a:t>
            </a:r>
            <a:r>
              <a:rPr lang="en-AU" baseline="30000" dirty="0"/>
              <a:t>[</a:t>
            </a:r>
            <a:r>
              <a:rPr lang="en-AU" baseline="30000" dirty="0">
                <a:hlinkClick r:id="rId3" tooltip="See footnote c"/>
              </a:rPr>
              <a:t>c</a:t>
            </a:r>
            <a:r>
              <a:rPr lang="en-AU" baseline="30000" dirty="0"/>
              <a:t>]</a:t>
            </a:r>
            <a:r>
              <a:rPr lang="en-AU" dirty="0"/>
              <a:t>that falls away from the living God. </a:t>
            </a:r>
            <a:r>
              <a:rPr lang="en-AU" b="1" baseline="30000" dirty="0"/>
              <a:t>13 </a:t>
            </a:r>
            <a:r>
              <a:rPr lang="en-AU" dirty="0"/>
              <a:t>But encourage one another day after day, as long as it is </a:t>
            </a:r>
            <a:r>
              <a:rPr lang="en-AU" i="1" dirty="0"/>
              <a:t>still</a:t>
            </a:r>
            <a:r>
              <a:rPr lang="en-AU" dirty="0"/>
              <a:t> called “Today,” so that none of you will be hardened by the deceitfulness of sin. </a:t>
            </a:r>
            <a:r>
              <a:rPr lang="en-AU" b="1" baseline="30000" dirty="0"/>
              <a:t>14 </a:t>
            </a:r>
            <a:r>
              <a:rPr lang="en-AU" dirty="0"/>
              <a:t>For we have become partakers of Christ, if we hold fast the beginning of our assurance firm until the end, </a:t>
            </a:r>
            <a:r>
              <a:rPr lang="en-AU" b="1" baseline="30000" dirty="0"/>
              <a:t>15 </a:t>
            </a:r>
            <a:r>
              <a:rPr lang="en-AU" dirty="0"/>
              <a:t>while it is said,</a:t>
            </a:r>
          </a:p>
          <a:p>
            <a:r>
              <a:rPr lang="en-AU" dirty="0"/>
              <a:t>“Today if you hear His voice,</a:t>
            </a:r>
            <a:br>
              <a:rPr lang="en-AU" dirty="0"/>
            </a:br>
            <a:r>
              <a:rPr lang="en-AU" dirty="0"/>
              <a:t>Do not harden your hearts, as </a:t>
            </a:r>
            <a:r>
              <a:rPr lang="en-AU" baseline="30000" dirty="0"/>
              <a:t>[</a:t>
            </a:r>
            <a:r>
              <a:rPr lang="en-AU" baseline="30000" dirty="0">
                <a:hlinkClick r:id="rId4" tooltip="See footnote d"/>
              </a:rPr>
              <a:t>d</a:t>
            </a:r>
            <a:r>
              <a:rPr lang="en-AU" baseline="30000" dirty="0"/>
              <a:t>]</a:t>
            </a:r>
            <a:r>
              <a:rPr lang="en-AU" dirty="0"/>
              <a:t>when they provoked Me.”</a:t>
            </a:r>
          </a:p>
          <a:p>
            <a:r>
              <a:rPr lang="en-AU" b="1" baseline="30000" dirty="0"/>
              <a:t>16 </a:t>
            </a:r>
            <a:r>
              <a:rPr lang="en-AU" dirty="0"/>
              <a:t>For who provoked </a:t>
            </a:r>
            <a:r>
              <a:rPr lang="en-AU" i="1" dirty="0"/>
              <a:t>Him</a:t>
            </a:r>
            <a:r>
              <a:rPr lang="en-AU" dirty="0"/>
              <a:t> when they had heard? Indeed, did not all those who came out of Egypt </a:t>
            </a:r>
            <a:r>
              <a:rPr lang="en-AU" i="1" dirty="0"/>
              <a:t>led</a:t>
            </a:r>
            <a:r>
              <a:rPr lang="en-AU" dirty="0"/>
              <a:t> by Moses? </a:t>
            </a:r>
            <a:r>
              <a:rPr lang="en-AU" b="1" baseline="30000" dirty="0"/>
              <a:t>17 </a:t>
            </a:r>
            <a:r>
              <a:rPr lang="en-AU" dirty="0"/>
              <a:t>And with whom was He angry for forty years? Was it not with those who sinned, whose bodies fell in the wilderness? </a:t>
            </a:r>
            <a:r>
              <a:rPr lang="en-AU" b="1" baseline="30000" dirty="0"/>
              <a:t>18 </a:t>
            </a:r>
            <a:r>
              <a:rPr lang="en-AU" dirty="0"/>
              <a:t>And to whom did He swear that they would not enter His rest, but to those who were disobedient? </a:t>
            </a:r>
            <a:r>
              <a:rPr lang="en-AU" b="1" baseline="30000" dirty="0"/>
              <a:t>19 </a:t>
            </a:r>
            <a:r>
              <a:rPr lang="en-AU" i="1" dirty="0"/>
              <a:t>So</a:t>
            </a:r>
            <a:r>
              <a:rPr lang="en-AU" dirty="0"/>
              <a:t> we see that they were not able to enter because of unbelief.</a:t>
            </a:r>
          </a:p>
          <a:p>
            <a:br>
              <a:rPr lang="en-AU" dirty="0"/>
            </a:br>
            <a:endParaRPr lang="en-AU" dirty="0"/>
          </a:p>
          <a:p>
            <a:endParaRPr lang="en-US" dirty="0"/>
          </a:p>
        </p:txBody>
      </p:sp>
      <p:sp>
        <p:nvSpPr>
          <p:cNvPr id="5" name="TextBox 4">
            <a:extLst>
              <a:ext uri="{FF2B5EF4-FFF2-40B4-BE49-F238E27FC236}">
                <a16:creationId xmlns:a16="http://schemas.microsoft.com/office/drawing/2014/main" id="{BCF75077-01AC-1242-BE4F-9749287C8E93}"/>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1436128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123</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D4DA7B2-2644-D04D-BD64-4B1E13810643}"/>
              </a:ext>
            </a:extLst>
          </p:cNvPr>
          <p:cNvSpPr txBox="1"/>
          <p:nvPr/>
        </p:nvSpPr>
        <p:spPr>
          <a:xfrm>
            <a:off x="1406769" y="750277"/>
            <a:ext cx="4595446" cy="16435268"/>
          </a:xfrm>
          <a:prstGeom prst="rect">
            <a:avLst/>
          </a:prstGeom>
          <a:noFill/>
        </p:spPr>
        <p:txBody>
          <a:bodyPr wrap="square" rtlCol="0">
            <a:spAutoFit/>
          </a:bodyPr>
          <a:lstStyle/>
          <a:p>
            <a:r>
              <a:rPr lang="en-AU" b="1" baseline="30000" dirty="0"/>
              <a:t>14 </a:t>
            </a:r>
            <a:r>
              <a:rPr lang="en-AU" dirty="0"/>
              <a:t>Therefore, since we have a great high priest who has passed through the heavens, Jesus the Son of God, let us hold fast our confession. </a:t>
            </a:r>
            <a:r>
              <a:rPr lang="en-AU" b="1" baseline="30000" dirty="0"/>
              <a:t>15 </a:t>
            </a:r>
            <a:r>
              <a:rPr lang="en-AU" dirty="0"/>
              <a:t>For we do not have a high priest who cannot sympathize with our weaknesses, but One who has been tempted in all things as </a:t>
            </a:r>
            <a:r>
              <a:rPr lang="en-AU" i="1" dirty="0"/>
              <a:t>we are, yet</a:t>
            </a:r>
            <a:r>
              <a:rPr lang="en-AU" dirty="0"/>
              <a:t> without sin. </a:t>
            </a:r>
            <a:r>
              <a:rPr lang="en-AU" b="1" baseline="30000" dirty="0"/>
              <a:t>16 </a:t>
            </a:r>
            <a:r>
              <a:rPr lang="en-AU" dirty="0"/>
              <a:t>Therefore let us draw near with confidence to the throne of grace, so that we may receive mercy and find grace to help in time of need.</a:t>
            </a:r>
          </a:p>
          <a:p>
            <a:endParaRPr lang="en-US" dirty="0"/>
          </a:p>
          <a:p>
            <a:r>
              <a:rPr lang="en-AU" dirty="0"/>
              <a:t>The Perfect High Priest</a:t>
            </a:r>
          </a:p>
          <a:p>
            <a:r>
              <a:rPr lang="en-AU" b="1" dirty="0"/>
              <a:t>5 </a:t>
            </a:r>
            <a:r>
              <a:rPr lang="en-AU" dirty="0"/>
              <a:t>For every high priest taken from among men is appointed on behalf of men in things pertaining to God, in order to offer both gifts and sacrifices for sins; </a:t>
            </a:r>
            <a:r>
              <a:rPr lang="en-AU" b="1" baseline="30000" dirty="0"/>
              <a:t>2 </a:t>
            </a:r>
            <a:r>
              <a:rPr lang="en-AU" baseline="30000" dirty="0"/>
              <a:t>[</a:t>
            </a:r>
            <a:r>
              <a:rPr lang="en-AU" baseline="30000" dirty="0">
                <a:hlinkClick r:id="rId2" tooltip="See footnote a"/>
              </a:rPr>
              <a:t>a</a:t>
            </a:r>
            <a:r>
              <a:rPr lang="en-AU" baseline="30000" dirty="0"/>
              <a:t>]</a:t>
            </a:r>
            <a:r>
              <a:rPr lang="en-AU" dirty="0"/>
              <a:t>he can deal gently with the ignorant and misguided, since he himself also is </a:t>
            </a:r>
            <a:r>
              <a:rPr lang="en-AU" baseline="30000" dirty="0"/>
              <a:t>[</a:t>
            </a:r>
            <a:r>
              <a:rPr lang="en-AU" baseline="30000" dirty="0">
                <a:hlinkClick r:id="rId3" tooltip="See footnote b"/>
              </a:rPr>
              <a:t>b</a:t>
            </a:r>
            <a:r>
              <a:rPr lang="en-AU" baseline="30000" dirty="0"/>
              <a:t>]</a:t>
            </a:r>
            <a:r>
              <a:rPr lang="en-AU" dirty="0"/>
              <a:t>beset with weakness; </a:t>
            </a:r>
            <a:r>
              <a:rPr lang="en-AU" b="1" baseline="30000" dirty="0"/>
              <a:t>3 </a:t>
            </a:r>
            <a:r>
              <a:rPr lang="en-AU" dirty="0"/>
              <a:t>and because of it he is obligated to offer </a:t>
            </a:r>
            <a:r>
              <a:rPr lang="en-AU" i="1" dirty="0"/>
              <a:t>sacrifices</a:t>
            </a:r>
            <a:r>
              <a:rPr lang="en-AU" dirty="0"/>
              <a:t> for sins, as for the people, so also for himself. </a:t>
            </a:r>
            <a:r>
              <a:rPr lang="en-AU" b="1" baseline="30000" dirty="0"/>
              <a:t>4 </a:t>
            </a:r>
            <a:r>
              <a:rPr lang="en-AU" dirty="0"/>
              <a:t>And no one takes the </a:t>
            </a:r>
            <a:r>
              <a:rPr lang="en-AU" dirty="0" err="1"/>
              <a:t>honor</a:t>
            </a:r>
            <a:r>
              <a:rPr lang="en-AU" dirty="0"/>
              <a:t> to himself, but </a:t>
            </a:r>
            <a:r>
              <a:rPr lang="en-AU" i="1" dirty="0"/>
              <a:t>receives it</a:t>
            </a:r>
            <a:r>
              <a:rPr lang="en-AU" dirty="0"/>
              <a:t> when he is called by God, even as Aaron was.</a:t>
            </a:r>
          </a:p>
          <a:p>
            <a:r>
              <a:rPr lang="en-AU" b="1" baseline="30000" dirty="0"/>
              <a:t>5 </a:t>
            </a:r>
            <a:r>
              <a:rPr lang="en-AU" dirty="0"/>
              <a:t>So also Christ did not glorify Himself so as to become a high priest, but He who said to Him,</a:t>
            </a:r>
          </a:p>
          <a:p>
            <a:r>
              <a:rPr lang="en-AU" dirty="0"/>
              <a:t>“You are My Son,</a:t>
            </a:r>
            <a:br>
              <a:rPr lang="en-AU" dirty="0"/>
            </a:br>
            <a:r>
              <a:rPr lang="en-AU" dirty="0"/>
              <a:t>Today I have begotten You”;</a:t>
            </a:r>
          </a:p>
          <a:p>
            <a:r>
              <a:rPr lang="en-AU" b="1" baseline="30000" dirty="0"/>
              <a:t>6 </a:t>
            </a:r>
            <a:r>
              <a:rPr lang="en-AU" dirty="0"/>
              <a:t>just as He says also in another </a:t>
            </a:r>
            <a:r>
              <a:rPr lang="en-AU" i="1" dirty="0"/>
              <a:t>passage</a:t>
            </a:r>
            <a:r>
              <a:rPr lang="en-AU" dirty="0"/>
              <a:t>,</a:t>
            </a:r>
          </a:p>
          <a:p>
            <a:r>
              <a:rPr lang="en-AU" dirty="0"/>
              <a:t>“You are a priest forever</a:t>
            </a:r>
            <a:br>
              <a:rPr lang="en-AU" dirty="0"/>
            </a:br>
            <a:r>
              <a:rPr lang="en-AU" dirty="0"/>
              <a:t>According to the order of Melchizedek.”</a:t>
            </a:r>
          </a:p>
          <a:p>
            <a:r>
              <a:rPr lang="en-AU" b="1" baseline="30000" dirty="0"/>
              <a:t>7 </a:t>
            </a:r>
            <a:r>
              <a:rPr lang="en-AU" baseline="30000" dirty="0"/>
              <a:t>[</a:t>
            </a:r>
            <a:r>
              <a:rPr lang="en-AU" baseline="30000" dirty="0">
                <a:hlinkClick r:id="rId4" tooltip="See footnote c"/>
              </a:rPr>
              <a:t>c</a:t>
            </a:r>
            <a:r>
              <a:rPr lang="en-AU" baseline="30000" dirty="0"/>
              <a:t>]</a:t>
            </a:r>
            <a:r>
              <a:rPr lang="en-AU" dirty="0"/>
              <a:t>In the days of His flesh, </a:t>
            </a:r>
            <a:r>
              <a:rPr lang="en-AU" baseline="30000" dirty="0"/>
              <a:t>[</a:t>
            </a:r>
            <a:r>
              <a:rPr lang="en-AU" baseline="30000" dirty="0">
                <a:hlinkClick r:id="rId5" tooltip="See footnote d"/>
              </a:rPr>
              <a:t>d</a:t>
            </a:r>
            <a:r>
              <a:rPr lang="en-AU" baseline="30000" dirty="0"/>
              <a:t>]</a:t>
            </a:r>
            <a:r>
              <a:rPr lang="en-AU" dirty="0"/>
              <a:t>He offered up both prayers and supplications with loud crying and tears to the One able to save Him </a:t>
            </a:r>
            <a:r>
              <a:rPr lang="en-AU" baseline="30000" dirty="0"/>
              <a:t>[</a:t>
            </a:r>
            <a:r>
              <a:rPr lang="en-AU" baseline="30000" dirty="0">
                <a:hlinkClick r:id="rId6" tooltip="See footnote e"/>
              </a:rPr>
              <a:t>e</a:t>
            </a:r>
            <a:r>
              <a:rPr lang="en-AU" baseline="30000" dirty="0"/>
              <a:t>]</a:t>
            </a:r>
            <a:r>
              <a:rPr lang="en-AU" dirty="0"/>
              <a:t>from death, and He </a:t>
            </a:r>
            <a:r>
              <a:rPr lang="en-AU" baseline="30000" dirty="0"/>
              <a:t>[</a:t>
            </a:r>
            <a:r>
              <a:rPr lang="en-AU" baseline="30000" dirty="0">
                <a:hlinkClick r:id="rId7" tooltip="See footnote f"/>
              </a:rPr>
              <a:t>f</a:t>
            </a:r>
            <a:r>
              <a:rPr lang="en-AU" baseline="30000" dirty="0"/>
              <a:t>]</a:t>
            </a:r>
            <a:r>
              <a:rPr lang="en-AU" dirty="0"/>
              <a:t>was heard because of His piety. </a:t>
            </a:r>
            <a:r>
              <a:rPr lang="en-AU" b="1" baseline="30000" dirty="0"/>
              <a:t>8 </a:t>
            </a:r>
            <a:r>
              <a:rPr lang="en-AU" dirty="0"/>
              <a:t>Although He was a Son, He learned obedience from the things which He suffered. </a:t>
            </a:r>
            <a:r>
              <a:rPr lang="en-AU" b="1" baseline="30000" dirty="0"/>
              <a:t>9 </a:t>
            </a:r>
            <a:r>
              <a:rPr lang="en-AU" dirty="0"/>
              <a:t>And having been made perfect, He became to all those who obey Him the source </a:t>
            </a:r>
          </a:p>
          <a:p>
            <a:endParaRPr lang="en-AU" dirty="0"/>
          </a:p>
          <a:p>
            <a:endParaRPr lang="en-AU" dirty="0"/>
          </a:p>
          <a:p>
            <a:endParaRPr lang="en-AU" dirty="0"/>
          </a:p>
          <a:p>
            <a:r>
              <a:rPr lang="en-AU" dirty="0"/>
              <a:t>of eternal salvation, </a:t>
            </a:r>
            <a:r>
              <a:rPr lang="en-AU" b="1" baseline="30000" dirty="0"/>
              <a:t>10 </a:t>
            </a:r>
            <a:r>
              <a:rPr lang="en-AU" dirty="0"/>
              <a:t>being designated by God as a high priest according to the order of Melchizedek.</a:t>
            </a:r>
          </a:p>
          <a:p>
            <a:r>
              <a:rPr lang="en-AU" b="1" baseline="30000" dirty="0"/>
              <a:t>11 </a:t>
            </a:r>
            <a:r>
              <a:rPr lang="en-AU" dirty="0"/>
              <a:t>Concerning </a:t>
            </a:r>
            <a:r>
              <a:rPr lang="en-AU" baseline="30000" dirty="0"/>
              <a:t>[</a:t>
            </a:r>
            <a:r>
              <a:rPr lang="en-AU" baseline="30000" dirty="0">
                <a:hlinkClick r:id="rId8" tooltip="See footnote g"/>
              </a:rPr>
              <a:t>g</a:t>
            </a:r>
            <a:r>
              <a:rPr lang="en-AU" baseline="30000" dirty="0"/>
              <a:t>]</a:t>
            </a:r>
            <a:r>
              <a:rPr lang="en-AU" dirty="0"/>
              <a:t>him we have much to say, and </a:t>
            </a:r>
            <a:r>
              <a:rPr lang="en-AU" i="1" dirty="0"/>
              <a:t>it is</a:t>
            </a:r>
            <a:r>
              <a:rPr lang="en-AU" dirty="0"/>
              <a:t> hard to explain, since you have become dull of hearing. </a:t>
            </a:r>
            <a:r>
              <a:rPr lang="en-AU" b="1" baseline="30000" dirty="0"/>
              <a:t>12 </a:t>
            </a:r>
            <a:r>
              <a:rPr lang="en-AU" dirty="0"/>
              <a:t>For though </a:t>
            </a:r>
            <a:r>
              <a:rPr lang="en-AU" baseline="30000" dirty="0"/>
              <a:t>[</a:t>
            </a:r>
            <a:r>
              <a:rPr lang="en-AU" baseline="30000" dirty="0">
                <a:hlinkClick r:id="rId9" tooltip="See footnote h"/>
              </a:rPr>
              <a:t>h</a:t>
            </a:r>
            <a:r>
              <a:rPr lang="en-AU" baseline="30000" dirty="0"/>
              <a:t>]</a:t>
            </a:r>
            <a:r>
              <a:rPr lang="en-AU" dirty="0"/>
              <a:t>by this time you ought to be teachers, you have need again for someone to teach you the </a:t>
            </a:r>
            <a:r>
              <a:rPr lang="en-AU" baseline="30000" dirty="0"/>
              <a:t>[</a:t>
            </a:r>
            <a:r>
              <a:rPr lang="en-AU" baseline="30000" dirty="0">
                <a:hlinkClick r:id="rId10" tooltip="See footnote i"/>
              </a:rPr>
              <a:t>i</a:t>
            </a:r>
            <a:r>
              <a:rPr lang="en-AU" baseline="30000" dirty="0"/>
              <a:t>]</a:t>
            </a:r>
            <a:r>
              <a:rPr lang="en-AU" dirty="0"/>
              <a:t>elementary principles of the oracles of God, and you have come to need milk and not solid food. </a:t>
            </a:r>
            <a:r>
              <a:rPr lang="en-AU" b="1" baseline="30000" dirty="0"/>
              <a:t>13 </a:t>
            </a:r>
            <a:r>
              <a:rPr lang="en-AU" dirty="0"/>
              <a:t>For everyone who partakes </a:t>
            </a:r>
            <a:r>
              <a:rPr lang="en-AU" i="1" dirty="0"/>
              <a:t>only</a:t>
            </a:r>
            <a:r>
              <a:rPr lang="en-AU" dirty="0"/>
              <a:t> of milk is not accustomed to the word of righteousness, for he is an infant. </a:t>
            </a:r>
            <a:r>
              <a:rPr lang="en-AU" b="1" baseline="30000" dirty="0"/>
              <a:t>14 </a:t>
            </a:r>
            <a:r>
              <a:rPr lang="en-AU" dirty="0"/>
              <a:t>But solid food is for the mature, who because of practice have their senses trained to discern good and evil.</a:t>
            </a:r>
          </a:p>
          <a:p>
            <a:endParaRPr lang="en-US" dirty="0"/>
          </a:p>
        </p:txBody>
      </p:sp>
      <p:sp>
        <p:nvSpPr>
          <p:cNvPr id="5" name="TextBox 4">
            <a:extLst>
              <a:ext uri="{FF2B5EF4-FFF2-40B4-BE49-F238E27FC236}">
                <a16:creationId xmlns:a16="http://schemas.microsoft.com/office/drawing/2014/main" id="{DB53EA37-B9AB-D443-BA4B-903689C65561}"/>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27745866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124</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F394A08-9BBE-F248-A186-4EFE72BEE88E}"/>
              </a:ext>
            </a:extLst>
          </p:cNvPr>
          <p:cNvSpPr txBox="1"/>
          <p:nvPr/>
        </p:nvSpPr>
        <p:spPr>
          <a:xfrm>
            <a:off x="1336431" y="844062"/>
            <a:ext cx="4665784" cy="28623220"/>
          </a:xfrm>
          <a:prstGeom prst="rect">
            <a:avLst/>
          </a:prstGeom>
          <a:noFill/>
        </p:spPr>
        <p:txBody>
          <a:bodyPr wrap="square" rtlCol="0">
            <a:spAutoFit/>
          </a:bodyPr>
          <a:lstStyle/>
          <a:p>
            <a:r>
              <a:rPr lang="en-AU" dirty="0"/>
              <a:t>of eternal salvation, </a:t>
            </a:r>
            <a:r>
              <a:rPr lang="en-AU" b="1" baseline="30000" dirty="0"/>
              <a:t>10 </a:t>
            </a:r>
            <a:r>
              <a:rPr lang="en-AU" dirty="0"/>
              <a:t>being designated by God as a high priest according to the order of Melchizedek.</a:t>
            </a:r>
          </a:p>
          <a:p>
            <a:r>
              <a:rPr lang="en-AU" b="1" baseline="30000" dirty="0"/>
              <a:t>11 </a:t>
            </a:r>
            <a:r>
              <a:rPr lang="en-AU" dirty="0"/>
              <a:t>Concerning </a:t>
            </a:r>
            <a:r>
              <a:rPr lang="en-AU" baseline="30000" dirty="0"/>
              <a:t>[</a:t>
            </a:r>
            <a:r>
              <a:rPr lang="en-AU" baseline="30000" dirty="0">
                <a:hlinkClick r:id="rId2" tooltip="See footnote g"/>
              </a:rPr>
              <a:t>g</a:t>
            </a:r>
            <a:r>
              <a:rPr lang="en-AU" baseline="30000" dirty="0"/>
              <a:t>]</a:t>
            </a:r>
            <a:r>
              <a:rPr lang="en-AU" dirty="0"/>
              <a:t>him we have much to say, and </a:t>
            </a:r>
            <a:r>
              <a:rPr lang="en-AU" i="1" dirty="0"/>
              <a:t>it is</a:t>
            </a:r>
            <a:r>
              <a:rPr lang="en-AU" dirty="0"/>
              <a:t> hard to explain, since you have become dull of hearing. </a:t>
            </a:r>
            <a:r>
              <a:rPr lang="en-AU" b="1" baseline="30000" dirty="0"/>
              <a:t>12 </a:t>
            </a:r>
            <a:r>
              <a:rPr lang="en-AU" dirty="0"/>
              <a:t>For though </a:t>
            </a:r>
            <a:r>
              <a:rPr lang="en-AU" baseline="30000" dirty="0"/>
              <a:t>[</a:t>
            </a:r>
            <a:r>
              <a:rPr lang="en-AU" baseline="30000" dirty="0">
                <a:hlinkClick r:id="rId3" tooltip="See footnote h"/>
              </a:rPr>
              <a:t>h</a:t>
            </a:r>
            <a:r>
              <a:rPr lang="en-AU" baseline="30000" dirty="0"/>
              <a:t>]</a:t>
            </a:r>
            <a:r>
              <a:rPr lang="en-AU" dirty="0"/>
              <a:t>by this time you ought to be teachers, you have need again for someone to teach you the </a:t>
            </a:r>
            <a:r>
              <a:rPr lang="en-AU" baseline="30000" dirty="0"/>
              <a:t>[</a:t>
            </a:r>
            <a:r>
              <a:rPr lang="en-AU" baseline="30000" dirty="0">
                <a:hlinkClick r:id="rId4" tooltip="See footnote i"/>
              </a:rPr>
              <a:t>i</a:t>
            </a:r>
            <a:r>
              <a:rPr lang="en-AU" baseline="30000" dirty="0"/>
              <a:t>]</a:t>
            </a:r>
            <a:r>
              <a:rPr lang="en-AU" dirty="0"/>
              <a:t>elementary principles of the oracles of God, and you have come to need milk and not solid food. </a:t>
            </a:r>
            <a:r>
              <a:rPr lang="en-AU" b="1" baseline="30000" dirty="0"/>
              <a:t>13 </a:t>
            </a:r>
            <a:r>
              <a:rPr lang="en-AU" dirty="0"/>
              <a:t>For everyone who partakes </a:t>
            </a:r>
            <a:r>
              <a:rPr lang="en-AU" i="1" dirty="0"/>
              <a:t>only</a:t>
            </a:r>
            <a:r>
              <a:rPr lang="en-AU" dirty="0"/>
              <a:t> of milk is not accustomed to the word of righteousness, for he is an infant. </a:t>
            </a:r>
            <a:r>
              <a:rPr lang="en-AU" b="1" baseline="30000" dirty="0"/>
              <a:t>14 </a:t>
            </a:r>
            <a:r>
              <a:rPr lang="en-AU" dirty="0"/>
              <a:t>But solid food is for the mature, who because of practice have their senses trained to discern good and evil.</a:t>
            </a:r>
          </a:p>
          <a:p>
            <a:endParaRPr lang="en-AU" dirty="0"/>
          </a:p>
          <a:p>
            <a:endParaRPr lang="en-AU" dirty="0"/>
          </a:p>
          <a:p>
            <a:r>
              <a:rPr lang="en-AU" dirty="0"/>
              <a:t>The Peril of Falling Away</a:t>
            </a:r>
          </a:p>
          <a:p>
            <a:r>
              <a:rPr lang="en-AU" b="1" dirty="0"/>
              <a:t>6 </a:t>
            </a:r>
            <a:r>
              <a:rPr lang="en-AU" dirty="0"/>
              <a:t>Therefore leaving the </a:t>
            </a:r>
            <a:r>
              <a:rPr lang="en-AU" baseline="30000" dirty="0"/>
              <a:t>[</a:t>
            </a:r>
            <a:r>
              <a:rPr lang="en-AU" baseline="30000" dirty="0">
                <a:hlinkClick r:id="rId5" tooltip="See footnote a"/>
              </a:rPr>
              <a:t>a</a:t>
            </a:r>
            <a:r>
              <a:rPr lang="en-AU" baseline="30000" dirty="0"/>
              <a:t>]</a:t>
            </a:r>
            <a:r>
              <a:rPr lang="en-AU" dirty="0"/>
              <a:t>elementary teaching about the </a:t>
            </a:r>
            <a:r>
              <a:rPr lang="en-AU" baseline="30000" dirty="0"/>
              <a:t>[</a:t>
            </a:r>
            <a:r>
              <a:rPr lang="en-AU" baseline="30000" dirty="0">
                <a:hlinkClick r:id="rId6" tooltip="See footnote b"/>
              </a:rPr>
              <a:t>b</a:t>
            </a:r>
            <a:r>
              <a:rPr lang="en-AU" baseline="30000" dirty="0"/>
              <a:t>]</a:t>
            </a:r>
            <a:r>
              <a:rPr lang="en-AU" dirty="0"/>
              <a:t>Christ, let us press on to </a:t>
            </a:r>
            <a:r>
              <a:rPr lang="en-AU" baseline="30000" dirty="0"/>
              <a:t>[</a:t>
            </a:r>
            <a:r>
              <a:rPr lang="en-AU" baseline="30000" dirty="0">
                <a:hlinkClick r:id="rId7" tooltip="See footnote c"/>
              </a:rPr>
              <a:t>c</a:t>
            </a:r>
            <a:r>
              <a:rPr lang="en-AU" baseline="30000" dirty="0"/>
              <a:t>]</a:t>
            </a:r>
            <a:r>
              <a:rPr lang="en-AU" dirty="0"/>
              <a:t>maturity, not laying again a foundation of repentance from dead works and of faith toward God, </a:t>
            </a:r>
            <a:r>
              <a:rPr lang="en-AU" b="1" baseline="30000" dirty="0"/>
              <a:t>2 </a:t>
            </a:r>
            <a:r>
              <a:rPr lang="en-AU" dirty="0"/>
              <a:t>of instruction about washings and laying on of hands, and the resurrection of the dead and eternal judgment. </a:t>
            </a:r>
            <a:r>
              <a:rPr lang="en-AU" b="1" baseline="30000" dirty="0"/>
              <a:t>3 </a:t>
            </a:r>
            <a:r>
              <a:rPr lang="en-AU" dirty="0"/>
              <a:t>And this we will do, if God permits. </a:t>
            </a:r>
            <a:r>
              <a:rPr lang="en-AU" b="1" baseline="30000" dirty="0"/>
              <a:t>4 </a:t>
            </a:r>
            <a:r>
              <a:rPr lang="en-AU" dirty="0"/>
              <a:t>For in the case of those who have once been enlightened and have tasted of the heavenly gift and have been made partakers of the Holy Spirit, </a:t>
            </a:r>
            <a:r>
              <a:rPr lang="en-AU" b="1" baseline="30000" dirty="0"/>
              <a:t>5 </a:t>
            </a:r>
            <a:r>
              <a:rPr lang="en-AU" dirty="0"/>
              <a:t>and have tasted the good word of God and the powers of the age to come, </a:t>
            </a:r>
            <a:r>
              <a:rPr lang="en-AU" b="1" baseline="30000" dirty="0"/>
              <a:t>6 </a:t>
            </a:r>
            <a:r>
              <a:rPr lang="en-AU" dirty="0"/>
              <a:t>and </a:t>
            </a:r>
            <a:r>
              <a:rPr lang="en-AU" i="1" dirty="0" err="1"/>
              <a:t>then</a:t>
            </a:r>
            <a:r>
              <a:rPr lang="en-AU" dirty="0" err="1"/>
              <a:t>have</a:t>
            </a:r>
            <a:r>
              <a:rPr lang="en-AU" dirty="0"/>
              <a:t> fallen away, it is impossible to renew them again to repentance, </a:t>
            </a:r>
            <a:r>
              <a:rPr lang="en-AU" baseline="30000" dirty="0"/>
              <a:t>[</a:t>
            </a:r>
            <a:r>
              <a:rPr lang="en-AU" baseline="30000" dirty="0">
                <a:hlinkClick r:id="rId8" tooltip="See footnote d"/>
              </a:rPr>
              <a:t>d</a:t>
            </a:r>
            <a:r>
              <a:rPr lang="en-AU" baseline="30000" dirty="0"/>
              <a:t>]</a:t>
            </a:r>
            <a:r>
              <a:rPr lang="en-AU" dirty="0"/>
              <a:t>since they again crucify to themselves the Son of God and put Him to open shame. </a:t>
            </a:r>
            <a:r>
              <a:rPr lang="en-AU" b="1" baseline="30000" dirty="0"/>
              <a:t>7 </a:t>
            </a:r>
            <a:r>
              <a:rPr lang="en-AU" dirty="0"/>
              <a:t>For ground that drinks the rain which often </a:t>
            </a:r>
            <a:r>
              <a:rPr lang="en-AU" baseline="30000" dirty="0"/>
              <a:t>[</a:t>
            </a:r>
            <a:r>
              <a:rPr lang="en-AU" baseline="30000" dirty="0">
                <a:hlinkClick r:id="rId9" tooltip="See footnote e"/>
              </a:rPr>
              <a:t>e</a:t>
            </a:r>
            <a:r>
              <a:rPr lang="en-AU" baseline="30000" dirty="0"/>
              <a:t>]</a:t>
            </a:r>
            <a:r>
              <a:rPr lang="en-AU" dirty="0"/>
              <a:t>falls on it and brings forth vegetation useful to those for whose sake it is also tilled, receives a blessing from God; </a:t>
            </a:r>
            <a:r>
              <a:rPr lang="en-AU" b="1" baseline="30000" dirty="0"/>
              <a:t>8 </a:t>
            </a:r>
            <a:r>
              <a:rPr lang="en-AU" dirty="0"/>
              <a:t>but if it yields thorns and thistles, it is worthless and close </a:t>
            </a:r>
            <a:r>
              <a:rPr lang="en-AU" baseline="30000" dirty="0"/>
              <a:t>[</a:t>
            </a:r>
            <a:r>
              <a:rPr lang="en-AU" baseline="30000" dirty="0">
                <a:hlinkClick r:id="rId10" tooltip="See footnote f"/>
              </a:rPr>
              <a:t>f</a:t>
            </a:r>
            <a:r>
              <a:rPr lang="en-AU" baseline="30000" dirty="0"/>
              <a:t>]</a:t>
            </a:r>
            <a:r>
              <a:rPr lang="en-AU" dirty="0"/>
              <a:t>to </a:t>
            </a:r>
          </a:p>
          <a:p>
            <a:endParaRPr lang="en-AU" dirty="0"/>
          </a:p>
          <a:p>
            <a:endParaRPr lang="en-AU" dirty="0"/>
          </a:p>
          <a:p>
            <a:endParaRPr lang="en-AU" dirty="0"/>
          </a:p>
          <a:p>
            <a:endParaRPr lang="en-AU" dirty="0"/>
          </a:p>
          <a:p>
            <a:endParaRPr lang="en-AU" dirty="0"/>
          </a:p>
          <a:p>
            <a:r>
              <a:rPr lang="en-AU" dirty="0"/>
              <a:t>The Peril of Falling Away</a:t>
            </a:r>
          </a:p>
          <a:p>
            <a:r>
              <a:rPr lang="en-AU" b="1" dirty="0"/>
              <a:t>6 </a:t>
            </a:r>
            <a:r>
              <a:rPr lang="en-AU" dirty="0"/>
              <a:t>Therefore leaving the </a:t>
            </a:r>
            <a:r>
              <a:rPr lang="en-AU" baseline="30000" dirty="0"/>
              <a:t>[</a:t>
            </a:r>
            <a:r>
              <a:rPr lang="en-AU" baseline="30000" dirty="0">
                <a:hlinkClick r:id="rId5" tooltip="See footnote a"/>
              </a:rPr>
              <a:t>a</a:t>
            </a:r>
            <a:r>
              <a:rPr lang="en-AU" baseline="30000" dirty="0"/>
              <a:t>]</a:t>
            </a:r>
            <a:r>
              <a:rPr lang="en-AU" dirty="0"/>
              <a:t>elementary teaching about the </a:t>
            </a:r>
            <a:r>
              <a:rPr lang="en-AU" baseline="30000" dirty="0"/>
              <a:t>[</a:t>
            </a:r>
            <a:r>
              <a:rPr lang="en-AU" baseline="30000" dirty="0">
                <a:hlinkClick r:id="rId6" tooltip="See footnote b"/>
              </a:rPr>
              <a:t>b</a:t>
            </a:r>
            <a:r>
              <a:rPr lang="en-AU" baseline="30000" dirty="0"/>
              <a:t>]</a:t>
            </a:r>
            <a:r>
              <a:rPr lang="en-AU" dirty="0"/>
              <a:t>Christ, let us press on to </a:t>
            </a:r>
            <a:r>
              <a:rPr lang="en-AU" baseline="30000" dirty="0"/>
              <a:t>[</a:t>
            </a:r>
            <a:r>
              <a:rPr lang="en-AU" baseline="30000" dirty="0">
                <a:hlinkClick r:id="rId7" tooltip="See footnote c"/>
              </a:rPr>
              <a:t>c</a:t>
            </a:r>
            <a:r>
              <a:rPr lang="en-AU" baseline="30000" dirty="0"/>
              <a:t>]</a:t>
            </a:r>
            <a:r>
              <a:rPr lang="en-AU" dirty="0"/>
              <a:t>maturity, not laying again a foundation of repentance from dead works and of faith toward God, </a:t>
            </a:r>
            <a:r>
              <a:rPr lang="en-AU" b="1" baseline="30000" dirty="0"/>
              <a:t>2 </a:t>
            </a:r>
            <a:r>
              <a:rPr lang="en-AU" dirty="0"/>
              <a:t>of instruction about washings and laying on of hands, and the resurrection of the dead and eternal judgment. </a:t>
            </a:r>
            <a:r>
              <a:rPr lang="en-AU" b="1" baseline="30000" dirty="0"/>
              <a:t>3 </a:t>
            </a:r>
            <a:r>
              <a:rPr lang="en-AU" dirty="0"/>
              <a:t>And this we will do, if God permits. </a:t>
            </a:r>
            <a:r>
              <a:rPr lang="en-AU" b="1" baseline="30000" dirty="0"/>
              <a:t>4 </a:t>
            </a:r>
            <a:r>
              <a:rPr lang="en-AU" dirty="0"/>
              <a:t>For in the case of those who have once been enlightened and have tasted of the heavenly gift and have been made partakers of the Holy Spirit, </a:t>
            </a:r>
            <a:r>
              <a:rPr lang="en-AU" b="1" baseline="30000" dirty="0"/>
              <a:t>5 </a:t>
            </a:r>
            <a:r>
              <a:rPr lang="en-AU" dirty="0"/>
              <a:t>and have tasted the good word of God and the powers of the age to come, </a:t>
            </a:r>
            <a:r>
              <a:rPr lang="en-AU" b="1" baseline="30000" dirty="0"/>
              <a:t>6 </a:t>
            </a:r>
            <a:r>
              <a:rPr lang="en-AU" dirty="0"/>
              <a:t>and </a:t>
            </a:r>
            <a:r>
              <a:rPr lang="en-AU" i="1" dirty="0" err="1"/>
              <a:t>then</a:t>
            </a:r>
            <a:r>
              <a:rPr lang="en-AU" dirty="0" err="1"/>
              <a:t>have</a:t>
            </a:r>
            <a:r>
              <a:rPr lang="en-AU" dirty="0"/>
              <a:t> fallen away, it is impossible to renew them again to repentance, </a:t>
            </a:r>
            <a:r>
              <a:rPr lang="en-AU" baseline="30000" dirty="0"/>
              <a:t>[</a:t>
            </a:r>
            <a:r>
              <a:rPr lang="en-AU" baseline="30000" dirty="0">
                <a:hlinkClick r:id="rId8" tooltip="See footnote d"/>
              </a:rPr>
              <a:t>d</a:t>
            </a:r>
            <a:r>
              <a:rPr lang="en-AU" baseline="30000" dirty="0"/>
              <a:t>]</a:t>
            </a:r>
            <a:r>
              <a:rPr lang="en-AU" dirty="0"/>
              <a:t>since they again crucify to themselves the Son of God and put Him to open shame. </a:t>
            </a:r>
            <a:r>
              <a:rPr lang="en-AU" b="1" baseline="30000" dirty="0"/>
              <a:t>7 </a:t>
            </a:r>
            <a:r>
              <a:rPr lang="en-AU" dirty="0"/>
              <a:t>For ground that drinks the rain which often </a:t>
            </a:r>
            <a:r>
              <a:rPr lang="en-AU" baseline="30000" dirty="0"/>
              <a:t>[</a:t>
            </a:r>
            <a:r>
              <a:rPr lang="en-AU" baseline="30000" dirty="0">
                <a:hlinkClick r:id="rId9" tooltip="See footnote e"/>
              </a:rPr>
              <a:t>e</a:t>
            </a:r>
            <a:r>
              <a:rPr lang="en-AU" baseline="30000" dirty="0"/>
              <a:t>]</a:t>
            </a:r>
            <a:r>
              <a:rPr lang="en-AU" dirty="0"/>
              <a:t>falls on it and brings forth vegetation useful to those for whose sake it is also tilled, receives a blessing from God; </a:t>
            </a:r>
            <a:r>
              <a:rPr lang="en-AU" b="1" baseline="30000" dirty="0"/>
              <a:t>8 </a:t>
            </a:r>
            <a:r>
              <a:rPr lang="en-AU" dirty="0"/>
              <a:t>but if it yields thorns and thistles, it is worthless and close </a:t>
            </a:r>
            <a:r>
              <a:rPr lang="en-AU" baseline="30000" dirty="0"/>
              <a:t>[</a:t>
            </a:r>
            <a:r>
              <a:rPr lang="en-AU" baseline="30000" dirty="0">
                <a:hlinkClick r:id="rId10" tooltip="See footnote f"/>
              </a:rPr>
              <a:t>f</a:t>
            </a:r>
            <a:r>
              <a:rPr lang="en-AU" baseline="30000" dirty="0"/>
              <a:t>]</a:t>
            </a:r>
            <a:r>
              <a:rPr lang="en-AU" dirty="0"/>
              <a:t>to being cursed, and </a:t>
            </a:r>
            <a:r>
              <a:rPr lang="en-AU" baseline="30000" dirty="0"/>
              <a:t>[</a:t>
            </a:r>
            <a:r>
              <a:rPr lang="en-AU" baseline="30000" dirty="0">
                <a:hlinkClick r:id="rId11" tooltip="See footnote g"/>
              </a:rPr>
              <a:t>g</a:t>
            </a:r>
            <a:r>
              <a:rPr lang="en-AU" baseline="30000" dirty="0"/>
              <a:t>]</a:t>
            </a:r>
            <a:r>
              <a:rPr lang="en-AU" dirty="0"/>
              <a:t>it ends up being burned.</a:t>
            </a:r>
          </a:p>
          <a:p>
            <a:r>
              <a:rPr lang="en-AU" dirty="0"/>
              <a:t>Better Things for You</a:t>
            </a:r>
          </a:p>
          <a:p>
            <a:r>
              <a:rPr lang="en-AU" b="1" baseline="30000" dirty="0"/>
              <a:t>9 </a:t>
            </a:r>
            <a:r>
              <a:rPr lang="en-AU" dirty="0"/>
              <a:t>But, beloved, we are convinced of better things concerning you, and things that </a:t>
            </a:r>
            <a:r>
              <a:rPr lang="en-AU" baseline="30000" dirty="0"/>
              <a:t>[</a:t>
            </a:r>
            <a:r>
              <a:rPr lang="en-AU" baseline="30000" dirty="0">
                <a:hlinkClick r:id="rId12" tooltip="See footnote h"/>
              </a:rPr>
              <a:t>h</a:t>
            </a:r>
            <a:r>
              <a:rPr lang="en-AU" baseline="30000" dirty="0"/>
              <a:t>]</a:t>
            </a:r>
            <a:r>
              <a:rPr lang="en-AU" dirty="0"/>
              <a:t>accompany salvation, though we are speaking in this way. </a:t>
            </a:r>
            <a:r>
              <a:rPr lang="en-AU" b="1" baseline="30000" dirty="0"/>
              <a:t>10 </a:t>
            </a:r>
            <a:r>
              <a:rPr lang="en-AU" dirty="0"/>
              <a:t>For God is not unjust so as to forget your work and the love which you have shown toward His name, in having ministered and in still ministering to the </a:t>
            </a:r>
            <a:r>
              <a:rPr lang="en-AU" baseline="30000" dirty="0"/>
              <a:t>[</a:t>
            </a:r>
            <a:r>
              <a:rPr lang="en-AU" baseline="30000" dirty="0">
                <a:hlinkClick r:id="rId13" tooltip="See footnote i"/>
              </a:rPr>
              <a:t>i</a:t>
            </a:r>
            <a:r>
              <a:rPr lang="en-AU" baseline="30000" dirty="0"/>
              <a:t>]</a:t>
            </a:r>
            <a:r>
              <a:rPr lang="en-AU" dirty="0"/>
              <a:t>saints. </a:t>
            </a:r>
            <a:r>
              <a:rPr lang="en-AU" b="1" baseline="30000" dirty="0"/>
              <a:t>11 </a:t>
            </a:r>
            <a:r>
              <a:rPr lang="en-AU" dirty="0"/>
              <a:t>And we desire that each one of you show the same diligence </a:t>
            </a:r>
            <a:r>
              <a:rPr lang="en-AU" baseline="30000" dirty="0"/>
              <a:t>[</a:t>
            </a:r>
            <a:r>
              <a:rPr lang="en-AU" baseline="30000" dirty="0">
                <a:hlinkClick r:id="rId14" tooltip="See footnote j"/>
              </a:rPr>
              <a:t>j</a:t>
            </a:r>
            <a:r>
              <a:rPr lang="en-AU" baseline="30000" dirty="0"/>
              <a:t>]</a:t>
            </a:r>
            <a:r>
              <a:rPr lang="en-AU" dirty="0"/>
              <a:t>so as to realize the full assurance of hope until the end, </a:t>
            </a:r>
            <a:r>
              <a:rPr lang="en-AU" b="1" baseline="30000" dirty="0"/>
              <a:t>12 </a:t>
            </a:r>
            <a:r>
              <a:rPr lang="en-AU" dirty="0"/>
              <a:t>so that you will not be sluggish, but imitators of those who through faith and patience inherit the promises.</a:t>
            </a:r>
          </a:p>
          <a:p>
            <a:r>
              <a:rPr lang="en-AU" b="1" baseline="30000" dirty="0"/>
              <a:t>13 </a:t>
            </a:r>
            <a:r>
              <a:rPr lang="en-AU" dirty="0"/>
              <a:t>For when God made the promise to Abraham, since He could swear by no one greater, He swore by Himself, </a:t>
            </a:r>
            <a:r>
              <a:rPr lang="en-AU" b="1" baseline="30000" dirty="0"/>
              <a:t>14 </a:t>
            </a:r>
            <a:r>
              <a:rPr lang="en-AU" dirty="0"/>
              <a:t>saying, “I will surely bless you and I will surely multiply you.” </a:t>
            </a:r>
            <a:r>
              <a:rPr lang="en-AU" b="1" baseline="30000" dirty="0"/>
              <a:t>15 </a:t>
            </a:r>
            <a:r>
              <a:rPr lang="en-AU" dirty="0"/>
              <a:t>And so, having patiently waited, he obtained the promise. </a:t>
            </a:r>
            <a:r>
              <a:rPr lang="en-AU" b="1" baseline="30000" dirty="0"/>
              <a:t>16 </a:t>
            </a:r>
            <a:r>
              <a:rPr lang="en-AU" dirty="0"/>
              <a:t>For men swear by </a:t>
            </a:r>
            <a:r>
              <a:rPr lang="en-AU" baseline="30000" dirty="0"/>
              <a:t>[</a:t>
            </a:r>
            <a:r>
              <a:rPr lang="en-AU" baseline="30000" dirty="0">
                <a:hlinkClick r:id="rId15" tooltip="See footnote k"/>
              </a:rPr>
              <a:t>k</a:t>
            </a:r>
            <a:r>
              <a:rPr lang="en-AU" baseline="30000" dirty="0"/>
              <a:t>]</a:t>
            </a:r>
            <a:r>
              <a:rPr lang="en-AU" dirty="0"/>
              <a:t>one greater </a:t>
            </a:r>
            <a:r>
              <a:rPr lang="en-AU" i="1" dirty="0"/>
              <a:t>than themselves</a:t>
            </a:r>
            <a:r>
              <a:rPr lang="en-AU" dirty="0"/>
              <a:t>, and with them an oath </a:t>
            </a:r>
            <a:r>
              <a:rPr lang="en-AU" i="1" dirty="0"/>
              <a:t>given</a:t>
            </a:r>
            <a:r>
              <a:rPr lang="en-AU" dirty="0"/>
              <a:t> as confirmation is an end of every dispute. </a:t>
            </a:r>
            <a:r>
              <a:rPr lang="en-AU" b="1" baseline="30000" dirty="0"/>
              <a:t>17 </a:t>
            </a:r>
            <a:r>
              <a:rPr lang="en-AU" baseline="30000" dirty="0"/>
              <a:t>[</a:t>
            </a:r>
            <a:r>
              <a:rPr lang="en-AU" baseline="30000" dirty="0">
                <a:hlinkClick r:id="rId16" tooltip="See footnote l"/>
              </a:rPr>
              <a:t>l</a:t>
            </a:r>
            <a:r>
              <a:rPr lang="en-AU" baseline="30000" dirty="0"/>
              <a:t>]</a:t>
            </a:r>
            <a:r>
              <a:rPr lang="en-AU" dirty="0"/>
              <a:t>In the same way God, desiring even more to show to the heirs of the promise the </a:t>
            </a:r>
            <a:r>
              <a:rPr lang="en-AU" dirty="0" err="1"/>
              <a:t>unchangeableness</a:t>
            </a:r>
            <a:r>
              <a:rPr lang="en-AU" dirty="0"/>
              <a:t> of His purpose, </a:t>
            </a:r>
            <a:r>
              <a:rPr lang="en-AU" baseline="30000" dirty="0"/>
              <a:t>[</a:t>
            </a:r>
            <a:r>
              <a:rPr lang="en-AU" baseline="30000" dirty="0">
                <a:hlinkClick r:id="rId17" tooltip="See footnote m"/>
              </a:rPr>
              <a:t>m</a:t>
            </a:r>
            <a:r>
              <a:rPr lang="en-AU" baseline="30000" dirty="0"/>
              <a:t>]</a:t>
            </a:r>
            <a:r>
              <a:rPr lang="en-AU" dirty="0"/>
              <a:t>interposed with an oath, </a:t>
            </a:r>
            <a:r>
              <a:rPr lang="en-AU" b="1" baseline="30000" dirty="0"/>
              <a:t>18 </a:t>
            </a:r>
            <a:r>
              <a:rPr lang="en-AU" dirty="0"/>
              <a:t>so that by two unchangeable things in which it is impossible for God to lie, we who have </a:t>
            </a:r>
            <a:r>
              <a:rPr lang="en-AU" baseline="30000" dirty="0"/>
              <a:t>[</a:t>
            </a:r>
            <a:r>
              <a:rPr lang="en-AU" baseline="30000" dirty="0">
                <a:hlinkClick r:id="rId18" tooltip="See footnote n"/>
              </a:rPr>
              <a:t>n</a:t>
            </a:r>
            <a:r>
              <a:rPr lang="en-AU" baseline="30000" dirty="0"/>
              <a:t>]</a:t>
            </a:r>
            <a:r>
              <a:rPr lang="en-AU" dirty="0"/>
              <a:t>taken refuge would have strong encouragement to take hold of the hope set before us. </a:t>
            </a:r>
            <a:r>
              <a:rPr lang="en-AU" b="1" baseline="30000" dirty="0"/>
              <a:t>19 </a:t>
            </a:r>
            <a:r>
              <a:rPr lang="en-AU" baseline="30000" dirty="0"/>
              <a:t>[</a:t>
            </a:r>
            <a:r>
              <a:rPr lang="en-AU" baseline="30000" dirty="0">
                <a:hlinkClick r:id="rId19" tooltip="See footnote o"/>
              </a:rPr>
              <a:t>o</a:t>
            </a:r>
            <a:r>
              <a:rPr lang="en-AU" baseline="30000" dirty="0"/>
              <a:t>]</a:t>
            </a:r>
            <a:r>
              <a:rPr lang="en-AU" dirty="0"/>
              <a:t>This hope we have as an anchor of the soul, a </a:t>
            </a:r>
            <a:r>
              <a:rPr lang="en-AU" i="1" dirty="0"/>
              <a:t>hope</a:t>
            </a:r>
            <a:r>
              <a:rPr lang="en-AU" dirty="0"/>
              <a:t> both sure and steadfast and one which enters </a:t>
            </a:r>
            <a:r>
              <a:rPr lang="en-AU" baseline="30000" dirty="0"/>
              <a:t>[</a:t>
            </a:r>
            <a:r>
              <a:rPr lang="en-AU" baseline="30000" dirty="0">
                <a:hlinkClick r:id="rId20" tooltip="See footnote p"/>
              </a:rPr>
              <a:t>p</a:t>
            </a:r>
            <a:r>
              <a:rPr lang="en-AU" baseline="30000" dirty="0"/>
              <a:t>]</a:t>
            </a:r>
            <a:r>
              <a:rPr lang="en-AU" dirty="0"/>
              <a:t>within the veil, </a:t>
            </a:r>
            <a:r>
              <a:rPr lang="en-AU" b="1" baseline="30000" dirty="0"/>
              <a:t>20 </a:t>
            </a:r>
            <a:r>
              <a:rPr lang="en-AU" dirty="0"/>
              <a:t>where Jesus has entered as a forerunner for us, having become a high priest forever according to the order of Melchizedek.</a:t>
            </a:r>
          </a:p>
          <a:p>
            <a:endParaRPr lang="en-US" dirty="0"/>
          </a:p>
        </p:txBody>
      </p:sp>
      <p:sp>
        <p:nvSpPr>
          <p:cNvPr id="5" name="TextBox 4">
            <a:extLst>
              <a:ext uri="{FF2B5EF4-FFF2-40B4-BE49-F238E27FC236}">
                <a16:creationId xmlns:a16="http://schemas.microsoft.com/office/drawing/2014/main" id="{50113C19-0E6A-4741-9946-811DFE4A4536}"/>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40037496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125</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F394A08-9BBE-F248-A186-4EFE72BEE88E}"/>
              </a:ext>
            </a:extLst>
          </p:cNvPr>
          <p:cNvSpPr txBox="1"/>
          <p:nvPr/>
        </p:nvSpPr>
        <p:spPr>
          <a:xfrm>
            <a:off x="1336431" y="844062"/>
            <a:ext cx="4665784" cy="22529244"/>
          </a:xfrm>
          <a:prstGeom prst="rect">
            <a:avLst/>
          </a:prstGeom>
          <a:noFill/>
        </p:spPr>
        <p:txBody>
          <a:bodyPr wrap="square" rtlCol="0">
            <a:spAutoFit/>
          </a:bodyPr>
          <a:lstStyle/>
          <a:p>
            <a:r>
              <a:rPr lang="en-AU" dirty="0"/>
              <a:t>of eternal salvation, </a:t>
            </a:r>
            <a:r>
              <a:rPr lang="en-AU" b="1" baseline="30000" dirty="0"/>
              <a:t>10 </a:t>
            </a:r>
            <a:r>
              <a:rPr lang="en-AU" dirty="0"/>
              <a:t>being designated by God as a high priest according to the order of Melchizedek.</a:t>
            </a:r>
          </a:p>
          <a:p>
            <a:r>
              <a:rPr lang="en-AU" b="1" baseline="30000" dirty="0"/>
              <a:t>11 </a:t>
            </a:r>
            <a:r>
              <a:rPr lang="en-AU" dirty="0"/>
              <a:t>Concerning </a:t>
            </a:r>
            <a:r>
              <a:rPr lang="en-AU" baseline="30000" dirty="0"/>
              <a:t>[</a:t>
            </a:r>
            <a:r>
              <a:rPr lang="en-AU" baseline="30000" dirty="0">
                <a:hlinkClick r:id="rId2" tooltip="See footnote g"/>
              </a:rPr>
              <a:t>g</a:t>
            </a:r>
            <a:r>
              <a:rPr lang="en-AU" baseline="30000" dirty="0"/>
              <a:t>]</a:t>
            </a:r>
            <a:r>
              <a:rPr lang="en-AU" dirty="0"/>
              <a:t>him we have much to say, and </a:t>
            </a:r>
            <a:r>
              <a:rPr lang="en-AU" i="1" dirty="0"/>
              <a:t>it is</a:t>
            </a:r>
            <a:r>
              <a:rPr lang="en-AU" dirty="0"/>
              <a:t> hard to explain, since you have become dull of hearing. </a:t>
            </a:r>
            <a:r>
              <a:rPr lang="en-AU" b="1" baseline="30000" dirty="0"/>
              <a:t>12 </a:t>
            </a:r>
            <a:r>
              <a:rPr lang="en-AU" dirty="0"/>
              <a:t>For though </a:t>
            </a:r>
            <a:r>
              <a:rPr lang="en-AU" baseline="30000" dirty="0"/>
              <a:t>[</a:t>
            </a:r>
            <a:r>
              <a:rPr lang="en-AU" baseline="30000" dirty="0">
                <a:hlinkClick r:id="rId3" tooltip="See footnote h"/>
              </a:rPr>
              <a:t>h</a:t>
            </a:r>
            <a:r>
              <a:rPr lang="en-AU" baseline="30000" dirty="0"/>
              <a:t>]</a:t>
            </a:r>
            <a:r>
              <a:rPr lang="en-AU" dirty="0"/>
              <a:t>by this time you ought to b teachers, you have need again for someone to teach you the </a:t>
            </a:r>
            <a:r>
              <a:rPr lang="en-AU" baseline="30000" dirty="0"/>
              <a:t>[</a:t>
            </a:r>
            <a:r>
              <a:rPr lang="en-AU" baseline="30000" dirty="0">
                <a:hlinkClick r:id="rId4" tooltip="See footnote i"/>
              </a:rPr>
              <a:t>i</a:t>
            </a:r>
            <a:r>
              <a:rPr lang="en-AU" baseline="30000" dirty="0"/>
              <a:t>]</a:t>
            </a:r>
            <a:r>
              <a:rPr lang="en-AU" dirty="0"/>
              <a:t>elementary principles of the oracles of God, and you have come to need milk and not solid food. </a:t>
            </a:r>
            <a:r>
              <a:rPr lang="en-AU" b="1" baseline="30000" dirty="0"/>
              <a:t>13 </a:t>
            </a:r>
            <a:r>
              <a:rPr lang="en-AU" dirty="0"/>
              <a:t>For everyone who partakes </a:t>
            </a:r>
            <a:r>
              <a:rPr lang="en-AU" i="1" dirty="0"/>
              <a:t>only</a:t>
            </a:r>
            <a:r>
              <a:rPr lang="en-AU" dirty="0"/>
              <a:t> of milk is not accustomed o the word of righteousness, for he is an infant. </a:t>
            </a:r>
            <a:r>
              <a:rPr lang="en-AU" b="1" baseline="30000" dirty="0"/>
              <a:t>14 </a:t>
            </a:r>
            <a:r>
              <a:rPr lang="en-AU" dirty="0"/>
              <a:t>But solid food is for the mature, who because of practice have their senses trained to discern good and evil.</a:t>
            </a:r>
          </a:p>
          <a:p>
            <a:endParaRPr lang="en-AU" dirty="0"/>
          </a:p>
          <a:p>
            <a:r>
              <a:rPr lang="en-AU" dirty="0"/>
              <a:t>The Peril of Falling Away</a:t>
            </a:r>
          </a:p>
          <a:p>
            <a:r>
              <a:rPr lang="en-AU" b="1" dirty="0"/>
              <a:t>6 </a:t>
            </a:r>
            <a:r>
              <a:rPr lang="en-AU" dirty="0"/>
              <a:t>Therefore leaving the </a:t>
            </a:r>
            <a:r>
              <a:rPr lang="en-AU" baseline="30000" dirty="0"/>
              <a:t>[</a:t>
            </a:r>
            <a:r>
              <a:rPr lang="en-AU" baseline="30000" dirty="0">
                <a:hlinkClick r:id="rId5" tooltip="See footnote a"/>
              </a:rPr>
              <a:t>a</a:t>
            </a:r>
            <a:r>
              <a:rPr lang="en-AU" baseline="30000" dirty="0"/>
              <a:t>]</a:t>
            </a:r>
            <a:r>
              <a:rPr lang="en-AU" dirty="0"/>
              <a:t>elementary teaching about the </a:t>
            </a:r>
            <a:r>
              <a:rPr lang="en-AU" baseline="30000" dirty="0"/>
              <a:t>[</a:t>
            </a:r>
            <a:r>
              <a:rPr lang="en-AU" baseline="30000" dirty="0">
                <a:hlinkClick r:id="rId6" tooltip="See footnote b"/>
              </a:rPr>
              <a:t>b</a:t>
            </a:r>
            <a:r>
              <a:rPr lang="en-AU" baseline="30000" dirty="0"/>
              <a:t>]</a:t>
            </a:r>
            <a:r>
              <a:rPr lang="en-AU" dirty="0"/>
              <a:t>Christ, let us press on to </a:t>
            </a:r>
            <a:r>
              <a:rPr lang="en-AU" baseline="30000" dirty="0"/>
              <a:t>[</a:t>
            </a:r>
            <a:r>
              <a:rPr lang="en-AU" baseline="30000" dirty="0">
                <a:hlinkClick r:id="rId7" tooltip="See footnote c"/>
              </a:rPr>
              <a:t>c</a:t>
            </a:r>
            <a:r>
              <a:rPr lang="en-AU" baseline="30000" dirty="0"/>
              <a:t>]</a:t>
            </a:r>
            <a:r>
              <a:rPr lang="en-AU" dirty="0"/>
              <a:t>maturity, not laying again a foundation of repentance from dead works and of faith toward God, </a:t>
            </a:r>
            <a:r>
              <a:rPr lang="en-AU" b="1" baseline="30000" dirty="0"/>
              <a:t>2 </a:t>
            </a:r>
            <a:r>
              <a:rPr lang="en-AU" dirty="0"/>
              <a:t>of instruction about washings and laying on of hands, and the resurrection of the dead and eternal judgment. </a:t>
            </a:r>
            <a:r>
              <a:rPr lang="en-AU" b="1" baseline="30000" dirty="0"/>
              <a:t>3 </a:t>
            </a:r>
            <a:r>
              <a:rPr lang="en-AU" dirty="0"/>
              <a:t>And this we will do, if God permits. </a:t>
            </a:r>
            <a:r>
              <a:rPr lang="en-AU" b="1" baseline="30000" dirty="0"/>
              <a:t>4 </a:t>
            </a:r>
            <a:r>
              <a:rPr lang="en-AU" dirty="0"/>
              <a:t>For in the case of those who have once been enlightened and have tasted of the heavenly gift and have been made partakers of the Holy Spirit, </a:t>
            </a:r>
            <a:r>
              <a:rPr lang="en-AU" b="1" baseline="30000" dirty="0"/>
              <a:t>5 </a:t>
            </a:r>
            <a:r>
              <a:rPr lang="en-AU" dirty="0"/>
              <a:t>and have tasted the good word of God and the powers of the age to come, </a:t>
            </a:r>
            <a:r>
              <a:rPr lang="en-AU" b="1" baseline="30000" dirty="0"/>
              <a:t>6 </a:t>
            </a:r>
            <a:r>
              <a:rPr lang="en-AU" dirty="0"/>
              <a:t>and </a:t>
            </a:r>
            <a:r>
              <a:rPr lang="en-AU" i="1" dirty="0" err="1"/>
              <a:t>then</a:t>
            </a:r>
            <a:r>
              <a:rPr lang="en-AU" dirty="0" err="1"/>
              <a:t>have</a:t>
            </a:r>
            <a:r>
              <a:rPr lang="en-AU" dirty="0"/>
              <a:t> fallen away, it is impossible to renew them again to repentance, </a:t>
            </a:r>
            <a:r>
              <a:rPr lang="en-AU" baseline="30000" dirty="0"/>
              <a:t>[</a:t>
            </a:r>
            <a:r>
              <a:rPr lang="en-AU" baseline="30000" dirty="0">
                <a:hlinkClick r:id="rId8" tooltip="See footnote d"/>
              </a:rPr>
              <a:t>d</a:t>
            </a:r>
            <a:r>
              <a:rPr lang="en-AU" baseline="30000" dirty="0"/>
              <a:t>]</a:t>
            </a:r>
            <a:r>
              <a:rPr lang="en-AU" dirty="0"/>
              <a:t>since they again crucify to themselves the Son of God and put Him to open shame. </a:t>
            </a:r>
            <a:r>
              <a:rPr lang="en-AU" b="1" baseline="30000" dirty="0"/>
              <a:t>7 </a:t>
            </a:r>
            <a:r>
              <a:rPr lang="en-AU" dirty="0"/>
              <a:t>For ground that drinks the rain which often </a:t>
            </a:r>
            <a:r>
              <a:rPr lang="en-AU" baseline="30000" dirty="0"/>
              <a:t>[</a:t>
            </a:r>
            <a:r>
              <a:rPr lang="en-AU" baseline="30000" dirty="0">
                <a:hlinkClick r:id="rId9" tooltip="See footnote e"/>
              </a:rPr>
              <a:t>e</a:t>
            </a:r>
            <a:r>
              <a:rPr lang="en-AU" baseline="30000" dirty="0"/>
              <a:t>]</a:t>
            </a:r>
            <a:r>
              <a:rPr lang="en-AU" dirty="0"/>
              <a:t>falls on it and brings forth vegetation useful to those for whose sake it is also tilled, receives a blessing from God; </a:t>
            </a:r>
            <a:r>
              <a:rPr lang="en-AU" b="1" baseline="30000" dirty="0"/>
              <a:t>8 </a:t>
            </a:r>
            <a:r>
              <a:rPr lang="en-AU" dirty="0"/>
              <a:t>but if it yields thorns and thistles, it is worthless and close </a:t>
            </a:r>
            <a:r>
              <a:rPr lang="en-AU" baseline="30000" dirty="0"/>
              <a:t>[</a:t>
            </a:r>
            <a:r>
              <a:rPr lang="en-AU" baseline="30000" dirty="0">
                <a:hlinkClick r:id="rId10" tooltip="See footnote f"/>
              </a:rPr>
              <a:t>f</a:t>
            </a:r>
            <a:r>
              <a:rPr lang="en-AU" baseline="30000" dirty="0"/>
              <a:t>]</a:t>
            </a:r>
            <a:r>
              <a:rPr lang="en-AU" dirty="0"/>
              <a:t>to being cursed, and </a:t>
            </a:r>
            <a:r>
              <a:rPr lang="en-AU" baseline="30000" dirty="0"/>
              <a:t>[</a:t>
            </a:r>
            <a:r>
              <a:rPr lang="en-AU" baseline="30000" dirty="0">
                <a:hlinkClick r:id="rId11" tooltip="See footnote g"/>
              </a:rPr>
              <a:t>g</a:t>
            </a:r>
            <a:r>
              <a:rPr lang="en-AU" baseline="30000" dirty="0"/>
              <a:t>]</a:t>
            </a:r>
            <a:r>
              <a:rPr lang="en-AU" dirty="0"/>
              <a:t>it ends up being burned.</a:t>
            </a:r>
          </a:p>
          <a:p>
            <a:endParaRPr lang="en-AU" dirty="0"/>
          </a:p>
          <a:p>
            <a:endParaRPr lang="en-AU" dirty="0"/>
          </a:p>
          <a:p>
            <a:endParaRPr lang="en-AU" dirty="0"/>
          </a:p>
          <a:p>
            <a:endParaRPr lang="en-AU" dirty="0"/>
          </a:p>
          <a:p>
            <a:endParaRPr lang="en-AU" dirty="0"/>
          </a:p>
          <a:p>
            <a:r>
              <a:rPr lang="en-AU" dirty="0"/>
              <a:t>Better Things for You</a:t>
            </a:r>
          </a:p>
          <a:p>
            <a:r>
              <a:rPr lang="en-AU" b="1" baseline="30000" dirty="0"/>
              <a:t>9 </a:t>
            </a:r>
            <a:r>
              <a:rPr lang="en-AU" dirty="0"/>
              <a:t>But, beloved, we are convinced of better things concerning you, and things that </a:t>
            </a:r>
            <a:r>
              <a:rPr lang="en-AU" baseline="30000" dirty="0"/>
              <a:t>[</a:t>
            </a:r>
            <a:r>
              <a:rPr lang="en-AU" baseline="30000" dirty="0">
                <a:hlinkClick r:id="rId12" tooltip="See footnote h"/>
              </a:rPr>
              <a:t>h</a:t>
            </a:r>
            <a:r>
              <a:rPr lang="en-AU" baseline="30000" dirty="0"/>
              <a:t>]</a:t>
            </a:r>
            <a:r>
              <a:rPr lang="en-AU" dirty="0"/>
              <a:t>accompany salvation, though we are speaking in this way. </a:t>
            </a:r>
            <a:r>
              <a:rPr lang="en-AU" b="1" baseline="30000" dirty="0"/>
              <a:t>10 </a:t>
            </a:r>
            <a:r>
              <a:rPr lang="en-AU" dirty="0"/>
              <a:t>For God is not unjust so as to forget your work and the love which you have shown toward His name, in having ministered and in still ministering to the </a:t>
            </a:r>
            <a:r>
              <a:rPr lang="en-AU" baseline="30000" dirty="0"/>
              <a:t>[</a:t>
            </a:r>
            <a:r>
              <a:rPr lang="en-AU" baseline="30000" dirty="0">
                <a:hlinkClick r:id="rId13" tooltip="See footnote i"/>
              </a:rPr>
              <a:t>i</a:t>
            </a:r>
            <a:r>
              <a:rPr lang="en-AU" baseline="30000" dirty="0"/>
              <a:t>]</a:t>
            </a:r>
            <a:r>
              <a:rPr lang="en-AU" dirty="0"/>
              <a:t>saints. </a:t>
            </a:r>
            <a:r>
              <a:rPr lang="en-AU" b="1" baseline="30000" dirty="0"/>
              <a:t>11 </a:t>
            </a:r>
            <a:r>
              <a:rPr lang="en-AU" dirty="0"/>
              <a:t>And we desire that each one of you show the same diligence </a:t>
            </a:r>
            <a:r>
              <a:rPr lang="en-AU" baseline="30000" dirty="0"/>
              <a:t>[</a:t>
            </a:r>
            <a:r>
              <a:rPr lang="en-AU" baseline="30000" dirty="0">
                <a:hlinkClick r:id="rId14" tooltip="See footnote j"/>
              </a:rPr>
              <a:t>j</a:t>
            </a:r>
            <a:r>
              <a:rPr lang="en-AU" baseline="30000" dirty="0"/>
              <a:t>]</a:t>
            </a:r>
            <a:r>
              <a:rPr lang="en-AU" dirty="0"/>
              <a:t>so as to realize the full assurance of hope until the end, </a:t>
            </a:r>
            <a:r>
              <a:rPr lang="en-AU" b="1" baseline="30000" dirty="0"/>
              <a:t>12 </a:t>
            </a:r>
            <a:r>
              <a:rPr lang="en-AU" dirty="0"/>
              <a:t>so that you will not be sluggish, but imitators of those who through faith and patience inherit the promises.</a:t>
            </a:r>
          </a:p>
          <a:p>
            <a:r>
              <a:rPr lang="en-AU" b="1" baseline="30000" dirty="0"/>
              <a:t>13 </a:t>
            </a:r>
            <a:r>
              <a:rPr lang="en-AU" dirty="0"/>
              <a:t>For when God made the promise to Abraham, since He could swear by no one greater, He swore by Himself, </a:t>
            </a:r>
            <a:r>
              <a:rPr lang="en-AU" b="1" baseline="30000" dirty="0"/>
              <a:t>14 </a:t>
            </a:r>
            <a:r>
              <a:rPr lang="en-AU" dirty="0"/>
              <a:t>saying, “I will surely bless you and I will surely multiply you.” </a:t>
            </a:r>
            <a:r>
              <a:rPr lang="en-AU" b="1" baseline="30000" dirty="0"/>
              <a:t>15 </a:t>
            </a:r>
            <a:r>
              <a:rPr lang="en-AU" dirty="0"/>
              <a:t>And so, having patiently waited, he obtained the promise. </a:t>
            </a:r>
            <a:r>
              <a:rPr lang="en-AU" b="1" baseline="30000" dirty="0"/>
              <a:t>16 </a:t>
            </a:r>
            <a:r>
              <a:rPr lang="en-AU" dirty="0"/>
              <a:t>For men swear by </a:t>
            </a:r>
            <a:r>
              <a:rPr lang="en-AU" baseline="30000" dirty="0"/>
              <a:t>[</a:t>
            </a:r>
            <a:r>
              <a:rPr lang="en-AU" baseline="30000" dirty="0">
                <a:hlinkClick r:id="rId15" tooltip="See footnote k"/>
              </a:rPr>
              <a:t>k</a:t>
            </a:r>
            <a:r>
              <a:rPr lang="en-AU" baseline="30000" dirty="0"/>
              <a:t>]</a:t>
            </a:r>
            <a:r>
              <a:rPr lang="en-AU" dirty="0"/>
              <a:t>one greater </a:t>
            </a:r>
            <a:r>
              <a:rPr lang="en-AU" i="1" dirty="0"/>
              <a:t>than themselves</a:t>
            </a:r>
            <a:r>
              <a:rPr lang="en-AU" dirty="0"/>
              <a:t>, and with them an oath </a:t>
            </a:r>
            <a:r>
              <a:rPr lang="en-AU" i="1" dirty="0"/>
              <a:t>given</a:t>
            </a:r>
            <a:r>
              <a:rPr lang="en-AU" dirty="0"/>
              <a:t> as confirmation is an end of every dispute. </a:t>
            </a:r>
            <a:r>
              <a:rPr lang="en-AU" b="1" baseline="30000" dirty="0"/>
              <a:t>17 </a:t>
            </a:r>
            <a:r>
              <a:rPr lang="en-AU" baseline="30000" dirty="0"/>
              <a:t>[</a:t>
            </a:r>
            <a:r>
              <a:rPr lang="en-AU" baseline="30000" dirty="0">
                <a:hlinkClick r:id="rId16" tooltip="See footnote l"/>
              </a:rPr>
              <a:t>l</a:t>
            </a:r>
            <a:r>
              <a:rPr lang="en-AU" baseline="30000" dirty="0"/>
              <a:t>]</a:t>
            </a:r>
            <a:r>
              <a:rPr lang="en-AU" dirty="0"/>
              <a:t>In the same way God, desiring even more to show to the heirs of the promise the </a:t>
            </a:r>
            <a:r>
              <a:rPr lang="en-AU" dirty="0" err="1"/>
              <a:t>unchangeableness</a:t>
            </a:r>
            <a:r>
              <a:rPr lang="en-AU" dirty="0"/>
              <a:t> of His purpose, </a:t>
            </a:r>
            <a:r>
              <a:rPr lang="en-AU" baseline="30000" dirty="0"/>
              <a:t>[</a:t>
            </a:r>
            <a:r>
              <a:rPr lang="en-AU" baseline="30000" dirty="0">
                <a:hlinkClick r:id="rId17" tooltip="See footnote m"/>
              </a:rPr>
              <a:t>m</a:t>
            </a:r>
            <a:r>
              <a:rPr lang="en-AU" baseline="30000" dirty="0"/>
              <a:t>]</a:t>
            </a:r>
            <a:r>
              <a:rPr lang="en-AU" dirty="0"/>
              <a:t>interposed with an oath, </a:t>
            </a:r>
            <a:r>
              <a:rPr lang="en-AU" b="1" baseline="30000" dirty="0"/>
              <a:t>18 </a:t>
            </a:r>
            <a:r>
              <a:rPr lang="en-AU" dirty="0"/>
              <a:t>so that by two unchangeable things in which it is impossible for God to lie, we who have </a:t>
            </a:r>
            <a:r>
              <a:rPr lang="en-AU" baseline="30000" dirty="0"/>
              <a:t>[</a:t>
            </a:r>
            <a:r>
              <a:rPr lang="en-AU" baseline="30000" dirty="0">
                <a:hlinkClick r:id="rId18" tooltip="See footnote n"/>
              </a:rPr>
              <a:t>n</a:t>
            </a:r>
            <a:r>
              <a:rPr lang="en-AU" baseline="30000" dirty="0"/>
              <a:t>]</a:t>
            </a:r>
            <a:r>
              <a:rPr lang="en-AU" dirty="0"/>
              <a:t>taken refuge would have strong encouragement to take hold of the hope set before us. </a:t>
            </a:r>
            <a:r>
              <a:rPr lang="en-AU" b="1" baseline="30000" dirty="0"/>
              <a:t>19 </a:t>
            </a:r>
            <a:r>
              <a:rPr lang="en-AU" baseline="30000" dirty="0"/>
              <a:t>[</a:t>
            </a:r>
            <a:r>
              <a:rPr lang="en-AU" baseline="30000" dirty="0">
                <a:hlinkClick r:id="rId19" tooltip="See footnote o"/>
              </a:rPr>
              <a:t>o</a:t>
            </a:r>
            <a:r>
              <a:rPr lang="en-AU" baseline="30000" dirty="0"/>
              <a:t>]</a:t>
            </a:r>
            <a:r>
              <a:rPr lang="en-AU" dirty="0"/>
              <a:t>This hope we have as an anchor of the soul, a </a:t>
            </a:r>
            <a:r>
              <a:rPr lang="en-AU" i="1" dirty="0"/>
              <a:t>hope</a:t>
            </a:r>
            <a:r>
              <a:rPr lang="en-AU" dirty="0"/>
              <a:t> both sure and steadfast and one which enters </a:t>
            </a:r>
            <a:r>
              <a:rPr lang="en-AU" baseline="30000" dirty="0"/>
              <a:t>[</a:t>
            </a:r>
            <a:r>
              <a:rPr lang="en-AU" baseline="30000" dirty="0">
                <a:hlinkClick r:id="rId20" tooltip="See footnote p"/>
              </a:rPr>
              <a:t>p</a:t>
            </a:r>
            <a:r>
              <a:rPr lang="en-AU" baseline="30000" dirty="0"/>
              <a:t>]</a:t>
            </a:r>
            <a:r>
              <a:rPr lang="en-AU" dirty="0"/>
              <a:t>within the veil, </a:t>
            </a:r>
            <a:r>
              <a:rPr lang="en-AU" b="1" baseline="30000" dirty="0"/>
              <a:t>20 </a:t>
            </a:r>
            <a:r>
              <a:rPr lang="en-AU" dirty="0"/>
              <a:t>where Jesus has entered as a forerunner for us, having become a high priest forever according to the order of Melchizedek.</a:t>
            </a:r>
          </a:p>
          <a:p>
            <a:endParaRPr lang="en-AU" dirty="0"/>
          </a:p>
          <a:p>
            <a:endParaRPr lang="en-US" dirty="0"/>
          </a:p>
        </p:txBody>
      </p:sp>
      <p:sp>
        <p:nvSpPr>
          <p:cNvPr id="5" name="TextBox 4">
            <a:extLst>
              <a:ext uri="{FF2B5EF4-FFF2-40B4-BE49-F238E27FC236}">
                <a16:creationId xmlns:a16="http://schemas.microsoft.com/office/drawing/2014/main" id="{FEAEE3E1-F9CB-3547-ACC3-28E9F511BD67}"/>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121887938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126</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DD902B1-7354-8944-9DA8-E6929118A9A7}"/>
              </a:ext>
            </a:extLst>
          </p:cNvPr>
          <p:cNvSpPr txBox="1"/>
          <p:nvPr/>
        </p:nvSpPr>
        <p:spPr>
          <a:xfrm>
            <a:off x="1266092" y="726831"/>
            <a:ext cx="4923693" cy="35271194"/>
          </a:xfrm>
          <a:prstGeom prst="rect">
            <a:avLst/>
          </a:prstGeom>
          <a:noFill/>
        </p:spPr>
        <p:txBody>
          <a:bodyPr wrap="square" rtlCol="0">
            <a:spAutoFit/>
          </a:bodyPr>
          <a:lstStyle/>
          <a:p>
            <a:r>
              <a:rPr lang="en-AU" b="1" dirty="0"/>
              <a:t>Better Things for You</a:t>
            </a:r>
          </a:p>
          <a:p>
            <a:r>
              <a:rPr lang="en-AU" b="1" baseline="30000" dirty="0"/>
              <a:t>9 </a:t>
            </a:r>
            <a:r>
              <a:rPr lang="en-AU" dirty="0"/>
              <a:t>But, beloved, we are convinced of better things concerning you, and things that </a:t>
            </a:r>
            <a:r>
              <a:rPr lang="en-AU" baseline="30000" dirty="0"/>
              <a:t>[</a:t>
            </a:r>
            <a:r>
              <a:rPr lang="en-AU" baseline="30000" dirty="0">
                <a:hlinkClick r:id="rId2" tooltip="See footnote h"/>
              </a:rPr>
              <a:t>h</a:t>
            </a:r>
            <a:r>
              <a:rPr lang="en-AU" baseline="30000" dirty="0"/>
              <a:t>]</a:t>
            </a:r>
            <a:r>
              <a:rPr lang="en-AU" dirty="0"/>
              <a:t>accompany salvation, though we are speaking in this way. </a:t>
            </a:r>
            <a:r>
              <a:rPr lang="en-AU" b="1" baseline="30000" dirty="0"/>
              <a:t>10 </a:t>
            </a:r>
            <a:r>
              <a:rPr lang="en-AU" dirty="0"/>
              <a:t>For God is not unjust so as to forget your work and the love which you have shown toward His name, in having ministered and in still ministering to the </a:t>
            </a:r>
            <a:r>
              <a:rPr lang="en-AU" baseline="30000" dirty="0"/>
              <a:t>[</a:t>
            </a:r>
            <a:r>
              <a:rPr lang="en-AU" baseline="30000" dirty="0">
                <a:hlinkClick r:id="rId3" tooltip="See footnote i"/>
              </a:rPr>
              <a:t>i</a:t>
            </a:r>
            <a:r>
              <a:rPr lang="en-AU" baseline="30000" dirty="0"/>
              <a:t>]</a:t>
            </a:r>
            <a:r>
              <a:rPr lang="en-AU" dirty="0"/>
              <a:t>saints. </a:t>
            </a:r>
            <a:r>
              <a:rPr lang="en-AU" b="1" baseline="30000" dirty="0"/>
              <a:t>11 </a:t>
            </a:r>
            <a:r>
              <a:rPr lang="en-AU" dirty="0"/>
              <a:t>And we desire that each one of you show the same diligence </a:t>
            </a:r>
            <a:r>
              <a:rPr lang="en-AU" baseline="30000" dirty="0"/>
              <a:t>[</a:t>
            </a:r>
            <a:r>
              <a:rPr lang="en-AU" baseline="30000" dirty="0">
                <a:hlinkClick r:id="rId4" tooltip="See footnote j"/>
              </a:rPr>
              <a:t>j</a:t>
            </a:r>
            <a:r>
              <a:rPr lang="en-AU" baseline="30000" dirty="0"/>
              <a:t>]</a:t>
            </a:r>
            <a:r>
              <a:rPr lang="en-AU" dirty="0"/>
              <a:t>so as to realize the full assurance of hope until the end, </a:t>
            </a:r>
            <a:r>
              <a:rPr lang="en-AU" b="1" baseline="30000" dirty="0"/>
              <a:t>12 </a:t>
            </a:r>
            <a:r>
              <a:rPr lang="en-AU" dirty="0"/>
              <a:t>so that you will not be sluggish, but imitators of those who through faith and patience inherit the promises.</a:t>
            </a:r>
          </a:p>
          <a:p>
            <a:r>
              <a:rPr lang="en-AU" b="1" baseline="30000" dirty="0"/>
              <a:t>13 </a:t>
            </a:r>
            <a:r>
              <a:rPr lang="en-AU" dirty="0"/>
              <a:t>For when God made the promise to Abraham, since He could swear by no one greater, He swore by Himself, </a:t>
            </a:r>
            <a:r>
              <a:rPr lang="en-AU" b="1" baseline="30000" dirty="0"/>
              <a:t>14 </a:t>
            </a:r>
            <a:r>
              <a:rPr lang="en-AU" dirty="0"/>
              <a:t>saying, “I will surely bless you and I will surely multiply you.” </a:t>
            </a:r>
            <a:r>
              <a:rPr lang="en-AU" b="1" baseline="30000" dirty="0"/>
              <a:t>15 </a:t>
            </a:r>
            <a:r>
              <a:rPr lang="en-AU" dirty="0"/>
              <a:t>And so, having patiently waited, he obtained the promise. </a:t>
            </a:r>
            <a:r>
              <a:rPr lang="en-AU" b="1" baseline="30000" dirty="0"/>
              <a:t>16 </a:t>
            </a:r>
            <a:r>
              <a:rPr lang="en-AU" dirty="0"/>
              <a:t>For men swear by </a:t>
            </a:r>
            <a:r>
              <a:rPr lang="en-AU" baseline="30000" dirty="0"/>
              <a:t>[</a:t>
            </a:r>
            <a:r>
              <a:rPr lang="en-AU" baseline="30000" dirty="0">
                <a:hlinkClick r:id="rId5" tooltip="See footnote k"/>
              </a:rPr>
              <a:t>k</a:t>
            </a:r>
            <a:r>
              <a:rPr lang="en-AU" baseline="30000" dirty="0"/>
              <a:t>]</a:t>
            </a:r>
            <a:r>
              <a:rPr lang="en-AU" dirty="0"/>
              <a:t>one greater </a:t>
            </a:r>
            <a:r>
              <a:rPr lang="en-AU" i="1" dirty="0"/>
              <a:t>than themselves</a:t>
            </a:r>
            <a:r>
              <a:rPr lang="en-AU" dirty="0"/>
              <a:t>, and with them an oath </a:t>
            </a:r>
            <a:r>
              <a:rPr lang="en-AU" i="1" dirty="0"/>
              <a:t>given</a:t>
            </a:r>
            <a:r>
              <a:rPr lang="en-AU" dirty="0"/>
              <a:t> as confirmation is an end of every dispute. </a:t>
            </a:r>
            <a:r>
              <a:rPr lang="en-AU" b="1" baseline="30000" dirty="0"/>
              <a:t>17 </a:t>
            </a:r>
            <a:r>
              <a:rPr lang="en-AU" baseline="30000" dirty="0"/>
              <a:t>[</a:t>
            </a:r>
            <a:r>
              <a:rPr lang="en-AU" baseline="30000" dirty="0">
                <a:hlinkClick r:id="rId6" tooltip="See footnote l"/>
              </a:rPr>
              <a:t>l</a:t>
            </a:r>
            <a:r>
              <a:rPr lang="en-AU" baseline="30000" dirty="0"/>
              <a:t>]</a:t>
            </a:r>
            <a:r>
              <a:rPr lang="en-AU" dirty="0"/>
              <a:t>In the same way God, desiring even more to show to the heirs of the promise the </a:t>
            </a:r>
            <a:r>
              <a:rPr lang="en-AU" dirty="0" err="1"/>
              <a:t>unchangeableness</a:t>
            </a:r>
            <a:r>
              <a:rPr lang="en-AU" dirty="0"/>
              <a:t> of His purpose, </a:t>
            </a:r>
            <a:r>
              <a:rPr lang="en-AU" baseline="30000" dirty="0"/>
              <a:t>[</a:t>
            </a:r>
            <a:r>
              <a:rPr lang="en-AU" baseline="30000" dirty="0">
                <a:hlinkClick r:id="rId7" tooltip="See footnote m"/>
              </a:rPr>
              <a:t>m</a:t>
            </a:r>
            <a:r>
              <a:rPr lang="en-AU" baseline="30000" dirty="0"/>
              <a:t>]</a:t>
            </a:r>
            <a:r>
              <a:rPr lang="en-AU" dirty="0"/>
              <a:t>interposed with an oath, </a:t>
            </a:r>
            <a:r>
              <a:rPr lang="en-AU" b="1" baseline="30000" dirty="0"/>
              <a:t>18 </a:t>
            </a:r>
            <a:r>
              <a:rPr lang="en-AU" dirty="0"/>
              <a:t>so that by two unchangeable things in which it is impossible for God to lie, we who have </a:t>
            </a:r>
            <a:r>
              <a:rPr lang="en-AU" baseline="30000" dirty="0"/>
              <a:t>[</a:t>
            </a:r>
            <a:r>
              <a:rPr lang="en-AU" baseline="30000" dirty="0">
                <a:hlinkClick r:id="rId8" tooltip="See footnote n"/>
              </a:rPr>
              <a:t>n</a:t>
            </a:r>
            <a:r>
              <a:rPr lang="en-AU" baseline="30000" dirty="0"/>
              <a:t>]</a:t>
            </a:r>
            <a:r>
              <a:rPr lang="en-AU" dirty="0"/>
              <a:t>taken refuge would have strong encouragement to take hold of the hope set before us. </a:t>
            </a:r>
            <a:r>
              <a:rPr lang="en-AU" b="1" baseline="30000" dirty="0"/>
              <a:t>19 </a:t>
            </a:r>
            <a:r>
              <a:rPr lang="en-AU" baseline="30000" dirty="0"/>
              <a:t>[</a:t>
            </a:r>
            <a:r>
              <a:rPr lang="en-AU" baseline="30000" dirty="0">
                <a:hlinkClick r:id="rId9" tooltip="See footnote o"/>
              </a:rPr>
              <a:t>o</a:t>
            </a:r>
            <a:r>
              <a:rPr lang="en-AU" baseline="30000" dirty="0"/>
              <a:t>]</a:t>
            </a:r>
            <a:r>
              <a:rPr lang="en-AU" dirty="0"/>
              <a:t>This hope we have as an anchor of the soul, a </a:t>
            </a:r>
            <a:r>
              <a:rPr lang="en-AU" i="1" dirty="0"/>
              <a:t>hope</a:t>
            </a:r>
            <a:r>
              <a:rPr lang="en-AU" dirty="0"/>
              <a:t> both sure and steadfast and one which enters </a:t>
            </a:r>
            <a:r>
              <a:rPr lang="en-AU" baseline="30000" dirty="0"/>
              <a:t>[</a:t>
            </a:r>
            <a:r>
              <a:rPr lang="en-AU" baseline="30000" dirty="0">
                <a:hlinkClick r:id="rId10" tooltip="See footnote p"/>
              </a:rPr>
              <a:t>p</a:t>
            </a:r>
            <a:r>
              <a:rPr lang="en-AU" baseline="30000" dirty="0"/>
              <a:t>]</a:t>
            </a:r>
            <a:r>
              <a:rPr lang="en-AU" dirty="0"/>
              <a:t>within the veil, </a:t>
            </a:r>
            <a:r>
              <a:rPr lang="en-AU" b="1" baseline="30000" dirty="0"/>
              <a:t>20 </a:t>
            </a:r>
            <a:r>
              <a:rPr lang="en-AU" dirty="0"/>
              <a:t>where Jesus has entered as a forerunner for us, having become a high priest forever according to the order of Melchizedek.</a:t>
            </a:r>
          </a:p>
          <a:p>
            <a:endParaRPr lang="en-AU" dirty="0"/>
          </a:p>
          <a:p>
            <a:endParaRPr lang="en-AU" dirty="0"/>
          </a:p>
          <a:p>
            <a:r>
              <a:rPr lang="en-AU" dirty="0"/>
              <a:t>Melchizedek’s Priesthood Like Christ’s</a:t>
            </a:r>
          </a:p>
          <a:p>
            <a:r>
              <a:rPr lang="en-AU" b="1" dirty="0"/>
              <a:t>7 </a:t>
            </a:r>
            <a:r>
              <a:rPr lang="en-AU" dirty="0"/>
              <a:t>For this Melchizedek, king of Salem, priest of the Most High God, who met Abraham as he was returning from the slaughter of the kings and blessed him, </a:t>
            </a:r>
            <a:r>
              <a:rPr lang="en-AU" b="1" baseline="30000" dirty="0"/>
              <a:t>2 </a:t>
            </a:r>
            <a:r>
              <a:rPr lang="en-AU" dirty="0"/>
              <a:t>to whom also Abraham apportioned </a:t>
            </a:r>
          </a:p>
          <a:p>
            <a:endParaRPr lang="en-AU" dirty="0"/>
          </a:p>
          <a:p>
            <a:endParaRPr lang="en-AU" dirty="0"/>
          </a:p>
          <a:p>
            <a:endParaRPr lang="en-AU" dirty="0"/>
          </a:p>
          <a:p>
            <a:r>
              <a:rPr lang="en-AU" dirty="0"/>
              <a:t>a tenth part of all </a:t>
            </a:r>
            <a:r>
              <a:rPr lang="en-AU" i="1" dirty="0"/>
              <a:t>the spoils</a:t>
            </a:r>
            <a:r>
              <a:rPr lang="en-AU" dirty="0"/>
              <a:t>, was first of all, by the translation </a:t>
            </a:r>
            <a:r>
              <a:rPr lang="en-AU" i="1" dirty="0"/>
              <a:t>of his name</a:t>
            </a:r>
            <a:r>
              <a:rPr lang="en-AU" dirty="0"/>
              <a:t>, king of righteousness, and then also king of Salem, which is king of peace. </a:t>
            </a:r>
            <a:r>
              <a:rPr lang="en-AU" b="1" baseline="30000" dirty="0"/>
              <a:t>3 </a:t>
            </a:r>
            <a:r>
              <a:rPr lang="en-AU" dirty="0"/>
              <a:t>Without father, without mother, without genealogy, having neither beginning of days nor end of life, but made like the Son of God, he remains a priest perpetually.</a:t>
            </a:r>
          </a:p>
          <a:p>
            <a:r>
              <a:rPr lang="en-AU" b="1" baseline="30000" dirty="0"/>
              <a:t>4 </a:t>
            </a:r>
            <a:r>
              <a:rPr lang="en-AU" dirty="0"/>
              <a:t>Now observe how great this man was to whom Abraham, the patriarch, gave a tenth of the choicest spoils. </a:t>
            </a:r>
            <a:r>
              <a:rPr lang="en-AU" b="1" baseline="30000" dirty="0"/>
              <a:t>5 </a:t>
            </a:r>
            <a:r>
              <a:rPr lang="en-AU" dirty="0"/>
              <a:t>And those indeed of the sons of Levi who receive the priest’s office have commandment </a:t>
            </a:r>
            <a:r>
              <a:rPr lang="en-AU" baseline="30000" dirty="0"/>
              <a:t>[</a:t>
            </a:r>
            <a:r>
              <a:rPr lang="en-AU" baseline="30000" dirty="0">
                <a:hlinkClick r:id="rId11" tooltip="See footnote a"/>
              </a:rPr>
              <a:t>a</a:t>
            </a:r>
            <a:r>
              <a:rPr lang="en-AU" baseline="30000" dirty="0"/>
              <a:t>]</a:t>
            </a:r>
            <a:r>
              <a:rPr lang="en-AU" dirty="0"/>
              <a:t>in the Law to collect </a:t>
            </a:r>
            <a:r>
              <a:rPr lang="en-AU" baseline="30000" dirty="0"/>
              <a:t>[</a:t>
            </a:r>
            <a:r>
              <a:rPr lang="en-AU" baseline="30000" dirty="0">
                <a:hlinkClick r:id="rId12" tooltip="See footnote b"/>
              </a:rPr>
              <a:t>b</a:t>
            </a:r>
            <a:r>
              <a:rPr lang="en-AU" baseline="30000" dirty="0"/>
              <a:t>]</a:t>
            </a:r>
            <a:r>
              <a:rPr lang="en-AU" dirty="0"/>
              <a:t>a tenth from the people, that is, from their brethren, although these </a:t>
            </a:r>
            <a:r>
              <a:rPr lang="en-AU" baseline="30000" dirty="0"/>
              <a:t>[</a:t>
            </a:r>
            <a:r>
              <a:rPr lang="en-AU" baseline="30000" dirty="0">
                <a:hlinkClick r:id="rId13" tooltip="See footnote c"/>
              </a:rPr>
              <a:t>c</a:t>
            </a:r>
            <a:r>
              <a:rPr lang="en-AU" baseline="30000" dirty="0"/>
              <a:t>]</a:t>
            </a:r>
            <a:r>
              <a:rPr lang="en-AU" dirty="0"/>
              <a:t>are descended from Abraham.</a:t>
            </a:r>
            <a:r>
              <a:rPr lang="en-AU" b="1" baseline="30000" dirty="0"/>
              <a:t>6 </a:t>
            </a:r>
            <a:r>
              <a:rPr lang="en-AU" dirty="0"/>
              <a:t>But the one whose genealogy is not traced from them collected </a:t>
            </a:r>
            <a:r>
              <a:rPr lang="en-AU" baseline="30000" dirty="0"/>
              <a:t>[</a:t>
            </a:r>
            <a:r>
              <a:rPr lang="en-AU" baseline="30000" dirty="0">
                <a:hlinkClick r:id="rId14" tooltip="See footnote d"/>
              </a:rPr>
              <a:t>d</a:t>
            </a:r>
            <a:r>
              <a:rPr lang="en-AU" baseline="30000" dirty="0"/>
              <a:t>]</a:t>
            </a:r>
            <a:r>
              <a:rPr lang="en-AU" dirty="0"/>
              <a:t>a tenth from Abraham and </a:t>
            </a:r>
            <a:r>
              <a:rPr lang="en-AU" baseline="30000" dirty="0"/>
              <a:t>[</a:t>
            </a:r>
            <a:r>
              <a:rPr lang="en-AU" baseline="30000" dirty="0">
                <a:hlinkClick r:id="rId15" tooltip="See footnote e"/>
              </a:rPr>
              <a:t>e</a:t>
            </a:r>
            <a:r>
              <a:rPr lang="en-AU" baseline="30000" dirty="0"/>
              <a:t>]</a:t>
            </a:r>
            <a:r>
              <a:rPr lang="en-AU" dirty="0"/>
              <a:t>blessed the one who had the promises. </a:t>
            </a:r>
            <a:r>
              <a:rPr lang="en-AU" b="1" baseline="30000" dirty="0"/>
              <a:t>7 </a:t>
            </a:r>
            <a:r>
              <a:rPr lang="en-AU" dirty="0"/>
              <a:t>But without any dispute the lesser is blessed by the greater. </a:t>
            </a:r>
            <a:r>
              <a:rPr lang="en-AU" b="1" baseline="30000" dirty="0"/>
              <a:t>8 </a:t>
            </a:r>
            <a:r>
              <a:rPr lang="en-AU" dirty="0"/>
              <a:t>In this case mortal men receive tithes, but in that case one </a:t>
            </a:r>
            <a:r>
              <a:rPr lang="en-AU" i="1" dirty="0"/>
              <a:t>receives them</a:t>
            </a:r>
            <a:r>
              <a:rPr lang="en-AU" dirty="0"/>
              <a:t>, of whom it is witnessed that he lives on. </a:t>
            </a:r>
            <a:r>
              <a:rPr lang="en-AU" b="1" baseline="30000" dirty="0"/>
              <a:t>9 </a:t>
            </a:r>
            <a:r>
              <a:rPr lang="en-AU" dirty="0"/>
              <a:t>And, so to speak, through Abraham even Levi, who received tithes, paid tithes, </a:t>
            </a:r>
            <a:r>
              <a:rPr lang="en-AU" b="1" baseline="30000" dirty="0"/>
              <a:t>10 </a:t>
            </a:r>
            <a:r>
              <a:rPr lang="en-AU" dirty="0"/>
              <a:t>for he was still in the loins of his father when Melchizedek met him.</a:t>
            </a:r>
          </a:p>
          <a:p>
            <a:r>
              <a:rPr lang="en-AU" b="1" baseline="30000" dirty="0"/>
              <a:t>11 </a:t>
            </a:r>
            <a:r>
              <a:rPr lang="en-AU" dirty="0"/>
              <a:t>Now if perfection was through the Levitical priesthood (for on the basis of it the people received the Law), what further need </a:t>
            </a:r>
            <a:r>
              <a:rPr lang="en-AU" i="1" dirty="0"/>
              <a:t>was there</a:t>
            </a:r>
            <a:r>
              <a:rPr lang="en-AU" dirty="0"/>
              <a:t> for another priest to arise according to the order of Melchizedek, and not be designated according to the order of Aaron? </a:t>
            </a:r>
            <a:r>
              <a:rPr lang="en-AU" b="1" baseline="30000" dirty="0"/>
              <a:t>12 </a:t>
            </a:r>
            <a:r>
              <a:rPr lang="en-AU" dirty="0"/>
              <a:t>For when the priesthood is changed, of necessity there takes place a change of law also. </a:t>
            </a:r>
            <a:r>
              <a:rPr lang="en-AU" b="1" baseline="30000" dirty="0"/>
              <a:t>13 </a:t>
            </a:r>
            <a:r>
              <a:rPr lang="en-AU" dirty="0"/>
              <a:t>For the one concerning whom these things are spoken belongs to another tribe, from which no one has officiated at the altar.</a:t>
            </a:r>
            <a:r>
              <a:rPr lang="en-AU" b="1" baseline="30000" dirty="0"/>
              <a:t>14 </a:t>
            </a:r>
            <a:r>
              <a:rPr lang="en-AU" dirty="0"/>
              <a:t>For it is evident that our Lord </a:t>
            </a:r>
            <a:r>
              <a:rPr lang="en-AU" baseline="30000" dirty="0"/>
              <a:t>[</a:t>
            </a:r>
            <a:r>
              <a:rPr lang="en-AU" baseline="30000" dirty="0">
                <a:hlinkClick r:id="rId16" tooltip="See footnote f"/>
              </a:rPr>
              <a:t>f</a:t>
            </a:r>
            <a:r>
              <a:rPr lang="en-AU" baseline="30000" dirty="0"/>
              <a:t>]</a:t>
            </a:r>
            <a:r>
              <a:rPr lang="en-AU" dirty="0"/>
              <a:t>was descended from Judah, a tribe with reference to which Moses spoke nothing concerning priests. </a:t>
            </a:r>
            <a:r>
              <a:rPr lang="en-AU" b="1" baseline="30000" dirty="0"/>
              <a:t>15 </a:t>
            </a:r>
            <a:r>
              <a:rPr lang="en-AU" dirty="0"/>
              <a:t>And this is clearer still, if another priest arises according to the likeness of Melchizedek, </a:t>
            </a:r>
            <a:r>
              <a:rPr lang="en-AU" b="1" baseline="30000" dirty="0"/>
              <a:t>16 </a:t>
            </a:r>
            <a:r>
              <a:rPr lang="en-AU" dirty="0"/>
              <a:t>who has become </a:t>
            </a:r>
            <a:r>
              <a:rPr lang="en-AU" i="1" dirty="0"/>
              <a:t>such</a:t>
            </a:r>
            <a:r>
              <a:rPr lang="en-AU" dirty="0"/>
              <a:t> not on the basis of a law of </a:t>
            </a:r>
            <a:r>
              <a:rPr lang="en-AU" baseline="30000" dirty="0"/>
              <a:t>[</a:t>
            </a:r>
            <a:r>
              <a:rPr lang="en-AU" baseline="30000" dirty="0">
                <a:hlinkClick r:id="rId17" tooltip="See footnote g"/>
              </a:rPr>
              <a:t>g</a:t>
            </a:r>
            <a:r>
              <a:rPr lang="en-AU" baseline="30000" dirty="0"/>
              <a:t>]</a:t>
            </a:r>
            <a:r>
              <a:rPr lang="en-AU" dirty="0"/>
              <a:t>physical requirement, but according to the power of an indestructible life. </a:t>
            </a:r>
            <a:r>
              <a:rPr lang="en-AU" b="1" baseline="30000" dirty="0"/>
              <a:t>17 </a:t>
            </a:r>
            <a:r>
              <a:rPr lang="en-AU" dirty="0"/>
              <a:t>For it is attested </a:t>
            </a:r>
            <a:r>
              <a:rPr lang="en-AU" i="1" dirty="0"/>
              <a:t>of Him</a:t>
            </a:r>
            <a:r>
              <a:rPr lang="en-AU" dirty="0"/>
              <a:t>,</a:t>
            </a:r>
          </a:p>
          <a:p>
            <a:r>
              <a:rPr lang="en-AU" dirty="0"/>
              <a:t>“You are a priest forever</a:t>
            </a:r>
            <a:br>
              <a:rPr lang="en-AU" dirty="0"/>
            </a:br>
            <a:r>
              <a:rPr lang="en-AU" dirty="0"/>
              <a:t>According to the order of Melchizedek.”</a:t>
            </a:r>
          </a:p>
          <a:p>
            <a:r>
              <a:rPr lang="en-AU" b="1" baseline="30000" dirty="0"/>
              <a:t>18 </a:t>
            </a:r>
            <a:r>
              <a:rPr lang="en-AU" dirty="0"/>
              <a:t>For, on the one hand, there is a setting aside of a former commandment because of its weakness and uselessness </a:t>
            </a:r>
            <a:r>
              <a:rPr lang="en-AU" b="1" baseline="30000" dirty="0"/>
              <a:t>19 </a:t>
            </a:r>
            <a:r>
              <a:rPr lang="en-AU" dirty="0"/>
              <a:t>(for the Law made nothing perfect), and on the other hand there is a bringing in of a better hope, through which we draw near to God. </a:t>
            </a:r>
            <a:r>
              <a:rPr lang="en-AU" b="1" baseline="30000" dirty="0"/>
              <a:t>20 </a:t>
            </a:r>
            <a:r>
              <a:rPr lang="en-AU" dirty="0"/>
              <a:t>And inasmuch as </a:t>
            </a:r>
            <a:r>
              <a:rPr lang="en-AU" i="1" dirty="0"/>
              <a:t>it was</a:t>
            </a:r>
            <a:r>
              <a:rPr lang="en-AU" dirty="0"/>
              <a:t> not without an oath </a:t>
            </a:r>
            <a:r>
              <a:rPr lang="en-AU" b="1" baseline="30000" dirty="0"/>
              <a:t>21 </a:t>
            </a:r>
            <a:r>
              <a:rPr lang="en-AU" dirty="0"/>
              <a:t>(for they indeed became priests without an oath, but He with an oath through the One who said to Him,</a:t>
            </a:r>
          </a:p>
          <a:p>
            <a:r>
              <a:rPr lang="en-AU" dirty="0"/>
              <a:t>“The Lord has sworn</a:t>
            </a:r>
            <a:br>
              <a:rPr lang="en-AU" dirty="0"/>
            </a:br>
            <a:r>
              <a:rPr lang="en-AU" dirty="0"/>
              <a:t>And will not change His mind,</a:t>
            </a:r>
            <a:br>
              <a:rPr lang="en-AU" dirty="0"/>
            </a:br>
            <a:r>
              <a:rPr lang="en-AU" dirty="0"/>
              <a:t>‘You are a priest forever’”);</a:t>
            </a:r>
          </a:p>
          <a:p>
            <a:r>
              <a:rPr lang="en-AU" b="1" baseline="30000" dirty="0"/>
              <a:t>22 </a:t>
            </a:r>
            <a:r>
              <a:rPr lang="en-AU" dirty="0"/>
              <a:t>so much the more also Jesus has become the guarantee of a better covenant.</a:t>
            </a:r>
          </a:p>
          <a:p>
            <a:r>
              <a:rPr lang="en-AU" b="1" baseline="30000" dirty="0"/>
              <a:t>23 </a:t>
            </a:r>
            <a:r>
              <a:rPr lang="en-AU" baseline="30000" dirty="0"/>
              <a:t>[</a:t>
            </a:r>
            <a:r>
              <a:rPr lang="en-AU" baseline="30000" dirty="0">
                <a:hlinkClick r:id="rId18" tooltip="See footnote h"/>
              </a:rPr>
              <a:t>h</a:t>
            </a:r>
            <a:r>
              <a:rPr lang="en-AU" baseline="30000" dirty="0"/>
              <a:t>]</a:t>
            </a:r>
            <a:r>
              <a:rPr lang="en-AU" dirty="0"/>
              <a:t>The </a:t>
            </a:r>
            <a:r>
              <a:rPr lang="en-AU" i="1" dirty="0"/>
              <a:t>former</a:t>
            </a:r>
            <a:r>
              <a:rPr lang="en-AU" dirty="0"/>
              <a:t> priests, on the one hand, existed in greater numbers because they were prevented by death from continuing, </a:t>
            </a:r>
            <a:r>
              <a:rPr lang="en-AU" b="1" baseline="30000" dirty="0"/>
              <a:t>24 </a:t>
            </a:r>
            <a:r>
              <a:rPr lang="en-AU" dirty="0"/>
              <a:t>but Jesus, on the other hand, because He continues forever, holds His priesthood permanently. </a:t>
            </a:r>
            <a:r>
              <a:rPr lang="en-AU" b="1" baseline="30000" dirty="0"/>
              <a:t>25 </a:t>
            </a:r>
            <a:r>
              <a:rPr lang="en-AU" dirty="0"/>
              <a:t>Therefore He is able also to save </a:t>
            </a:r>
            <a:r>
              <a:rPr lang="en-AU" baseline="30000" dirty="0"/>
              <a:t>[</a:t>
            </a:r>
            <a:r>
              <a:rPr lang="en-AU" baseline="30000" dirty="0">
                <a:hlinkClick r:id="rId19" tooltip="See footnote i"/>
              </a:rPr>
              <a:t>i</a:t>
            </a:r>
            <a:r>
              <a:rPr lang="en-AU" baseline="30000" dirty="0"/>
              <a:t>]</a:t>
            </a:r>
            <a:r>
              <a:rPr lang="en-AU" dirty="0"/>
              <a:t>forever those who draw near to God through Him, since He always lives to make intercession for them.</a:t>
            </a:r>
          </a:p>
          <a:p>
            <a:r>
              <a:rPr lang="en-AU" b="1" baseline="30000" dirty="0"/>
              <a:t>26 </a:t>
            </a:r>
            <a:r>
              <a:rPr lang="en-AU" dirty="0"/>
              <a:t>For it was fitting for us to have such a high priest, holy, innocent, undefiled, separated from sinners and exalted above the heavens; </a:t>
            </a:r>
            <a:r>
              <a:rPr lang="en-AU" b="1" baseline="30000" dirty="0"/>
              <a:t>27 </a:t>
            </a:r>
            <a:r>
              <a:rPr lang="en-AU" dirty="0"/>
              <a:t>who does not need daily, like those high priests, to offer up sacrifices, first for His own sins and then for the </a:t>
            </a:r>
            <a:r>
              <a:rPr lang="en-AU" i="1" dirty="0"/>
              <a:t>sins</a:t>
            </a:r>
            <a:r>
              <a:rPr lang="en-AU" dirty="0"/>
              <a:t> of the people, because this He did once for all when He offered up Himself. </a:t>
            </a:r>
            <a:r>
              <a:rPr lang="en-AU" b="1" baseline="30000" dirty="0"/>
              <a:t>28 </a:t>
            </a:r>
            <a:r>
              <a:rPr lang="en-AU" dirty="0"/>
              <a:t>For the Law appoints men as high priests who are weak, but the word of the oath, which came after the Law, </a:t>
            </a:r>
            <a:r>
              <a:rPr lang="en-AU" i="1" dirty="0"/>
              <a:t>appoints</a:t>
            </a:r>
            <a:r>
              <a:rPr lang="en-AU" dirty="0"/>
              <a:t> a Son, made perfect forever.</a:t>
            </a:r>
          </a:p>
          <a:p>
            <a:br>
              <a:rPr lang="en-AU" dirty="0"/>
            </a:br>
            <a:endParaRPr lang="en-AU" dirty="0"/>
          </a:p>
          <a:p>
            <a:endParaRPr lang="en-AU" dirty="0"/>
          </a:p>
          <a:p>
            <a:endParaRPr lang="en-AU" dirty="0"/>
          </a:p>
          <a:p>
            <a:endParaRPr lang="en-AU" dirty="0"/>
          </a:p>
          <a:p>
            <a:endParaRPr lang="en-AU" dirty="0"/>
          </a:p>
          <a:p>
            <a:endParaRPr lang="en-AU" dirty="0"/>
          </a:p>
          <a:p>
            <a:endParaRPr lang="en-US" dirty="0"/>
          </a:p>
        </p:txBody>
      </p:sp>
      <p:sp>
        <p:nvSpPr>
          <p:cNvPr id="6" name="TextBox 5">
            <a:extLst>
              <a:ext uri="{FF2B5EF4-FFF2-40B4-BE49-F238E27FC236}">
                <a16:creationId xmlns:a16="http://schemas.microsoft.com/office/drawing/2014/main" id="{51E56F34-8C10-3443-9572-997C60AF9A02}"/>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99885197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127</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C70B96F-4B88-654A-916B-0A2FC261B2DB}"/>
              </a:ext>
            </a:extLst>
          </p:cNvPr>
          <p:cNvSpPr/>
          <p:nvPr/>
        </p:nvSpPr>
        <p:spPr>
          <a:xfrm>
            <a:off x="1456591" y="651193"/>
            <a:ext cx="4475285" cy="27792224"/>
          </a:xfrm>
          <a:prstGeom prst="rect">
            <a:avLst/>
          </a:prstGeom>
        </p:spPr>
        <p:txBody>
          <a:bodyPr wrap="square">
            <a:spAutoFit/>
          </a:bodyPr>
          <a:lstStyle/>
          <a:p>
            <a:r>
              <a:rPr lang="en-AU" dirty="0"/>
              <a:t>a tenth part of all </a:t>
            </a:r>
            <a:r>
              <a:rPr lang="en-AU" i="1" dirty="0"/>
              <a:t>the spoils</a:t>
            </a:r>
            <a:r>
              <a:rPr lang="en-AU" dirty="0"/>
              <a:t>, was first of all, by the translation </a:t>
            </a:r>
            <a:r>
              <a:rPr lang="en-AU" i="1" dirty="0"/>
              <a:t>of his name</a:t>
            </a:r>
            <a:r>
              <a:rPr lang="en-AU" dirty="0"/>
              <a:t>, king of righteousness, and then also king of Salem, which is king of peace. </a:t>
            </a:r>
            <a:r>
              <a:rPr lang="en-AU" b="1" baseline="30000" dirty="0"/>
              <a:t>3 </a:t>
            </a:r>
            <a:r>
              <a:rPr lang="en-AU" dirty="0"/>
              <a:t>Without father, without mother, without genealogy, having neither beginning of days nor a tenth part of all </a:t>
            </a:r>
            <a:r>
              <a:rPr lang="en-AU" i="1" dirty="0"/>
              <a:t>the spoils</a:t>
            </a:r>
            <a:r>
              <a:rPr lang="en-AU" dirty="0"/>
              <a:t>, was first of all, by the translation </a:t>
            </a:r>
            <a:r>
              <a:rPr lang="en-AU" i="1" dirty="0"/>
              <a:t>of his name</a:t>
            </a:r>
            <a:r>
              <a:rPr lang="en-AU" dirty="0"/>
              <a:t>, king of righteousness, and then also king of Salem, which is king of peace. </a:t>
            </a:r>
            <a:r>
              <a:rPr lang="en-AU" b="1" baseline="30000" dirty="0"/>
              <a:t>3 </a:t>
            </a:r>
            <a:r>
              <a:rPr lang="en-AU" dirty="0"/>
              <a:t>Without father, without mother, without genealogy, having neither beginning of days nor end of life, but made like the Son of God, he remains a priest perpetually.</a:t>
            </a:r>
          </a:p>
          <a:p>
            <a:r>
              <a:rPr lang="en-AU" b="1" baseline="30000" dirty="0"/>
              <a:t>4 </a:t>
            </a:r>
            <a:r>
              <a:rPr lang="en-AU" dirty="0"/>
              <a:t>Now observe how great this man was to whom Abraham, the patriarch, gave a tenth of the choicest spoils. </a:t>
            </a:r>
            <a:r>
              <a:rPr lang="en-AU" b="1" baseline="30000" dirty="0"/>
              <a:t>5 </a:t>
            </a:r>
            <a:r>
              <a:rPr lang="en-AU" dirty="0"/>
              <a:t>And those indeed of the sons of Levi who receive the priest’s office have commandment </a:t>
            </a:r>
            <a:r>
              <a:rPr lang="en-AU" baseline="30000" dirty="0"/>
              <a:t>[</a:t>
            </a:r>
            <a:r>
              <a:rPr lang="en-AU" baseline="30000" dirty="0">
                <a:hlinkClick r:id="rId2" tooltip="See footnote a"/>
              </a:rPr>
              <a:t>a</a:t>
            </a:r>
            <a:r>
              <a:rPr lang="en-AU" baseline="30000" dirty="0"/>
              <a:t>]</a:t>
            </a:r>
            <a:r>
              <a:rPr lang="en-AU" dirty="0"/>
              <a:t>in the Law to collect </a:t>
            </a:r>
            <a:r>
              <a:rPr lang="en-AU" baseline="30000" dirty="0"/>
              <a:t>[</a:t>
            </a:r>
            <a:r>
              <a:rPr lang="en-AU" baseline="30000" dirty="0">
                <a:hlinkClick r:id="rId3" tooltip="See footnote b"/>
              </a:rPr>
              <a:t>b</a:t>
            </a:r>
            <a:r>
              <a:rPr lang="en-AU" baseline="30000" dirty="0"/>
              <a:t>]</a:t>
            </a:r>
            <a:r>
              <a:rPr lang="en-AU" dirty="0"/>
              <a:t>a tenth from the people, that is, from their brethren, although these </a:t>
            </a:r>
            <a:r>
              <a:rPr lang="en-AU" baseline="30000" dirty="0"/>
              <a:t>[</a:t>
            </a:r>
            <a:r>
              <a:rPr lang="en-AU" baseline="30000" dirty="0">
                <a:hlinkClick r:id="rId4" tooltip="See footnote c"/>
              </a:rPr>
              <a:t>c</a:t>
            </a:r>
            <a:r>
              <a:rPr lang="en-AU" baseline="30000" dirty="0"/>
              <a:t>]</a:t>
            </a:r>
            <a:r>
              <a:rPr lang="en-AU" dirty="0"/>
              <a:t>are descended from Abraham.</a:t>
            </a:r>
            <a:r>
              <a:rPr lang="en-AU" b="1" baseline="30000" dirty="0"/>
              <a:t>6 </a:t>
            </a:r>
            <a:r>
              <a:rPr lang="en-AU" dirty="0"/>
              <a:t>But the one whose genealogy is not traced from them collected </a:t>
            </a:r>
            <a:r>
              <a:rPr lang="en-AU" baseline="30000" dirty="0"/>
              <a:t>[</a:t>
            </a:r>
            <a:r>
              <a:rPr lang="en-AU" baseline="30000" dirty="0">
                <a:hlinkClick r:id="rId5" tooltip="See footnote d"/>
              </a:rPr>
              <a:t>d</a:t>
            </a:r>
            <a:r>
              <a:rPr lang="en-AU" baseline="30000" dirty="0"/>
              <a:t>]</a:t>
            </a:r>
            <a:r>
              <a:rPr lang="en-AU" dirty="0"/>
              <a:t>a tenth from Abraham and </a:t>
            </a:r>
            <a:r>
              <a:rPr lang="en-AU" baseline="30000" dirty="0"/>
              <a:t>[</a:t>
            </a:r>
            <a:r>
              <a:rPr lang="en-AU" baseline="30000" dirty="0">
                <a:hlinkClick r:id="rId6" tooltip="See footnote e"/>
              </a:rPr>
              <a:t>e</a:t>
            </a:r>
            <a:r>
              <a:rPr lang="en-AU" baseline="30000" dirty="0"/>
              <a:t>]</a:t>
            </a:r>
            <a:r>
              <a:rPr lang="en-AU" dirty="0"/>
              <a:t>blessed the one who had the promises. </a:t>
            </a:r>
            <a:r>
              <a:rPr lang="en-AU" b="1" baseline="30000" dirty="0"/>
              <a:t>7 </a:t>
            </a:r>
            <a:r>
              <a:rPr lang="en-AU" dirty="0"/>
              <a:t>But without any dispute the lesser is blessed by the greater. </a:t>
            </a:r>
            <a:r>
              <a:rPr lang="en-AU" b="1" baseline="30000" dirty="0"/>
              <a:t>8 </a:t>
            </a:r>
            <a:r>
              <a:rPr lang="en-AU" dirty="0"/>
              <a:t>In this case mortal men receive tithes, but in that case one </a:t>
            </a:r>
            <a:r>
              <a:rPr lang="en-AU" i="1" dirty="0"/>
              <a:t>receives them</a:t>
            </a:r>
            <a:r>
              <a:rPr lang="en-AU" dirty="0"/>
              <a:t>, of whom it is witnessed that he lives on. </a:t>
            </a:r>
            <a:r>
              <a:rPr lang="en-AU" b="1" baseline="30000" dirty="0"/>
              <a:t>9 </a:t>
            </a:r>
            <a:r>
              <a:rPr lang="en-AU" dirty="0"/>
              <a:t>And, so to speak, through Abraham even Levi, who received tithes, paid tithes, </a:t>
            </a:r>
            <a:r>
              <a:rPr lang="en-AU" b="1" baseline="30000" dirty="0"/>
              <a:t>10 </a:t>
            </a:r>
            <a:r>
              <a:rPr lang="en-AU" dirty="0"/>
              <a:t>for he was still in the loins of his father when Melchizedek met him.</a:t>
            </a:r>
          </a:p>
          <a:p>
            <a:r>
              <a:rPr lang="en-AU" b="1" baseline="30000" dirty="0"/>
              <a:t>11 </a:t>
            </a:r>
            <a:r>
              <a:rPr lang="en-AU" dirty="0"/>
              <a:t>Now if perfection was through the Levitical priesthood (for on the basis of it the people received the Law), what further need </a:t>
            </a:r>
            <a:r>
              <a:rPr lang="en-AU" i="1" dirty="0"/>
              <a:t>was there</a:t>
            </a:r>
            <a:r>
              <a:rPr lang="en-AU" dirty="0"/>
              <a:t> for another priest to arise according to the order of Melchizedek, and not be designated according to the order of </a:t>
            </a:r>
          </a:p>
          <a:p>
            <a:endParaRPr lang="en-AU" dirty="0"/>
          </a:p>
          <a:p>
            <a:endParaRPr lang="en-AU" dirty="0"/>
          </a:p>
          <a:p>
            <a:endParaRPr lang="en-AU" dirty="0"/>
          </a:p>
          <a:p>
            <a:endParaRPr lang="en-AU" dirty="0"/>
          </a:p>
          <a:p>
            <a:r>
              <a:rPr lang="en-AU" dirty="0"/>
              <a:t>Aaron? </a:t>
            </a:r>
            <a:r>
              <a:rPr lang="en-AU" b="1" baseline="30000" dirty="0"/>
              <a:t>12 </a:t>
            </a:r>
            <a:r>
              <a:rPr lang="en-AU" dirty="0"/>
              <a:t>For when the priesthood is changed, of necessity there takes place a change of law also. </a:t>
            </a:r>
            <a:r>
              <a:rPr lang="en-AU" b="1" baseline="30000" dirty="0"/>
              <a:t>13 </a:t>
            </a:r>
            <a:r>
              <a:rPr lang="en-AU" dirty="0"/>
              <a:t>For the one concerning whom these things are spoken belongs to another tribe, from which no one has officiated at the altar.</a:t>
            </a:r>
            <a:r>
              <a:rPr lang="en-AU" b="1" baseline="30000" dirty="0"/>
              <a:t>14 </a:t>
            </a:r>
            <a:r>
              <a:rPr lang="en-AU" dirty="0"/>
              <a:t>For it is evident that our Lord </a:t>
            </a:r>
            <a:r>
              <a:rPr lang="en-AU" baseline="30000" dirty="0"/>
              <a:t>[</a:t>
            </a:r>
            <a:r>
              <a:rPr lang="en-AU" baseline="30000" dirty="0">
                <a:hlinkClick r:id="rId7" tooltip="See footnote f"/>
              </a:rPr>
              <a:t>f</a:t>
            </a:r>
            <a:r>
              <a:rPr lang="en-AU" baseline="30000" dirty="0"/>
              <a:t>]</a:t>
            </a:r>
            <a:r>
              <a:rPr lang="en-AU" dirty="0"/>
              <a:t>was descended from Judah, a tribe with reference to which Moses spoke nothing concerning priests. </a:t>
            </a:r>
            <a:r>
              <a:rPr lang="en-AU" b="1" baseline="30000" dirty="0"/>
              <a:t>15 </a:t>
            </a:r>
            <a:r>
              <a:rPr lang="en-AU" dirty="0"/>
              <a:t>And this is clearer still, if another priest arises according to the likeness of Melchizedek, </a:t>
            </a:r>
            <a:r>
              <a:rPr lang="en-AU" b="1" baseline="30000" dirty="0"/>
              <a:t>16 </a:t>
            </a:r>
            <a:r>
              <a:rPr lang="en-AU" dirty="0"/>
              <a:t>who has become </a:t>
            </a:r>
            <a:r>
              <a:rPr lang="en-AU" i="1" dirty="0"/>
              <a:t>such</a:t>
            </a:r>
            <a:r>
              <a:rPr lang="en-AU" dirty="0"/>
              <a:t> not on the basis of a law of </a:t>
            </a:r>
            <a:r>
              <a:rPr lang="en-AU" baseline="30000" dirty="0"/>
              <a:t>[</a:t>
            </a:r>
            <a:r>
              <a:rPr lang="en-AU" baseline="30000" dirty="0">
                <a:hlinkClick r:id="rId8" tooltip="See footnote g"/>
              </a:rPr>
              <a:t>g</a:t>
            </a:r>
            <a:r>
              <a:rPr lang="en-AU" baseline="30000" dirty="0"/>
              <a:t>]</a:t>
            </a:r>
            <a:r>
              <a:rPr lang="en-AU" dirty="0"/>
              <a:t>physical requirement, but according to the power of an indestructible life. </a:t>
            </a:r>
            <a:r>
              <a:rPr lang="en-AU" b="1" baseline="30000" dirty="0"/>
              <a:t>17 </a:t>
            </a:r>
            <a:r>
              <a:rPr lang="en-AU" dirty="0"/>
              <a:t>For it is attested </a:t>
            </a:r>
            <a:r>
              <a:rPr lang="en-AU" i="1" dirty="0"/>
              <a:t>of Him</a:t>
            </a:r>
            <a:r>
              <a:rPr lang="en-AU" dirty="0"/>
              <a:t>,</a:t>
            </a:r>
          </a:p>
          <a:p>
            <a:r>
              <a:rPr lang="en-AU" dirty="0"/>
              <a:t>“You are a priest forever</a:t>
            </a:r>
            <a:br>
              <a:rPr lang="en-AU" dirty="0"/>
            </a:br>
            <a:r>
              <a:rPr lang="en-AU" dirty="0"/>
              <a:t>According to the order of Melchizedek.”</a:t>
            </a:r>
          </a:p>
          <a:p>
            <a:r>
              <a:rPr lang="en-AU" b="1" baseline="30000" dirty="0"/>
              <a:t>18 </a:t>
            </a:r>
            <a:r>
              <a:rPr lang="en-AU" dirty="0"/>
              <a:t>For, on the one hand, there is a setting aside of a former commandment because of its weakness and uselessness </a:t>
            </a:r>
            <a:r>
              <a:rPr lang="en-AU" b="1" baseline="30000" dirty="0"/>
              <a:t>19 </a:t>
            </a:r>
            <a:r>
              <a:rPr lang="en-AU" dirty="0"/>
              <a:t>(for the Law made nothing perfect), and on the other hand there is a bringing in of a better hope, through which we draw near to God. </a:t>
            </a:r>
            <a:r>
              <a:rPr lang="en-AU" b="1" baseline="30000" dirty="0"/>
              <a:t>20 </a:t>
            </a:r>
            <a:r>
              <a:rPr lang="en-AU" dirty="0"/>
              <a:t>And inasmuch as </a:t>
            </a:r>
            <a:r>
              <a:rPr lang="en-AU" i="1" dirty="0"/>
              <a:t>it was</a:t>
            </a:r>
            <a:r>
              <a:rPr lang="en-AU" dirty="0"/>
              <a:t> not without an oath </a:t>
            </a:r>
            <a:r>
              <a:rPr lang="en-AU" b="1" baseline="30000" dirty="0"/>
              <a:t>21 </a:t>
            </a:r>
            <a:r>
              <a:rPr lang="en-AU" dirty="0"/>
              <a:t>(for they indeed became priests without an oath, but He with an oath through the One who said to Him,</a:t>
            </a:r>
          </a:p>
          <a:p>
            <a:r>
              <a:rPr lang="en-AU" dirty="0"/>
              <a:t>“The Lord has sworn</a:t>
            </a:r>
            <a:br>
              <a:rPr lang="en-AU" dirty="0"/>
            </a:br>
            <a:r>
              <a:rPr lang="en-AU" dirty="0"/>
              <a:t>And will not change His mind,</a:t>
            </a:r>
            <a:br>
              <a:rPr lang="en-AU" dirty="0"/>
            </a:br>
            <a:r>
              <a:rPr lang="en-AU" dirty="0"/>
              <a:t>‘You are a priest forever’”);</a:t>
            </a:r>
          </a:p>
          <a:p>
            <a:r>
              <a:rPr lang="en-AU" b="1" baseline="30000" dirty="0"/>
              <a:t>22 </a:t>
            </a:r>
            <a:r>
              <a:rPr lang="en-AU" dirty="0"/>
              <a:t>so much the more also Jesus has become the guarantee of a better covenant.</a:t>
            </a:r>
          </a:p>
          <a:p>
            <a:r>
              <a:rPr lang="en-AU" b="1" baseline="30000" dirty="0"/>
              <a:t>23 </a:t>
            </a:r>
            <a:r>
              <a:rPr lang="en-AU" baseline="30000" dirty="0"/>
              <a:t>[</a:t>
            </a:r>
            <a:r>
              <a:rPr lang="en-AU" baseline="30000" dirty="0">
                <a:hlinkClick r:id="rId9" tooltip="See footnote h"/>
              </a:rPr>
              <a:t>h</a:t>
            </a:r>
            <a:r>
              <a:rPr lang="en-AU" baseline="30000" dirty="0"/>
              <a:t>]</a:t>
            </a:r>
            <a:r>
              <a:rPr lang="en-AU" dirty="0"/>
              <a:t>The </a:t>
            </a:r>
            <a:r>
              <a:rPr lang="en-AU" i="1" dirty="0"/>
              <a:t>former</a:t>
            </a:r>
            <a:r>
              <a:rPr lang="en-AU" dirty="0"/>
              <a:t> priests, on the one hand, existed in greater numbers because they were prevented by death from continuing, </a:t>
            </a:r>
            <a:r>
              <a:rPr lang="en-AU" b="1" baseline="30000" dirty="0"/>
              <a:t>24 </a:t>
            </a:r>
            <a:r>
              <a:rPr lang="en-AU" dirty="0"/>
              <a:t>but Jesus, on the other hand, because He continues forever, holds His priesthood permanently. </a:t>
            </a:r>
            <a:r>
              <a:rPr lang="en-AU" b="1" baseline="30000" dirty="0"/>
              <a:t>25 </a:t>
            </a:r>
            <a:r>
              <a:rPr lang="en-AU" dirty="0"/>
              <a:t>Therefore He is able also to save </a:t>
            </a:r>
            <a:r>
              <a:rPr lang="en-AU" baseline="30000" dirty="0"/>
              <a:t>[</a:t>
            </a:r>
            <a:r>
              <a:rPr lang="en-AU" baseline="30000" dirty="0">
                <a:hlinkClick r:id="rId10" tooltip="See footnote i"/>
              </a:rPr>
              <a:t>i</a:t>
            </a:r>
            <a:r>
              <a:rPr lang="en-AU" baseline="30000" dirty="0"/>
              <a:t>]</a:t>
            </a:r>
            <a:r>
              <a:rPr lang="en-AU" dirty="0"/>
              <a:t>forever those who draw near to God through Him, since He always lives to make intercession for them.</a:t>
            </a:r>
          </a:p>
          <a:p>
            <a:r>
              <a:rPr lang="en-AU" b="1" baseline="30000" dirty="0"/>
              <a:t>26 </a:t>
            </a:r>
            <a:r>
              <a:rPr lang="en-AU" dirty="0"/>
              <a:t>For it was fitting for us to have such a high priest, holy, innocent, undefiled, separated from sinners and exalted above the heavens; </a:t>
            </a:r>
            <a:r>
              <a:rPr lang="en-AU" b="1" baseline="30000" dirty="0"/>
              <a:t>27 </a:t>
            </a:r>
            <a:r>
              <a:rPr lang="en-AU" dirty="0"/>
              <a:t>who does not need daily, like those high priests, to offer up sacrifices, first for His own sins and then for the </a:t>
            </a:r>
            <a:r>
              <a:rPr lang="en-AU" i="1" dirty="0"/>
              <a:t>sins</a:t>
            </a:r>
            <a:r>
              <a:rPr lang="en-AU" dirty="0"/>
              <a:t> of the people, because this He did once for all when He offered up Himself. </a:t>
            </a:r>
            <a:r>
              <a:rPr lang="en-AU" b="1" baseline="30000" dirty="0"/>
              <a:t>28 </a:t>
            </a:r>
            <a:r>
              <a:rPr lang="en-AU" dirty="0"/>
              <a:t>For the Law appoints men as high priests who are weak, but the word of the oath, which came after the Law, </a:t>
            </a:r>
            <a:r>
              <a:rPr lang="en-AU" i="1" dirty="0"/>
              <a:t>appoints</a:t>
            </a:r>
            <a:r>
              <a:rPr lang="en-AU" dirty="0"/>
              <a:t> a Son, made perfect forever.</a:t>
            </a:r>
          </a:p>
          <a:p>
            <a:br>
              <a:rPr lang="en-AU" dirty="0"/>
            </a:br>
            <a:endParaRPr lang="en-AU" dirty="0"/>
          </a:p>
          <a:p>
            <a:endParaRPr lang="en-AU" dirty="0"/>
          </a:p>
          <a:p>
            <a:endParaRPr lang="en-AU" dirty="0"/>
          </a:p>
          <a:p>
            <a:endParaRPr lang="en-AU" dirty="0"/>
          </a:p>
        </p:txBody>
      </p:sp>
      <p:sp>
        <p:nvSpPr>
          <p:cNvPr id="6" name="TextBox 5">
            <a:extLst>
              <a:ext uri="{FF2B5EF4-FFF2-40B4-BE49-F238E27FC236}">
                <a16:creationId xmlns:a16="http://schemas.microsoft.com/office/drawing/2014/main" id="{03F12BD3-4E1B-D849-8370-7A240EEAFB74}"/>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19672816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128</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4A54CF6-F4A0-414E-BB15-2F279DBCF420}"/>
              </a:ext>
            </a:extLst>
          </p:cNvPr>
          <p:cNvSpPr txBox="1"/>
          <p:nvPr/>
        </p:nvSpPr>
        <p:spPr>
          <a:xfrm>
            <a:off x="1131376" y="488197"/>
            <a:ext cx="5370163" cy="15050274"/>
          </a:xfrm>
          <a:prstGeom prst="rect">
            <a:avLst/>
          </a:prstGeom>
          <a:noFill/>
        </p:spPr>
        <p:txBody>
          <a:bodyPr wrap="square" rtlCol="0">
            <a:spAutoFit/>
          </a:bodyPr>
          <a:lstStyle/>
          <a:p>
            <a:r>
              <a:rPr lang="en-AU" dirty="0"/>
              <a:t>Aaron? </a:t>
            </a:r>
            <a:r>
              <a:rPr lang="en-AU" b="1" baseline="30000" dirty="0"/>
              <a:t>12 </a:t>
            </a:r>
            <a:r>
              <a:rPr lang="en-AU" dirty="0"/>
              <a:t>For when the priesthood is changed, of necessity there takes place a change of law also. </a:t>
            </a:r>
            <a:r>
              <a:rPr lang="en-AU" b="1" baseline="30000" dirty="0"/>
              <a:t>13 </a:t>
            </a:r>
            <a:r>
              <a:rPr lang="en-AU" dirty="0"/>
              <a:t>For the one concerning whom these things are spoken belongs to another tribe, from which no one has officiated at the altar.</a:t>
            </a:r>
            <a:r>
              <a:rPr lang="en-AU" b="1" baseline="30000" dirty="0"/>
              <a:t>14 </a:t>
            </a:r>
            <a:r>
              <a:rPr lang="en-AU" dirty="0"/>
              <a:t>For it is evident that our Lord </a:t>
            </a:r>
            <a:r>
              <a:rPr lang="en-AU" baseline="30000" dirty="0"/>
              <a:t>[</a:t>
            </a:r>
            <a:r>
              <a:rPr lang="en-AU" baseline="30000" dirty="0">
                <a:hlinkClick r:id="rId2" tooltip="See footnote f"/>
              </a:rPr>
              <a:t>f</a:t>
            </a:r>
            <a:r>
              <a:rPr lang="en-AU" baseline="30000" dirty="0"/>
              <a:t>]</a:t>
            </a:r>
            <a:r>
              <a:rPr lang="en-AU" dirty="0"/>
              <a:t>was descended from Judah, a tribe with reference to which Moses spoke nothing concerning priests. </a:t>
            </a:r>
            <a:r>
              <a:rPr lang="en-AU" b="1" baseline="30000" dirty="0"/>
              <a:t>15 </a:t>
            </a:r>
            <a:r>
              <a:rPr lang="en-AU" dirty="0"/>
              <a:t>And this is clearer still, if another priest arises according to the likeness of Melchizedek, </a:t>
            </a:r>
            <a:r>
              <a:rPr lang="en-AU" b="1" baseline="30000" dirty="0"/>
              <a:t>16 </a:t>
            </a:r>
            <a:r>
              <a:rPr lang="en-AU" dirty="0"/>
              <a:t>who has become </a:t>
            </a:r>
            <a:r>
              <a:rPr lang="en-AU" i="1" dirty="0"/>
              <a:t>such</a:t>
            </a:r>
            <a:r>
              <a:rPr lang="en-AU" dirty="0"/>
              <a:t> not on the basis of a law of </a:t>
            </a:r>
            <a:r>
              <a:rPr lang="en-AU" baseline="30000" dirty="0"/>
              <a:t>[</a:t>
            </a:r>
            <a:r>
              <a:rPr lang="en-AU" baseline="30000" dirty="0">
                <a:hlinkClick r:id="rId3" tooltip="See footnote g"/>
              </a:rPr>
              <a:t>g</a:t>
            </a:r>
            <a:r>
              <a:rPr lang="en-AU" baseline="30000" dirty="0"/>
              <a:t>]</a:t>
            </a:r>
            <a:r>
              <a:rPr lang="en-AU" dirty="0"/>
              <a:t>physical requirement, but according to the power of an indestructible life. </a:t>
            </a:r>
            <a:r>
              <a:rPr lang="en-AU" b="1" baseline="30000" dirty="0"/>
              <a:t>17 </a:t>
            </a:r>
            <a:r>
              <a:rPr lang="en-AU" dirty="0"/>
              <a:t>For it is attested </a:t>
            </a:r>
            <a:r>
              <a:rPr lang="en-AU" i="1" dirty="0"/>
              <a:t>of Him</a:t>
            </a:r>
            <a:r>
              <a:rPr lang="en-AU" dirty="0"/>
              <a:t>,</a:t>
            </a:r>
          </a:p>
          <a:p>
            <a:r>
              <a:rPr lang="en-AU" dirty="0"/>
              <a:t>“You are a priest forever</a:t>
            </a:r>
            <a:br>
              <a:rPr lang="en-AU" dirty="0"/>
            </a:br>
            <a:r>
              <a:rPr lang="en-AU" dirty="0"/>
              <a:t>According to the order of Melchizedek.”</a:t>
            </a:r>
          </a:p>
          <a:p>
            <a:r>
              <a:rPr lang="en-AU" b="1" baseline="30000" dirty="0"/>
              <a:t>18 </a:t>
            </a:r>
            <a:r>
              <a:rPr lang="en-AU" dirty="0"/>
              <a:t>For, on the one hand, there is a setting aside of a former commandment because of its weakness and uselessness </a:t>
            </a:r>
            <a:r>
              <a:rPr lang="en-AU" b="1" baseline="30000" dirty="0"/>
              <a:t>19 </a:t>
            </a:r>
            <a:r>
              <a:rPr lang="en-AU" dirty="0"/>
              <a:t>(for the Law made nothing perfect), and on the other hand there is a bringing in of a better hope, through which we draw near to God. </a:t>
            </a:r>
            <a:r>
              <a:rPr lang="en-AU" b="1" baseline="30000" dirty="0"/>
              <a:t>20 </a:t>
            </a:r>
            <a:r>
              <a:rPr lang="en-AU" dirty="0"/>
              <a:t>And inasmuch as </a:t>
            </a:r>
            <a:r>
              <a:rPr lang="en-AU" i="1" dirty="0"/>
              <a:t>it was</a:t>
            </a:r>
            <a:r>
              <a:rPr lang="en-AU" dirty="0"/>
              <a:t> not without an oath </a:t>
            </a:r>
            <a:r>
              <a:rPr lang="en-AU" b="1" baseline="30000" dirty="0"/>
              <a:t>21 </a:t>
            </a:r>
            <a:r>
              <a:rPr lang="en-AU" dirty="0"/>
              <a:t>(for they indeed became priests without an oath, but He with an oath through the One who said to Him,</a:t>
            </a:r>
          </a:p>
          <a:p>
            <a:r>
              <a:rPr lang="en-AU" dirty="0"/>
              <a:t>“The Lord has sworn</a:t>
            </a:r>
            <a:br>
              <a:rPr lang="en-AU" dirty="0"/>
            </a:br>
            <a:r>
              <a:rPr lang="en-AU" dirty="0"/>
              <a:t>And will not change His mind,</a:t>
            </a:r>
            <a:br>
              <a:rPr lang="en-AU" dirty="0"/>
            </a:br>
            <a:r>
              <a:rPr lang="en-AU" dirty="0"/>
              <a:t>‘You are a priest forever’”);</a:t>
            </a:r>
          </a:p>
          <a:p>
            <a:r>
              <a:rPr lang="en-AU" b="1" baseline="30000" dirty="0"/>
              <a:t>22 </a:t>
            </a:r>
            <a:r>
              <a:rPr lang="en-AU" dirty="0"/>
              <a:t>so much the more also Jesus has become the guarantee of a better covenant.</a:t>
            </a:r>
          </a:p>
          <a:p>
            <a:r>
              <a:rPr lang="en-AU" b="1" baseline="30000" dirty="0"/>
              <a:t>23 </a:t>
            </a:r>
            <a:r>
              <a:rPr lang="en-AU" baseline="30000" dirty="0"/>
              <a:t>[</a:t>
            </a:r>
            <a:r>
              <a:rPr lang="en-AU" baseline="30000" dirty="0">
                <a:hlinkClick r:id="rId4" tooltip="See footnote h"/>
              </a:rPr>
              <a:t>h</a:t>
            </a:r>
            <a:r>
              <a:rPr lang="en-AU" baseline="30000" dirty="0"/>
              <a:t>]</a:t>
            </a:r>
            <a:r>
              <a:rPr lang="en-AU" dirty="0"/>
              <a:t>The </a:t>
            </a:r>
            <a:r>
              <a:rPr lang="en-AU" i="1" dirty="0"/>
              <a:t>former</a:t>
            </a:r>
            <a:r>
              <a:rPr lang="en-AU" dirty="0"/>
              <a:t> priests, on the one hand, existed in greater numbers because they were prevented by death from continuing, </a:t>
            </a:r>
            <a:r>
              <a:rPr lang="en-AU" b="1" baseline="30000" dirty="0"/>
              <a:t>24 </a:t>
            </a:r>
            <a:r>
              <a:rPr lang="en-AU" dirty="0"/>
              <a:t>but Jesus, on the other hand, because He continues forever, holds His priesthood permanently. </a:t>
            </a:r>
            <a:r>
              <a:rPr lang="en-AU" b="1" baseline="30000" dirty="0"/>
              <a:t>25 </a:t>
            </a:r>
            <a:r>
              <a:rPr lang="en-AU" dirty="0"/>
              <a:t>Therefore He is able also to save </a:t>
            </a:r>
            <a:r>
              <a:rPr lang="en-AU" baseline="30000" dirty="0"/>
              <a:t>[</a:t>
            </a:r>
            <a:r>
              <a:rPr lang="en-AU" baseline="30000" dirty="0">
                <a:hlinkClick r:id="rId5" tooltip="See footnote i"/>
              </a:rPr>
              <a:t>i</a:t>
            </a:r>
            <a:r>
              <a:rPr lang="en-AU" baseline="30000" dirty="0"/>
              <a:t>]</a:t>
            </a:r>
            <a:r>
              <a:rPr lang="en-AU" dirty="0"/>
              <a:t>forever those who draw near to God through Him, since He always lives to make intercession for them.</a:t>
            </a:r>
          </a:p>
          <a:p>
            <a:r>
              <a:rPr lang="en-AU" b="1" baseline="30000" dirty="0"/>
              <a:t>26 </a:t>
            </a:r>
            <a:r>
              <a:rPr lang="en-AU" dirty="0"/>
              <a:t>For it was fitting for us to have such a high priest, holy, innocent, undefiled, separated from sinners and exalted above the heavens; </a:t>
            </a:r>
            <a:r>
              <a:rPr lang="en-AU" b="1" baseline="30000" dirty="0"/>
              <a:t>27 </a:t>
            </a:r>
            <a:r>
              <a:rPr lang="en-AU" dirty="0"/>
              <a:t>who does not need daily, like those high priests, to offer up </a:t>
            </a:r>
          </a:p>
          <a:p>
            <a:endParaRPr lang="en-AU" dirty="0"/>
          </a:p>
          <a:p>
            <a:endParaRPr lang="en-AU" dirty="0"/>
          </a:p>
          <a:p>
            <a:endParaRPr lang="en-AU" dirty="0"/>
          </a:p>
          <a:p>
            <a:r>
              <a:rPr lang="en-AU" dirty="0"/>
              <a:t>sacrifices, first for His own sins and then for the </a:t>
            </a:r>
            <a:r>
              <a:rPr lang="en-AU" i="1" dirty="0"/>
              <a:t>sins</a:t>
            </a:r>
            <a:r>
              <a:rPr lang="en-AU" dirty="0"/>
              <a:t> of the people, because this He did once for all when He offered up Himself. </a:t>
            </a:r>
            <a:r>
              <a:rPr lang="en-AU" b="1" baseline="30000" dirty="0"/>
              <a:t>28 </a:t>
            </a:r>
            <a:r>
              <a:rPr lang="en-AU" dirty="0"/>
              <a:t>For the Law appoints men as high priests who are weak, but the word of the oath, which came after the Law, </a:t>
            </a:r>
            <a:r>
              <a:rPr lang="en-AU" i="1" dirty="0"/>
              <a:t>appoints</a:t>
            </a:r>
            <a:r>
              <a:rPr lang="en-AU" dirty="0"/>
              <a:t> a Son, made perfect forever.</a:t>
            </a:r>
          </a:p>
          <a:p>
            <a:br>
              <a:rPr lang="en-AU" dirty="0"/>
            </a:br>
            <a:endParaRPr lang="en-AU" dirty="0"/>
          </a:p>
          <a:p>
            <a:endParaRPr lang="en-AU" dirty="0"/>
          </a:p>
          <a:p>
            <a:endParaRPr lang="en-AU" dirty="0"/>
          </a:p>
          <a:p>
            <a:endParaRPr lang="en-US" dirty="0"/>
          </a:p>
        </p:txBody>
      </p:sp>
      <p:sp>
        <p:nvSpPr>
          <p:cNvPr id="6" name="TextBox 5">
            <a:extLst>
              <a:ext uri="{FF2B5EF4-FFF2-40B4-BE49-F238E27FC236}">
                <a16:creationId xmlns:a16="http://schemas.microsoft.com/office/drawing/2014/main" id="{4806F31D-9702-F440-BE8E-57102E159945}"/>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638231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6D9DE05-70E3-F242-B5AF-BE50D9F3C836}"/>
              </a:ext>
            </a:extLst>
          </p:cNvPr>
          <p:cNvSpPr>
            <a:spLocks noChangeArrowheads="1"/>
          </p:cNvSpPr>
          <p:nvPr/>
        </p:nvSpPr>
        <p:spPr bwMode="auto">
          <a:xfrm>
            <a:off x="0" y="-1"/>
            <a:ext cx="1052513" cy="12192001"/>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5124" name="Group 4">
            <a:extLst>
              <a:ext uri="{FF2B5EF4-FFF2-40B4-BE49-F238E27FC236}">
                <a16:creationId xmlns:a16="http://schemas.microsoft.com/office/drawing/2014/main" id="{836DDAFB-CDAA-9249-A724-F8C06821B45D}"/>
              </a:ext>
            </a:extLst>
          </p:cNvPr>
          <p:cNvGrpSpPr>
            <a:grpSpLocks/>
          </p:cNvGrpSpPr>
          <p:nvPr/>
        </p:nvGrpSpPr>
        <p:grpSpPr bwMode="auto">
          <a:xfrm>
            <a:off x="207575" y="874876"/>
            <a:ext cx="836612" cy="2030413"/>
            <a:chOff x="119" y="252"/>
            <a:chExt cx="527" cy="1279"/>
          </a:xfrm>
        </p:grpSpPr>
        <p:sp>
          <p:nvSpPr>
            <p:cNvPr id="5125" name="Rectangle 5">
              <a:extLst>
                <a:ext uri="{FF2B5EF4-FFF2-40B4-BE49-F238E27FC236}">
                  <a16:creationId xmlns:a16="http://schemas.microsoft.com/office/drawing/2014/main" id="{71973E77-B65C-7E4A-A86B-ACD7C77D524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 name="Line 6">
              <a:extLst>
                <a:ext uri="{FF2B5EF4-FFF2-40B4-BE49-F238E27FC236}">
                  <a16:creationId xmlns:a16="http://schemas.microsoft.com/office/drawing/2014/main" id="{E9077B52-494C-5A4D-98C1-42F5DD1FEA2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 name="Line 7">
              <a:extLst>
                <a:ext uri="{FF2B5EF4-FFF2-40B4-BE49-F238E27FC236}">
                  <a16:creationId xmlns:a16="http://schemas.microsoft.com/office/drawing/2014/main" id="{59D9D11B-F449-5146-9F0F-E2ADA3A32009}"/>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8" name="Text Box 8">
              <a:extLst>
                <a:ext uri="{FF2B5EF4-FFF2-40B4-BE49-F238E27FC236}">
                  <a16:creationId xmlns:a16="http://schemas.microsoft.com/office/drawing/2014/main" id="{E6339F32-A9EF-574A-9719-3792A92EC383}"/>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5132" name="Text Box 12">
            <a:extLst>
              <a:ext uri="{FF2B5EF4-FFF2-40B4-BE49-F238E27FC236}">
                <a16:creationId xmlns:a16="http://schemas.microsoft.com/office/drawing/2014/main" id="{C9476F91-BCDE-7341-9716-16A0BF9F3D49}"/>
              </a:ext>
            </a:extLst>
          </p:cNvPr>
          <p:cNvSpPr txBox="1">
            <a:spLocks noChangeArrowheads="1"/>
          </p:cNvSpPr>
          <p:nvPr/>
        </p:nvSpPr>
        <p:spPr bwMode="auto">
          <a:xfrm>
            <a:off x="1357203" y="355929"/>
            <a:ext cx="51117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indent="0">
              <a:spcBef>
                <a:spcPct val="50000"/>
              </a:spcBef>
            </a:pPr>
            <a:r>
              <a:rPr lang="en-AU" altLang="en-US" sz="1400" b="1" dirty="0">
                <a:solidFill>
                  <a:srgbClr val="0070C0"/>
                </a:solidFill>
              </a:rPr>
              <a:t>…FINISISHING  DISCUSSIONS QUESTIONS FROM LAST SUNDAY…</a:t>
            </a:r>
          </a:p>
        </p:txBody>
      </p:sp>
      <p:sp>
        <p:nvSpPr>
          <p:cNvPr id="5134" name="Text Box 14">
            <a:extLst>
              <a:ext uri="{FF2B5EF4-FFF2-40B4-BE49-F238E27FC236}">
                <a16:creationId xmlns:a16="http://schemas.microsoft.com/office/drawing/2014/main" id="{0F45691E-7067-8C49-B54D-39039A57CC85}"/>
              </a:ext>
            </a:extLst>
          </p:cNvPr>
          <p:cNvSpPr txBox="1">
            <a:spLocks noChangeArrowheads="1"/>
          </p:cNvSpPr>
          <p:nvPr/>
        </p:nvSpPr>
        <p:spPr bwMode="auto">
          <a:xfrm>
            <a:off x="1428641" y="860755"/>
            <a:ext cx="4824413" cy="9679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buFont typeface="+mj-lt"/>
              <a:buAutoNum type="arabicPeriod"/>
            </a:pPr>
            <a:r>
              <a:rPr lang="en-AU" altLang="en-US" sz="1400" dirty="0"/>
              <a:t>The text of Hebrews says that the worlds were formed by the word of God.  Does this mean that ‘God just spoke and the world came into being’, or does it mean ‘God spoke the command and natural law took it from there’, or does it mean something in between these two extremes?   </a:t>
            </a:r>
            <a:r>
              <a:rPr lang="en-AU" altLang="en-US" sz="1400" dirty="0">
                <a:solidFill>
                  <a:srgbClr val="FF0000"/>
                </a:solidFill>
              </a:rPr>
              <a:t>How is this important to the development of my spiritual life?</a:t>
            </a:r>
          </a:p>
          <a:p>
            <a:pPr algn="just">
              <a:spcBef>
                <a:spcPct val="50000"/>
              </a:spcBef>
              <a:buFont typeface="+mj-lt"/>
              <a:buAutoNum type="arabicPeriod"/>
            </a:pPr>
            <a:r>
              <a:rPr lang="en-AU" altLang="en-US" sz="1400" dirty="0"/>
              <a:t>What could you say about the problem of potential apostasy that the writer is trying to combat?  Do we know what that problem would be, specifically?  What others could it possibly confront?</a:t>
            </a:r>
          </a:p>
          <a:p>
            <a:pPr algn="just">
              <a:spcBef>
                <a:spcPct val="50000"/>
              </a:spcBef>
              <a:buFont typeface="+mj-lt"/>
              <a:buAutoNum type="arabicPeriod"/>
            </a:pPr>
            <a:r>
              <a:rPr lang="en-AU" altLang="en-US" sz="1400" dirty="0"/>
              <a:t>How should we handle the various winds of doctrine that blows through the church ?</a:t>
            </a:r>
          </a:p>
          <a:p>
            <a:pPr algn="just">
              <a:spcBef>
                <a:spcPct val="50000"/>
              </a:spcBef>
              <a:buFontTx/>
              <a:buAutoNum type="arabicPeriod"/>
            </a:pPr>
            <a:endParaRPr lang="en-AU" altLang="en-US" sz="1400" dirty="0"/>
          </a:p>
          <a:p>
            <a:pPr algn="just">
              <a:spcBef>
                <a:spcPct val="50000"/>
              </a:spcBef>
              <a:buFontTx/>
              <a:buAutoNum type="arabicPeriod"/>
            </a:pPr>
            <a:endParaRPr lang="en-AU" altLang="en-US" sz="1400" dirty="0"/>
          </a:p>
          <a:p>
            <a:pPr algn="just">
              <a:spcBef>
                <a:spcPct val="50000"/>
              </a:spcBef>
              <a:buFontTx/>
              <a:buAutoNum type="arabicPeriod"/>
            </a:pPr>
            <a:r>
              <a:rPr lang="en-AU" altLang="en-US" sz="1400" b="1" dirty="0">
                <a:solidFill>
                  <a:srgbClr val="000099"/>
                </a:solidFill>
              </a:rPr>
              <a:t>NOTE:</a:t>
            </a:r>
            <a:r>
              <a:rPr lang="en-AU" altLang="en-US" sz="1400" dirty="0">
                <a:solidFill>
                  <a:srgbClr val="FF0000"/>
                </a:solidFill>
              </a:rPr>
              <a:t>   There are many avenues of study open to us in the book written to the Hebrews.   We will be looking at its big-picture, primary message, that of its Christology.   In the conservative side of the Church of Christ, this is not the common way in which this book is approached, much to the denigration of the text’s first and most significant message.</a:t>
            </a:r>
          </a:p>
          <a:p>
            <a:pPr algn="just">
              <a:spcBef>
                <a:spcPct val="50000"/>
              </a:spcBef>
              <a:buFontTx/>
              <a:buAutoNum type="arabicPeriod"/>
            </a:pPr>
            <a:r>
              <a:rPr lang="en-AU" altLang="en-US" sz="1400" b="1" dirty="0">
                <a:solidFill>
                  <a:srgbClr val="000099"/>
                </a:solidFill>
              </a:rPr>
              <a:t>NOTE:</a:t>
            </a:r>
            <a:r>
              <a:rPr lang="en-AU" altLang="en-US" sz="1400" dirty="0">
                <a:solidFill>
                  <a:srgbClr val="FF0000"/>
                </a:solidFill>
              </a:rPr>
              <a:t>   Most studies in Hebrews are focused on the sacrificial system and how the new differs from the old, as well as how they are alike. That is a good study.  Many other studies are focused on bits and pieces that constitute some practical improvement to our Christian lives, and that too is a good study.</a:t>
            </a:r>
          </a:p>
          <a:p>
            <a:pPr algn="just">
              <a:spcBef>
                <a:spcPct val="50000"/>
              </a:spcBef>
              <a:buFontTx/>
              <a:buAutoNum type="arabicPeriod"/>
            </a:pPr>
            <a:r>
              <a:rPr lang="en-AU" altLang="en-US" sz="1400" b="1" dirty="0">
                <a:solidFill>
                  <a:srgbClr val="0070C0"/>
                </a:solidFill>
              </a:rPr>
              <a:t>NOTE:  </a:t>
            </a:r>
            <a:r>
              <a:rPr lang="en-AU" altLang="en-US" sz="1400" dirty="0">
                <a:solidFill>
                  <a:srgbClr val="FF0000"/>
                </a:solidFill>
              </a:rPr>
              <a:t>What is the highest good in your evaluation of all things in everyday life?   Where do we practice this “highest good” in reality?</a:t>
            </a:r>
          </a:p>
          <a:p>
            <a:pPr algn="just">
              <a:spcBef>
                <a:spcPct val="50000"/>
              </a:spcBef>
              <a:buFontTx/>
              <a:buAutoNum type="arabicPeriod"/>
            </a:pPr>
            <a:r>
              <a:rPr lang="en-AU" altLang="en-US" sz="1400" b="1" dirty="0">
                <a:solidFill>
                  <a:srgbClr val="0070C0"/>
                </a:solidFill>
              </a:rPr>
              <a:t>NOTE:  </a:t>
            </a:r>
            <a:r>
              <a:rPr lang="en-AU" altLang="en-US" sz="1400" dirty="0">
                <a:solidFill>
                  <a:srgbClr val="FF0000"/>
                </a:solidFill>
              </a:rPr>
              <a:t>what is the first point that all of us need to focus on anew, be we immigrants or second / third / fourth generation arrivals?   Am I doing it currently?   If I am not doing it all, or if I need some minor adjustments, as we all do, from time to time, what must I do, honestly?   Am I willing to do it?</a:t>
            </a:r>
          </a:p>
          <a:p>
            <a:pPr algn="just">
              <a:spcBef>
                <a:spcPct val="50000"/>
              </a:spcBef>
              <a:buFontTx/>
              <a:buAutoNum type="arabicPeriod"/>
            </a:pPr>
            <a:r>
              <a:rPr lang="en-AU" altLang="en-US" sz="1400" b="1" dirty="0">
                <a:solidFill>
                  <a:srgbClr val="0070C0"/>
                </a:solidFill>
              </a:rPr>
              <a:t>NOTE:   </a:t>
            </a:r>
            <a:r>
              <a:rPr lang="en-AU" altLang="en-US" sz="1400" dirty="0">
                <a:solidFill>
                  <a:srgbClr val="FF0000"/>
                </a:solidFill>
              </a:rPr>
              <a:t>why should Jesus be first, honestly and realistically, before all family, before all jobs, before all things!!! </a:t>
            </a:r>
          </a:p>
        </p:txBody>
      </p:sp>
      <p:sp>
        <p:nvSpPr>
          <p:cNvPr id="2" name="Rectangle 1">
            <a:extLst>
              <a:ext uri="{FF2B5EF4-FFF2-40B4-BE49-F238E27FC236}">
                <a16:creationId xmlns:a16="http://schemas.microsoft.com/office/drawing/2014/main" id="{0A99348B-E3EA-0A45-9583-A64B1550226C}"/>
              </a:ext>
            </a:extLst>
          </p:cNvPr>
          <p:cNvSpPr/>
          <p:nvPr/>
        </p:nvSpPr>
        <p:spPr>
          <a:xfrm>
            <a:off x="1413163" y="4096987"/>
            <a:ext cx="1710047" cy="8312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7BA9CE7-3D4C-1440-81B1-8072C62DD5EE}"/>
              </a:ext>
            </a:extLst>
          </p:cNvPr>
          <p:cNvSpPr txBox="1"/>
          <p:nvPr/>
        </p:nvSpPr>
        <p:spPr>
          <a:xfrm>
            <a:off x="3194463" y="4203865"/>
            <a:ext cx="3051957" cy="276999"/>
          </a:xfrm>
          <a:prstGeom prst="rect">
            <a:avLst/>
          </a:prstGeom>
          <a:noFill/>
        </p:spPr>
        <p:txBody>
          <a:bodyPr wrap="square" rtlCol="0">
            <a:spAutoFit/>
          </a:bodyPr>
          <a:lstStyle/>
          <a:p>
            <a:r>
              <a:rPr lang="en-US" sz="1200" b="1" dirty="0">
                <a:solidFill>
                  <a:srgbClr val="0070C0"/>
                </a:solidFill>
              </a:rPr>
              <a:t>New Discussion questions for this week</a:t>
            </a:r>
          </a:p>
        </p:txBody>
      </p:sp>
      <p:cxnSp>
        <p:nvCxnSpPr>
          <p:cNvPr id="5" name="Straight Connector 4">
            <a:extLst>
              <a:ext uri="{FF2B5EF4-FFF2-40B4-BE49-F238E27FC236}">
                <a16:creationId xmlns:a16="http://schemas.microsoft.com/office/drawing/2014/main" id="{660DC788-817F-0740-906D-C3AE12D8F7EC}"/>
              </a:ext>
            </a:extLst>
          </p:cNvPr>
          <p:cNvCxnSpPr>
            <a:cxnSpLocks/>
          </p:cNvCxnSpPr>
          <p:nvPr/>
        </p:nvCxnSpPr>
        <p:spPr>
          <a:xfrm>
            <a:off x="1401289" y="3633849"/>
            <a:ext cx="0" cy="55814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88DCA89-2B28-064C-ABDE-05ED43590520}"/>
              </a:ext>
            </a:extLst>
          </p:cNvPr>
          <p:cNvCxnSpPr/>
          <p:nvPr/>
        </p:nvCxnSpPr>
        <p:spPr>
          <a:xfrm>
            <a:off x="3111335" y="4085112"/>
            <a:ext cx="0" cy="38001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90CC43A-E3F2-184B-955B-30D1A0DD2E0E}"/>
              </a:ext>
            </a:extLst>
          </p:cNvPr>
          <p:cNvSpPr txBox="1"/>
          <p:nvPr/>
        </p:nvSpPr>
        <p:spPr>
          <a:xfrm>
            <a:off x="242888" y="10901363"/>
            <a:ext cx="742949" cy="584775"/>
          </a:xfrm>
          <a:prstGeom prst="rect">
            <a:avLst/>
          </a:prstGeom>
          <a:noFill/>
        </p:spPr>
        <p:txBody>
          <a:bodyPr wrap="square" rtlCol="0">
            <a:spAutoFit/>
          </a:bodyPr>
          <a:lstStyle/>
          <a:p>
            <a:r>
              <a:rPr lang="en-US" sz="3200" b="1" dirty="0">
                <a:solidFill>
                  <a:schemeClr val="bg1"/>
                </a:solidFill>
              </a:rPr>
              <a:t>L2</a:t>
            </a:r>
          </a:p>
        </p:txBody>
      </p:sp>
      <p:sp>
        <p:nvSpPr>
          <p:cNvPr id="16" name="Text Box 20">
            <a:extLst>
              <a:ext uri="{FF2B5EF4-FFF2-40B4-BE49-F238E27FC236}">
                <a16:creationId xmlns:a16="http://schemas.microsoft.com/office/drawing/2014/main" id="{8C74AAD0-69FD-AD44-B7CC-BC0F157D5DDB}"/>
              </a:ext>
            </a:extLst>
          </p:cNvPr>
          <p:cNvSpPr txBox="1">
            <a:spLocks noChangeArrowheads="1"/>
          </p:cNvSpPr>
          <p:nvPr/>
        </p:nvSpPr>
        <p:spPr bwMode="auto">
          <a:xfrm>
            <a:off x="1" y="3406427"/>
            <a:ext cx="981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a:solidFill>
                  <a:srgbClr val="FF0000"/>
                </a:solidFill>
              </a:rPr>
              <a:t>First Prac</a:t>
            </a:r>
          </a:p>
        </p:txBody>
      </p:sp>
      <p:grpSp>
        <p:nvGrpSpPr>
          <p:cNvPr id="17" name="Group 16">
            <a:extLst>
              <a:ext uri="{FF2B5EF4-FFF2-40B4-BE49-F238E27FC236}">
                <a16:creationId xmlns:a16="http://schemas.microsoft.com/office/drawing/2014/main" id="{6874F838-1EFD-9645-BF31-D4A33F76EE62}"/>
              </a:ext>
            </a:extLst>
          </p:cNvPr>
          <p:cNvGrpSpPr/>
          <p:nvPr/>
        </p:nvGrpSpPr>
        <p:grpSpPr>
          <a:xfrm>
            <a:off x="0" y="4128694"/>
            <a:ext cx="907200" cy="3981450"/>
            <a:chOff x="7852201" y="2891999"/>
            <a:chExt cx="907200" cy="3981450"/>
          </a:xfrm>
        </p:grpSpPr>
        <p:sp>
          <p:nvSpPr>
            <p:cNvPr id="18" name="TextBox 17">
              <a:extLst>
                <a:ext uri="{FF2B5EF4-FFF2-40B4-BE49-F238E27FC236}">
                  <a16:creationId xmlns:a16="http://schemas.microsoft.com/office/drawing/2014/main" id="{4EA598DF-1598-8849-BC71-F141C185E8A1}"/>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19" name="TextBox 18">
              <a:extLst>
                <a:ext uri="{FF2B5EF4-FFF2-40B4-BE49-F238E27FC236}">
                  <a16:creationId xmlns:a16="http://schemas.microsoft.com/office/drawing/2014/main" id="{4336350E-9DF6-A24B-ACFA-2270847DE610}"/>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Tree>
    <p:extLst>
      <p:ext uri="{BB962C8B-B14F-4D97-AF65-F5344CB8AC3E}">
        <p14:creationId xmlns:p14="http://schemas.microsoft.com/office/powerpoint/2010/main" val="183236412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129</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FE91C5D-F2F9-3641-975D-E9997EC2D855}"/>
              </a:ext>
            </a:extLst>
          </p:cNvPr>
          <p:cNvSpPr txBox="1"/>
          <p:nvPr/>
        </p:nvSpPr>
        <p:spPr>
          <a:xfrm>
            <a:off x="1239864" y="503695"/>
            <a:ext cx="5091194" cy="10895290"/>
          </a:xfrm>
          <a:prstGeom prst="rect">
            <a:avLst/>
          </a:prstGeom>
          <a:noFill/>
        </p:spPr>
        <p:txBody>
          <a:bodyPr wrap="square" rtlCol="0">
            <a:spAutoFit/>
          </a:bodyPr>
          <a:lstStyle/>
          <a:p>
            <a:r>
              <a:rPr lang="en-AU" dirty="0"/>
              <a:t>sacrifices, first for His own sins and then for the </a:t>
            </a:r>
            <a:r>
              <a:rPr lang="en-AU" i="1" dirty="0"/>
              <a:t>sins</a:t>
            </a:r>
            <a:r>
              <a:rPr lang="en-AU" dirty="0"/>
              <a:t> of the people, because this He did once for all when He offered up Himself. </a:t>
            </a:r>
            <a:r>
              <a:rPr lang="en-AU" b="1" baseline="30000" dirty="0"/>
              <a:t>28 </a:t>
            </a:r>
            <a:r>
              <a:rPr lang="en-AU" dirty="0"/>
              <a:t>For the Law appoints men as high priests who are weak, but the word of the oath, which came after the Law, </a:t>
            </a:r>
            <a:r>
              <a:rPr lang="en-AU" i="1" dirty="0"/>
              <a:t>appoints</a:t>
            </a:r>
            <a:r>
              <a:rPr lang="en-AU" dirty="0"/>
              <a:t> a Son, made perfect forever.</a:t>
            </a:r>
          </a:p>
          <a:p>
            <a:endParaRPr lang="en-AU" dirty="0"/>
          </a:p>
          <a:p>
            <a:r>
              <a:rPr lang="en-AU" dirty="0"/>
              <a:t>A Better Ministry</a:t>
            </a:r>
          </a:p>
          <a:p>
            <a:r>
              <a:rPr lang="en-AU" b="1" dirty="0"/>
              <a:t>8:1 </a:t>
            </a:r>
            <a:r>
              <a:rPr lang="en-AU" dirty="0"/>
              <a:t>Now the main point in what has been said </a:t>
            </a:r>
            <a:r>
              <a:rPr lang="en-AU" i="1" dirty="0"/>
              <a:t>is this</a:t>
            </a:r>
            <a:r>
              <a:rPr lang="en-AU" dirty="0"/>
              <a:t>: we have such a high priest, who has taken His seat at the right hand of the throne of the Majesty in the heavens, </a:t>
            </a:r>
            <a:r>
              <a:rPr lang="en-AU" b="1" baseline="30000" dirty="0"/>
              <a:t>2 </a:t>
            </a:r>
            <a:r>
              <a:rPr lang="en-AU" dirty="0"/>
              <a:t>a minister </a:t>
            </a:r>
            <a:r>
              <a:rPr lang="en-AU" baseline="30000" dirty="0"/>
              <a:t>[</a:t>
            </a:r>
            <a:r>
              <a:rPr lang="en-AU" baseline="30000" dirty="0">
                <a:hlinkClick r:id="rId2" tooltip="See footnote a"/>
              </a:rPr>
              <a:t>a</a:t>
            </a:r>
            <a:r>
              <a:rPr lang="en-AU" baseline="30000" dirty="0"/>
              <a:t>]</a:t>
            </a:r>
            <a:r>
              <a:rPr lang="en-AU" dirty="0"/>
              <a:t>in the sanctuary and </a:t>
            </a:r>
            <a:r>
              <a:rPr lang="en-AU" baseline="30000" dirty="0"/>
              <a:t>[</a:t>
            </a:r>
            <a:r>
              <a:rPr lang="en-AU" baseline="30000" dirty="0">
                <a:hlinkClick r:id="rId3" tooltip="See footnote b"/>
              </a:rPr>
              <a:t>b</a:t>
            </a:r>
            <a:r>
              <a:rPr lang="en-AU" baseline="30000" dirty="0"/>
              <a:t>]</a:t>
            </a:r>
            <a:r>
              <a:rPr lang="en-AU" dirty="0"/>
              <a:t>in the true </a:t>
            </a:r>
            <a:r>
              <a:rPr lang="en-AU" baseline="30000" dirty="0"/>
              <a:t>[</a:t>
            </a:r>
            <a:r>
              <a:rPr lang="en-AU" baseline="30000" dirty="0">
                <a:hlinkClick r:id="rId4" tooltip="See footnote c"/>
              </a:rPr>
              <a:t>c</a:t>
            </a:r>
            <a:r>
              <a:rPr lang="en-AU" baseline="30000" dirty="0"/>
              <a:t>]</a:t>
            </a:r>
            <a:r>
              <a:rPr lang="en-AU" dirty="0"/>
              <a:t>tabernacle, which the Lord pitched, not man. </a:t>
            </a:r>
            <a:r>
              <a:rPr lang="en-AU" b="1" baseline="30000" dirty="0"/>
              <a:t>3 </a:t>
            </a:r>
            <a:r>
              <a:rPr lang="en-AU" dirty="0"/>
              <a:t>For every high priest is appointed to offer both gifts and sacrifices; so it is necessary that this </a:t>
            </a:r>
            <a:r>
              <a:rPr lang="en-AU" i="1" dirty="0"/>
              <a:t>high priest</a:t>
            </a:r>
            <a:r>
              <a:rPr lang="en-AU" dirty="0"/>
              <a:t> also have something to offer.</a:t>
            </a:r>
            <a:r>
              <a:rPr lang="en-AU" b="1" baseline="30000" dirty="0"/>
              <a:t>4 </a:t>
            </a:r>
            <a:r>
              <a:rPr lang="en-AU" dirty="0"/>
              <a:t>Now if He were on earth, He would not be a priest at all, since there are those who offer the gifts according to the Law; </a:t>
            </a:r>
            <a:r>
              <a:rPr lang="en-AU" b="1" baseline="30000" dirty="0"/>
              <a:t>5 </a:t>
            </a:r>
            <a:r>
              <a:rPr lang="en-AU" dirty="0"/>
              <a:t>who serve a copy and shadow of the heavenly things, just as Moses </a:t>
            </a:r>
            <a:r>
              <a:rPr lang="en-AU" baseline="30000" dirty="0"/>
              <a:t>[</a:t>
            </a:r>
            <a:r>
              <a:rPr lang="en-AU" baseline="30000" dirty="0">
                <a:hlinkClick r:id="rId5" tooltip="See footnote d"/>
              </a:rPr>
              <a:t>d</a:t>
            </a:r>
            <a:r>
              <a:rPr lang="en-AU" baseline="30000" dirty="0"/>
              <a:t>]</a:t>
            </a:r>
            <a:r>
              <a:rPr lang="en-AU" dirty="0"/>
              <a:t>was warned </a:t>
            </a:r>
            <a:r>
              <a:rPr lang="en-AU" i="1" dirty="0"/>
              <a:t>by God</a:t>
            </a:r>
            <a:r>
              <a:rPr lang="en-AU" dirty="0"/>
              <a:t> when he was about to erect the </a:t>
            </a:r>
            <a:r>
              <a:rPr lang="en-AU" baseline="30000" dirty="0"/>
              <a:t>[</a:t>
            </a:r>
            <a:r>
              <a:rPr lang="en-AU" baseline="30000" dirty="0">
                <a:hlinkClick r:id="rId6" tooltip="See footnote e"/>
              </a:rPr>
              <a:t>e</a:t>
            </a:r>
            <a:r>
              <a:rPr lang="en-AU" baseline="30000" dirty="0"/>
              <a:t>]</a:t>
            </a:r>
            <a:r>
              <a:rPr lang="en-AU" dirty="0"/>
              <a:t>tabernacle; for, “See,” He says, “that you make all things according to the pattern which was shown you on the mountain.” </a:t>
            </a:r>
            <a:r>
              <a:rPr lang="en-AU" b="1" baseline="30000" dirty="0"/>
              <a:t>6 </a:t>
            </a:r>
            <a:r>
              <a:rPr lang="en-AU" dirty="0"/>
              <a:t>But now He has obtained a more excellent ministry, by as much as He is also the mediator of a better covenant, which has been enacted on better promises.</a:t>
            </a:r>
          </a:p>
          <a:p>
            <a:r>
              <a:rPr lang="en-AU" dirty="0"/>
              <a:t>A New Covenant</a:t>
            </a:r>
          </a:p>
          <a:p>
            <a:r>
              <a:rPr lang="en-AU" b="1" baseline="30000" dirty="0"/>
              <a:t>7 </a:t>
            </a:r>
            <a:r>
              <a:rPr lang="en-AU" dirty="0"/>
              <a:t>For if that first </a:t>
            </a:r>
            <a:r>
              <a:rPr lang="en-AU" i="1" dirty="0"/>
              <a:t>covenant</a:t>
            </a:r>
            <a:r>
              <a:rPr lang="en-AU" dirty="0"/>
              <a:t> had been faultless, there would have been no occasion sought for a second. </a:t>
            </a:r>
            <a:r>
              <a:rPr lang="en-AU" b="1" baseline="30000" dirty="0"/>
              <a:t>8 </a:t>
            </a:r>
            <a:r>
              <a:rPr lang="en-AU" dirty="0"/>
              <a:t>For finding fault with them, He says,</a:t>
            </a:r>
          </a:p>
          <a:p>
            <a:r>
              <a:rPr lang="en-AU" dirty="0"/>
              <a:t>“Behold, days are coming, says the Lord,</a:t>
            </a:r>
            <a:br>
              <a:rPr lang="en-AU" dirty="0"/>
            </a:br>
            <a:r>
              <a:rPr lang="en-AU" baseline="30000" dirty="0"/>
              <a:t>[</a:t>
            </a:r>
            <a:r>
              <a:rPr lang="en-AU" baseline="30000" dirty="0">
                <a:hlinkClick r:id="rId7" tooltip="See footnote f"/>
              </a:rPr>
              <a:t>f</a:t>
            </a:r>
            <a:r>
              <a:rPr lang="en-AU" baseline="30000" dirty="0"/>
              <a:t>]</a:t>
            </a:r>
            <a:r>
              <a:rPr lang="en-AU" dirty="0"/>
              <a:t>When I will effect a new covenant</a:t>
            </a:r>
            <a:br>
              <a:rPr lang="en-AU" dirty="0"/>
            </a:br>
            <a:r>
              <a:rPr lang="en-AU" dirty="0"/>
              <a:t>With the house of Israel and with the house of Judah;  </a:t>
            </a:r>
            <a:r>
              <a:rPr lang="en-AU" b="1" baseline="30000" dirty="0"/>
              <a:t>9 </a:t>
            </a:r>
            <a:r>
              <a:rPr lang="en-AU" dirty="0"/>
              <a:t>Not like the covenant which I made with their fathers  on the day when I took them by the hand to lead them out of the land of Egypt;  for they did not continue in My covenant, and I did not care for them, says the Lord.</a:t>
            </a:r>
          </a:p>
        </p:txBody>
      </p:sp>
      <p:sp>
        <p:nvSpPr>
          <p:cNvPr id="6" name="TextBox 5">
            <a:extLst>
              <a:ext uri="{FF2B5EF4-FFF2-40B4-BE49-F238E27FC236}">
                <a16:creationId xmlns:a16="http://schemas.microsoft.com/office/drawing/2014/main" id="{F6244E8F-3B92-7741-9260-25C56B52DE90}"/>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185420680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130</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0060450-C05F-B746-819C-05EB96D470E2}"/>
              </a:ext>
            </a:extLst>
          </p:cNvPr>
          <p:cNvSpPr txBox="1"/>
          <p:nvPr/>
        </p:nvSpPr>
        <p:spPr>
          <a:xfrm>
            <a:off x="1239864" y="511444"/>
            <a:ext cx="5114441" cy="11172289"/>
          </a:xfrm>
          <a:prstGeom prst="rect">
            <a:avLst/>
          </a:prstGeom>
          <a:noFill/>
        </p:spPr>
        <p:txBody>
          <a:bodyPr wrap="square" rtlCol="0">
            <a:spAutoFit/>
          </a:bodyPr>
          <a:lstStyle/>
          <a:p>
            <a:r>
              <a:rPr lang="en-AU" dirty="0"/>
              <a:t>The Old and the New</a:t>
            </a:r>
          </a:p>
          <a:p>
            <a:r>
              <a:rPr lang="en-AU" b="1" dirty="0"/>
              <a:t>9:1 </a:t>
            </a:r>
            <a:r>
              <a:rPr lang="en-AU" dirty="0"/>
              <a:t>Now even the first </a:t>
            </a:r>
            <a:r>
              <a:rPr lang="en-AU" i="1" dirty="0"/>
              <a:t>covenant</a:t>
            </a:r>
            <a:r>
              <a:rPr lang="en-AU" dirty="0"/>
              <a:t> had regulations of divine worship and the earthly sanctuary. </a:t>
            </a:r>
            <a:r>
              <a:rPr lang="en-AU" b="1" baseline="30000" dirty="0"/>
              <a:t>2 </a:t>
            </a:r>
            <a:r>
              <a:rPr lang="en-AU" dirty="0"/>
              <a:t>For there was a </a:t>
            </a:r>
            <a:r>
              <a:rPr lang="en-AU" baseline="30000" dirty="0"/>
              <a:t>[</a:t>
            </a:r>
            <a:r>
              <a:rPr lang="en-AU" baseline="30000" dirty="0">
                <a:hlinkClick r:id="rId2" tooltip="See footnote a"/>
              </a:rPr>
              <a:t>a</a:t>
            </a:r>
            <a:r>
              <a:rPr lang="en-AU" baseline="30000" dirty="0"/>
              <a:t>]</a:t>
            </a:r>
            <a:r>
              <a:rPr lang="en-AU" dirty="0"/>
              <a:t>tabernacle prepared, the </a:t>
            </a:r>
            <a:r>
              <a:rPr lang="en-AU" baseline="30000" dirty="0"/>
              <a:t>[</a:t>
            </a:r>
            <a:r>
              <a:rPr lang="en-AU" baseline="30000" dirty="0">
                <a:hlinkClick r:id="rId3" tooltip="See footnote b"/>
              </a:rPr>
              <a:t>b</a:t>
            </a:r>
            <a:r>
              <a:rPr lang="en-AU" baseline="30000" dirty="0"/>
              <a:t>]</a:t>
            </a:r>
            <a:r>
              <a:rPr lang="en-AU" dirty="0"/>
              <a:t>outer one, in which </a:t>
            </a:r>
            <a:r>
              <a:rPr lang="en-AU" i="1" dirty="0" err="1"/>
              <a:t>were</a:t>
            </a:r>
            <a:r>
              <a:rPr lang="en-AU" dirty="0" err="1"/>
              <a:t>the</a:t>
            </a:r>
            <a:r>
              <a:rPr lang="en-AU" dirty="0"/>
              <a:t> lampstand and the table and the </a:t>
            </a:r>
            <a:r>
              <a:rPr lang="en-AU" baseline="30000" dirty="0"/>
              <a:t>[</a:t>
            </a:r>
            <a:r>
              <a:rPr lang="en-AU" baseline="30000" dirty="0">
                <a:hlinkClick r:id="rId4" tooltip="See footnote c"/>
              </a:rPr>
              <a:t>c</a:t>
            </a:r>
            <a:r>
              <a:rPr lang="en-AU" baseline="30000" dirty="0"/>
              <a:t>]</a:t>
            </a:r>
            <a:r>
              <a:rPr lang="en-AU" dirty="0"/>
              <a:t>sacred bread; this is called the holy place.</a:t>
            </a:r>
            <a:r>
              <a:rPr lang="en-AU" b="1" baseline="30000" dirty="0"/>
              <a:t>3 </a:t>
            </a:r>
            <a:r>
              <a:rPr lang="en-AU" dirty="0"/>
              <a:t>Behind the second veil there was a </a:t>
            </a:r>
            <a:r>
              <a:rPr lang="en-AU" baseline="30000" dirty="0"/>
              <a:t>[</a:t>
            </a:r>
            <a:r>
              <a:rPr lang="en-AU" baseline="30000" dirty="0">
                <a:hlinkClick r:id="rId5" tooltip="See footnote d"/>
              </a:rPr>
              <a:t>d</a:t>
            </a:r>
            <a:r>
              <a:rPr lang="en-AU" baseline="30000" dirty="0"/>
              <a:t>]</a:t>
            </a:r>
            <a:r>
              <a:rPr lang="en-AU" dirty="0"/>
              <a:t>tabernacle which is called the Holy of Holies, </a:t>
            </a:r>
            <a:r>
              <a:rPr lang="en-AU" b="1" baseline="30000" dirty="0"/>
              <a:t>4 </a:t>
            </a:r>
            <a:r>
              <a:rPr lang="en-AU" dirty="0"/>
              <a:t>having a golden </a:t>
            </a:r>
            <a:r>
              <a:rPr lang="en-AU" baseline="30000" dirty="0"/>
              <a:t>[</a:t>
            </a:r>
            <a:r>
              <a:rPr lang="en-AU" baseline="30000" dirty="0">
                <a:hlinkClick r:id="rId6" tooltip="See footnote e"/>
              </a:rPr>
              <a:t>e</a:t>
            </a:r>
            <a:r>
              <a:rPr lang="en-AU" baseline="30000" dirty="0"/>
              <a:t>]</a:t>
            </a:r>
            <a:r>
              <a:rPr lang="en-AU" dirty="0"/>
              <a:t>altar of incense and the ark of the covenant covered on all sides with gold, in which was a golden jar holding the manna, and Aaron’s rod which budded, and the tables of the covenant; </a:t>
            </a:r>
            <a:r>
              <a:rPr lang="en-AU" b="1" baseline="30000" dirty="0"/>
              <a:t>5 </a:t>
            </a:r>
            <a:r>
              <a:rPr lang="en-AU" dirty="0"/>
              <a:t>and above it </a:t>
            </a:r>
            <a:r>
              <a:rPr lang="en-AU" i="1" dirty="0"/>
              <a:t>were</a:t>
            </a:r>
            <a:r>
              <a:rPr lang="en-AU" dirty="0"/>
              <a:t> the cherubim of glory overshadowing the mercy seat; but of these things we cannot now speak in detail.</a:t>
            </a:r>
          </a:p>
          <a:p>
            <a:r>
              <a:rPr lang="en-AU" b="1" baseline="30000" dirty="0"/>
              <a:t>6 </a:t>
            </a:r>
            <a:r>
              <a:rPr lang="en-AU" dirty="0"/>
              <a:t>Now when these things have been so prepared, the priests are continually entering the </a:t>
            </a:r>
            <a:r>
              <a:rPr lang="en-AU" baseline="30000" dirty="0"/>
              <a:t>[</a:t>
            </a:r>
            <a:r>
              <a:rPr lang="en-AU" baseline="30000" dirty="0">
                <a:hlinkClick r:id="rId7" tooltip="See footnote f"/>
              </a:rPr>
              <a:t>f</a:t>
            </a:r>
            <a:r>
              <a:rPr lang="en-AU" baseline="30000" dirty="0"/>
              <a:t>]</a:t>
            </a:r>
            <a:r>
              <a:rPr lang="en-AU" dirty="0"/>
              <a:t>outer </a:t>
            </a:r>
            <a:r>
              <a:rPr lang="en-AU" baseline="30000" dirty="0"/>
              <a:t>[</a:t>
            </a:r>
            <a:r>
              <a:rPr lang="en-AU" baseline="30000" dirty="0">
                <a:hlinkClick r:id="rId8" tooltip="See footnote g"/>
              </a:rPr>
              <a:t>g</a:t>
            </a:r>
            <a:r>
              <a:rPr lang="en-AU" baseline="30000" dirty="0"/>
              <a:t>]</a:t>
            </a:r>
            <a:r>
              <a:rPr lang="en-AU" dirty="0"/>
              <a:t>tabernacle performing the divine worship, </a:t>
            </a:r>
            <a:r>
              <a:rPr lang="en-AU" b="1" baseline="30000" dirty="0"/>
              <a:t>7 </a:t>
            </a:r>
            <a:r>
              <a:rPr lang="en-AU" dirty="0"/>
              <a:t>but into the second, only the high priest </a:t>
            </a:r>
            <a:r>
              <a:rPr lang="en-AU" i="1" dirty="0"/>
              <a:t>enters</a:t>
            </a:r>
            <a:r>
              <a:rPr lang="en-AU" dirty="0"/>
              <a:t> once a year, not without </a:t>
            </a:r>
            <a:r>
              <a:rPr lang="en-AU" i="1" dirty="0"/>
              <a:t>taking</a:t>
            </a:r>
            <a:r>
              <a:rPr lang="en-AU" dirty="0"/>
              <a:t> blood, which he offers for himself and for the </a:t>
            </a:r>
            <a:r>
              <a:rPr lang="en-AU" baseline="30000" dirty="0"/>
              <a:t>[</a:t>
            </a:r>
            <a:r>
              <a:rPr lang="en-AU" baseline="30000" dirty="0">
                <a:hlinkClick r:id="rId9" tooltip="See footnote h"/>
              </a:rPr>
              <a:t>h</a:t>
            </a:r>
            <a:r>
              <a:rPr lang="en-AU" baseline="30000" dirty="0"/>
              <a:t>]</a:t>
            </a:r>
            <a:r>
              <a:rPr lang="en-AU" dirty="0"/>
              <a:t>sins of the people committed in ignorance. </a:t>
            </a:r>
            <a:r>
              <a:rPr lang="en-AU" b="1" baseline="30000" dirty="0"/>
              <a:t>8 </a:t>
            </a:r>
            <a:r>
              <a:rPr lang="en-AU" dirty="0"/>
              <a:t>The Holy Spirit </a:t>
            </a:r>
            <a:r>
              <a:rPr lang="en-AU" i="1" dirty="0"/>
              <a:t>is</a:t>
            </a:r>
            <a:r>
              <a:rPr lang="en-AU" dirty="0"/>
              <a:t> signifying this, that the way into the holy place has not yet been disclosed while the </a:t>
            </a:r>
            <a:r>
              <a:rPr lang="en-AU" baseline="30000" dirty="0"/>
              <a:t>[</a:t>
            </a:r>
            <a:r>
              <a:rPr lang="en-AU" baseline="30000" dirty="0">
                <a:hlinkClick r:id="rId10" tooltip="See footnote i"/>
              </a:rPr>
              <a:t>i</a:t>
            </a:r>
            <a:r>
              <a:rPr lang="en-AU" baseline="30000" dirty="0"/>
              <a:t>]</a:t>
            </a:r>
            <a:r>
              <a:rPr lang="en-AU" dirty="0"/>
              <a:t>outer tabernacle is still standing, </a:t>
            </a:r>
            <a:r>
              <a:rPr lang="en-AU" b="1" baseline="30000" dirty="0"/>
              <a:t>9 </a:t>
            </a:r>
            <a:r>
              <a:rPr lang="en-AU" dirty="0"/>
              <a:t>which </a:t>
            </a:r>
            <a:r>
              <a:rPr lang="en-AU" i="1" dirty="0"/>
              <a:t>is</a:t>
            </a:r>
            <a:r>
              <a:rPr lang="en-AU" dirty="0"/>
              <a:t> a symbol for the present time. Accordingly both gifts and sacrifices are offered which cannot make the worshiper perfect in conscience, </a:t>
            </a:r>
            <a:r>
              <a:rPr lang="en-AU" b="1" baseline="30000" dirty="0"/>
              <a:t>10 </a:t>
            </a:r>
            <a:r>
              <a:rPr lang="en-AU" dirty="0"/>
              <a:t>since they </a:t>
            </a:r>
            <a:r>
              <a:rPr lang="en-AU" i="1" dirty="0"/>
              <a:t>relate</a:t>
            </a:r>
            <a:r>
              <a:rPr lang="en-AU" dirty="0"/>
              <a:t> only to food and drink and various washings, regulations for the </a:t>
            </a:r>
            <a:r>
              <a:rPr lang="en-AU" baseline="30000" dirty="0"/>
              <a:t>[</a:t>
            </a:r>
            <a:r>
              <a:rPr lang="en-AU" baseline="30000" dirty="0">
                <a:hlinkClick r:id="rId11" tooltip="See footnote j"/>
              </a:rPr>
              <a:t>j</a:t>
            </a:r>
            <a:r>
              <a:rPr lang="en-AU" baseline="30000" dirty="0"/>
              <a:t>]</a:t>
            </a:r>
            <a:r>
              <a:rPr lang="en-AU" dirty="0"/>
              <a:t>body imposed until a time of reformation.</a:t>
            </a:r>
          </a:p>
          <a:p>
            <a:r>
              <a:rPr lang="en-AU" b="1" baseline="30000" dirty="0"/>
              <a:t>11 </a:t>
            </a:r>
            <a:r>
              <a:rPr lang="en-AU" dirty="0"/>
              <a:t>But when Christ appeared </a:t>
            </a:r>
            <a:r>
              <a:rPr lang="en-AU" i="1" dirty="0"/>
              <a:t>as</a:t>
            </a:r>
            <a:r>
              <a:rPr lang="en-AU" dirty="0"/>
              <a:t> a high priest of the good things </a:t>
            </a:r>
            <a:r>
              <a:rPr lang="en-AU" baseline="30000" dirty="0"/>
              <a:t>[</a:t>
            </a:r>
            <a:r>
              <a:rPr lang="en-AU" baseline="30000" dirty="0">
                <a:hlinkClick r:id="rId12" tooltip="See footnote k"/>
              </a:rPr>
              <a:t>k</a:t>
            </a:r>
            <a:r>
              <a:rPr lang="en-AU" baseline="30000" dirty="0"/>
              <a:t>]</a:t>
            </a:r>
            <a:r>
              <a:rPr lang="en-AU" dirty="0"/>
              <a:t>to come, </a:t>
            </a:r>
            <a:r>
              <a:rPr lang="en-AU" i="1" dirty="0"/>
              <a:t>He entered</a:t>
            </a:r>
            <a:r>
              <a:rPr lang="en-AU" dirty="0"/>
              <a:t> through the greater and more perfect </a:t>
            </a:r>
            <a:r>
              <a:rPr lang="en-AU" baseline="30000" dirty="0"/>
              <a:t>[</a:t>
            </a:r>
            <a:r>
              <a:rPr lang="en-AU" baseline="30000" dirty="0">
                <a:hlinkClick r:id="rId13" tooltip="See footnote l"/>
              </a:rPr>
              <a:t>l</a:t>
            </a:r>
            <a:r>
              <a:rPr lang="en-AU" baseline="30000" dirty="0"/>
              <a:t>]</a:t>
            </a:r>
            <a:r>
              <a:rPr lang="en-AU" dirty="0"/>
              <a:t>tabernacle, not made with hands, that is to say, not of this creation; </a:t>
            </a:r>
            <a:r>
              <a:rPr lang="en-AU" b="1" baseline="30000" dirty="0"/>
              <a:t>12 </a:t>
            </a:r>
            <a:r>
              <a:rPr lang="en-AU" dirty="0"/>
              <a:t>and not through the blood of goats and calves, but through His own blood, He entered the holy place once for all, </a:t>
            </a:r>
            <a:r>
              <a:rPr lang="en-AU" baseline="30000" dirty="0"/>
              <a:t>[</a:t>
            </a:r>
            <a:r>
              <a:rPr lang="en-AU" baseline="30000" dirty="0">
                <a:hlinkClick r:id="rId14" tooltip="See footnote m"/>
              </a:rPr>
              <a:t>m</a:t>
            </a:r>
            <a:r>
              <a:rPr lang="en-AU" baseline="30000" dirty="0"/>
              <a:t>]</a:t>
            </a:r>
            <a:r>
              <a:rPr lang="en-AU" dirty="0"/>
              <a:t>having obtained eternal redemption. </a:t>
            </a:r>
            <a:r>
              <a:rPr lang="en-AU" b="1" baseline="30000" dirty="0"/>
              <a:t>13 </a:t>
            </a:r>
            <a:r>
              <a:rPr lang="en-AU" dirty="0"/>
              <a:t>For if the blood of goats and bulls and the ashes of a heifer sprinkling those who have </a:t>
            </a:r>
          </a:p>
        </p:txBody>
      </p:sp>
      <p:sp>
        <p:nvSpPr>
          <p:cNvPr id="6" name="TextBox 5">
            <a:extLst>
              <a:ext uri="{FF2B5EF4-FFF2-40B4-BE49-F238E27FC236}">
                <a16:creationId xmlns:a16="http://schemas.microsoft.com/office/drawing/2014/main" id="{E81615E1-86A4-114D-ABFB-DEF264B91215}"/>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55460324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131</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9F9A757-376D-A247-B271-5CE354A30AD1}"/>
              </a:ext>
            </a:extLst>
          </p:cNvPr>
          <p:cNvSpPr txBox="1"/>
          <p:nvPr/>
        </p:nvSpPr>
        <p:spPr>
          <a:xfrm>
            <a:off x="1154624" y="488197"/>
            <a:ext cx="5052447" cy="11449288"/>
          </a:xfrm>
          <a:prstGeom prst="rect">
            <a:avLst/>
          </a:prstGeom>
          <a:noFill/>
        </p:spPr>
        <p:txBody>
          <a:bodyPr wrap="square" rtlCol="0">
            <a:spAutoFit/>
          </a:bodyPr>
          <a:lstStyle/>
          <a:p>
            <a:r>
              <a:rPr lang="en-AU" dirty="0"/>
              <a:t>been defiled sanctify for the </a:t>
            </a:r>
            <a:r>
              <a:rPr lang="en-AU" baseline="30000" dirty="0"/>
              <a:t>[</a:t>
            </a:r>
            <a:r>
              <a:rPr lang="en-AU" baseline="30000" dirty="0">
                <a:hlinkClick r:id="rId2" tooltip="See footnote n"/>
              </a:rPr>
              <a:t>n</a:t>
            </a:r>
            <a:r>
              <a:rPr lang="en-AU" baseline="30000" dirty="0"/>
              <a:t>]</a:t>
            </a:r>
            <a:r>
              <a:rPr lang="en-AU" dirty="0"/>
              <a:t>cleansing of the flesh, </a:t>
            </a:r>
            <a:r>
              <a:rPr lang="en-AU" b="1" baseline="30000" dirty="0"/>
              <a:t>14 </a:t>
            </a:r>
            <a:r>
              <a:rPr lang="en-AU" dirty="0"/>
              <a:t>how much more will the blood of Christ, who through </a:t>
            </a:r>
            <a:r>
              <a:rPr lang="en-AU" baseline="30000" dirty="0"/>
              <a:t>[</a:t>
            </a:r>
            <a:r>
              <a:rPr lang="en-AU" baseline="30000" dirty="0">
                <a:hlinkClick r:id="rId3" tooltip="See footnote o"/>
              </a:rPr>
              <a:t>o</a:t>
            </a:r>
            <a:r>
              <a:rPr lang="en-AU" baseline="30000" dirty="0"/>
              <a:t>]</a:t>
            </a:r>
            <a:r>
              <a:rPr lang="en-AU" dirty="0"/>
              <a:t>the eternal Spirit offered Himself without blemish to God, cleanse </a:t>
            </a:r>
            <a:r>
              <a:rPr lang="en-AU" baseline="30000" dirty="0"/>
              <a:t>[</a:t>
            </a:r>
            <a:r>
              <a:rPr lang="en-AU" baseline="30000" dirty="0">
                <a:hlinkClick r:id="rId4" tooltip="See footnote p"/>
              </a:rPr>
              <a:t>p</a:t>
            </a:r>
            <a:r>
              <a:rPr lang="en-AU" baseline="30000" dirty="0"/>
              <a:t>]</a:t>
            </a:r>
            <a:r>
              <a:rPr lang="en-AU" dirty="0"/>
              <a:t>your conscience from dead works to serve the living God?</a:t>
            </a:r>
          </a:p>
          <a:p>
            <a:r>
              <a:rPr lang="en-AU" b="1" baseline="30000" dirty="0"/>
              <a:t>15 </a:t>
            </a:r>
            <a:r>
              <a:rPr lang="en-AU" dirty="0"/>
              <a:t>For this reason He is the mediator of a new covenant, so that, since a death has taken place for the redemption of the transgressions that were </a:t>
            </a:r>
            <a:r>
              <a:rPr lang="en-AU" i="1" dirty="0"/>
              <a:t>committed</a:t>
            </a:r>
            <a:r>
              <a:rPr lang="en-AU" dirty="0"/>
              <a:t> under the first covenant, those who have been called may receive the promise of the eternal inheritance. </a:t>
            </a:r>
            <a:r>
              <a:rPr lang="en-AU" b="1" baseline="30000" dirty="0"/>
              <a:t>16 </a:t>
            </a:r>
            <a:r>
              <a:rPr lang="en-AU" dirty="0"/>
              <a:t>For where a </a:t>
            </a:r>
            <a:r>
              <a:rPr lang="en-AU" baseline="30000" dirty="0"/>
              <a:t>[</a:t>
            </a:r>
            <a:r>
              <a:rPr lang="en-AU" baseline="30000" dirty="0">
                <a:hlinkClick r:id="rId5" tooltip="See footnote q"/>
              </a:rPr>
              <a:t>q</a:t>
            </a:r>
            <a:r>
              <a:rPr lang="en-AU" baseline="30000" dirty="0"/>
              <a:t>]</a:t>
            </a:r>
            <a:r>
              <a:rPr lang="en-AU" dirty="0"/>
              <a:t>covenant is, there must of necessity </a:t>
            </a:r>
            <a:r>
              <a:rPr lang="en-AU" baseline="30000" dirty="0"/>
              <a:t>[</a:t>
            </a:r>
            <a:r>
              <a:rPr lang="en-AU" baseline="30000" dirty="0">
                <a:hlinkClick r:id="rId6" tooltip="See footnote r"/>
              </a:rPr>
              <a:t>r</a:t>
            </a:r>
            <a:r>
              <a:rPr lang="en-AU" baseline="30000" dirty="0"/>
              <a:t>]</a:t>
            </a:r>
            <a:r>
              <a:rPr lang="en-AU" dirty="0"/>
              <a:t>be the death of the one who made it. </a:t>
            </a:r>
            <a:r>
              <a:rPr lang="en-AU" b="1" baseline="30000" dirty="0"/>
              <a:t>17 </a:t>
            </a:r>
            <a:r>
              <a:rPr lang="en-AU" dirty="0"/>
              <a:t>For a </a:t>
            </a:r>
            <a:r>
              <a:rPr lang="en-AU" baseline="30000" dirty="0"/>
              <a:t>[</a:t>
            </a:r>
            <a:r>
              <a:rPr lang="en-AU" baseline="30000" dirty="0">
                <a:hlinkClick r:id="rId7" tooltip="See footnote s"/>
              </a:rPr>
              <a:t>s</a:t>
            </a:r>
            <a:r>
              <a:rPr lang="en-AU" baseline="30000" dirty="0"/>
              <a:t>]</a:t>
            </a:r>
            <a:r>
              <a:rPr lang="en-AU" dirty="0"/>
              <a:t>covenant is valid </a:t>
            </a:r>
            <a:r>
              <a:rPr lang="en-AU" i="1" dirty="0"/>
              <a:t>only</a:t>
            </a:r>
            <a:r>
              <a:rPr lang="en-AU" dirty="0"/>
              <a:t> when </a:t>
            </a:r>
            <a:r>
              <a:rPr lang="en-AU" baseline="30000" dirty="0"/>
              <a:t>[</a:t>
            </a:r>
            <a:r>
              <a:rPr lang="en-AU" baseline="30000" dirty="0">
                <a:hlinkClick r:id="rId8" tooltip="See footnote t"/>
              </a:rPr>
              <a:t>t</a:t>
            </a:r>
            <a:r>
              <a:rPr lang="en-AU" baseline="30000" dirty="0"/>
              <a:t>]</a:t>
            </a:r>
            <a:r>
              <a:rPr lang="en-AU" dirty="0"/>
              <a:t>men are dead, </a:t>
            </a:r>
            <a:r>
              <a:rPr lang="en-AU" baseline="30000" dirty="0"/>
              <a:t>[</a:t>
            </a:r>
            <a:r>
              <a:rPr lang="en-AU" baseline="30000" dirty="0">
                <a:hlinkClick r:id="rId9" tooltip="See footnote u"/>
              </a:rPr>
              <a:t>u</a:t>
            </a:r>
            <a:r>
              <a:rPr lang="en-AU" baseline="30000" dirty="0"/>
              <a:t>]</a:t>
            </a:r>
            <a:r>
              <a:rPr lang="en-AU" dirty="0"/>
              <a:t>for it is never in force while the one who made it lives. </a:t>
            </a:r>
            <a:r>
              <a:rPr lang="en-AU" b="1" baseline="30000" dirty="0"/>
              <a:t>18 </a:t>
            </a:r>
            <a:r>
              <a:rPr lang="en-AU" dirty="0"/>
              <a:t>Therefore even the first </a:t>
            </a:r>
            <a:r>
              <a:rPr lang="en-AU" i="1" dirty="0"/>
              <a:t>covenant</a:t>
            </a:r>
            <a:r>
              <a:rPr lang="en-AU" dirty="0"/>
              <a:t> was not inaugurated without blood. </a:t>
            </a:r>
            <a:r>
              <a:rPr lang="en-AU" b="1" baseline="30000" dirty="0"/>
              <a:t>19 </a:t>
            </a:r>
            <a:r>
              <a:rPr lang="en-AU" dirty="0"/>
              <a:t>For when every commandment had been spoken by Moses to all the people according to the Law, he took the blood of the calves and the goats, with water and scarlet wool and hyssop, and sprinkled both the book itself and all the people, </a:t>
            </a:r>
            <a:r>
              <a:rPr lang="en-AU" b="1" baseline="30000" dirty="0"/>
              <a:t>20 </a:t>
            </a:r>
            <a:r>
              <a:rPr lang="en-AU" dirty="0"/>
              <a:t>saying, “This is the blood of the covenant which God commanded you.” </a:t>
            </a:r>
            <a:r>
              <a:rPr lang="en-AU" b="1" baseline="30000" dirty="0"/>
              <a:t>21 </a:t>
            </a:r>
            <a:r>
              <a:rPr lang="en-AU" dirty="0"/>
              <a:t>And in the same way he sprinkled both the </a:t>
            </a:r>
            <a:r>
              <a:rPr lang="en-AU" baseline="30000" dirty="0"/>
              <a:t>[</a:t>
            </a:r>
            <a:r>
              <a:rPr lang="en-AU" baseline="30000" dirty="0">
                <a:hlinkClick r:id="rId10" tooltip="See footnote v"/>
              </a:rPr>
              <a:t>v</a:t>
            </a:r>
            <a:r>
              <a:rPr lang="en-AU" baseline="30000" dirty="0"/>
              <a:t>]</a:t>
            </a:r>
            <a:r>
              <a:rPr lang="en-AU" dirty="0"/>
              <a:t>tabernacle and all the vessels of the ministry with the blood.</a:t>
            </a:r>
            <a:r>
              <a:rPr lang="en-AU" b="1" baseline="30000" dirty="0"/>
              <a:t>22 </a:t>
            </a:r>
            <a:r>
              <a:rPr lang="en-AU" dirty="0"/>
              <a:t>And according to the </a:t>
            </a:r>
            <a:r>
              <a:rPr lang="en-AU" baseline="30000" dirty="0"/>
              <a:t>[</a:t>
            </a:r>
            <a:r>
              <a:rPr lang="en-AU" baseline="30000" dirty="0">
                <a:hlinkClick r:id="rId11" tooltip="See footnote w"/>
              </a:rPr>
              <a:t>w</a:t>
            </a:r>
            <a:r>
              <a:rPr lang="en-AU" baseline="30000" dirty="0"/>
              <a:t>]</a:t>
            </a:r>
            <a:r>
              <a:rPr lang="en-AU" dirty="0"/>
              <a:t>Law, </a:t>
            </a:r>
            <a:r>
              <a:rPr lang="en-AU" i="1" dirty="0"/>
              <a:t>one may</a:t>
            </a:r>
            <a:r>
              <a:rPr lang="en-AU" dirty="0"/>
              <a:t> almost </a:t>
            </a:r>
            <a:r>
              <a:rPr lang="en-AU" i="1" dirty="0"/>
              <a:t>say</a:t>
            </a:r>
            <a:r>
              <a:rPr lang="en-AU" dirty="0"/>
              <a:t>, all things are cleansed with blood, and without shedding of blood there is no forgiveness.</a:t>
            </a:r>
          </a:p>
          <a:p>
            <a:r>
              <a:rPr lang="en-AU" b="1" baseline="30000" dirty="0"/>
              <a:t>23 </a:t>
            </a:r>
            <a:r>
              <a:rPr lang="en-AU" dirty="0"/>
              <a:t>Therefore it was necessary for the copies of the things in the heavens to be cleansed with these, but the heavenly things themselves with better sacrifices than these. </a:t>
            </a:r>
            <a:r>
              <a:rPr lang="en-AU" b="1" baseline="30000" dirty="0"/>
              <a:t>24 </a:t>
            </a:r>
            <a:r>
              <a:rPr lang="en-AU" dirty="0"/>
              <a:t>For Christ did not enter a holy place made with hands, a </a:t>
            </a:r>
            <a:r>
              <a:rPr lang="en-AU" i="1" dirty="0"/>
              <a:t>mere</a:t>
            </a:r>
            <a:r>
              <a:rPr lang="en-AU" dirty="0"/>
              <a:t> copy of the true one, but into heaven itself, now to appear in the presence of God for us;</a:t>
            </a:r>
            <a:r>
              <a:rPr lang="en-AU" b="1" baseline="30000" dirty="0"/>
              <a:t>25 </a:t>
            </a:r>
            <a:r>
              <a:rPr lang="en-AU" dirty="0"/>
              <a:t>nor was it that He would offer Himself often, as the high priest enters the holy place year by year with blood that is not his own. </a:t>
            </a:r>
            <a:r>
              <a:rPr lang="en-AU" b="1" baseline="30000" dirty="0"/>
              <a:t>26 </a:t>
            </a:r>
            <a:r>
              <a:rPr lang="en-AU" dirty="0"/>
              <a:t>Otherwise, He would have needed to suffer often since the foundation of the world; but now once at the consummation of the ages He has </a:t>
            </a:r>
          </a:p>
        </p:txBody>
      </p:sp>
      <p:sp>
        <p:nvSpPr>
          <p:cNvPr id="6" name="TextBox 5">
            <a:extLst>
              <a:ext uri="{FF2B5EF4-FFF2-40B4-BE49-F238E27FC236}">
                <a16:creationId xmlns:a16="http://schemas.microsoft.com/office/drawing/2014/main" id="{3C73B1AB-D2F7-7D41-90CE-5311EEE8B1C2}"/>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38303572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132</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A371F9-8FC1-404B-B364-9DD2A4516775}"/>
              </a:ext>
            </a:extLst>
          </p:cNvPr>
          <p:cNvSpPr txBox="1"/>
          <p:nvPr/>
        </p:nvSpPr>
        <p:spPr>
          <a:xfrm>
            <a:off x="1170122" y="557939"/>
            <a:ext cx="5145437" cy="32408872"/>
          </a:xfrm>
          <a:prstGeom prst="rect">
            <a:avLst/>
          </a:prstGeom>
          <a:noFill/>
        </p:spPr>
        <p:txBody>
          <a:bodyPr wrap="square" rtlCol="0">
            <a:spAutoFit/>
          </a:bodyPr>
          <a:lstStyle/>
          <a:p>
            <a:r>
              <a:rPr lang="en-AU" dirty="0"/>
              <a:t>been manifested to put away sin </a:t>
            </a:r>
            <a:r>
              <a:rPr lang="en-AU" baseline="30000" dirty="0"/>
              <a:t>[</a:t>
            </a:r>
            <a:r>
              <a:rPr lang="en-AU" baseline="30000" dirty="0">
                <a:hlinkClick r:id="rId2" tooltip="See footnote x"/>
              </a:rPr>
              <a:t>x</a:t>
            </a:r>
            <a:r>
              <a:rPr lang="en-AU" baseline="30000" dirty="0"/>
              <a:t>]</a:t>
            </a:r>
            <a:r>
              <a:rPr lang="en-AU" dirty="0"/>
              <a:t>by the sacrifice of Himself. </a:t>
            </a:r>
            <a:r>
              <a:rPr lang="en-AU" b="1" baseline="30000" dirty="0"/>
              <a:t>27 </a:t>
            </a:r>
            <a:r>
              <a:rPr lang="en-AU" dirty="0"/>
              <a:t>And inasmuch as it is </a:t>
            </a:r>
            <a:r>
              <a:rPr lang="en-AU" baseline="30000" dirty="0"/>
              <a:t>[</a:t>
            </a:r>
            <a:r>
              <a:rPr lang="en-AU" baseline="30000" dirty="0">
                <a:hlinkClick r:id="rId3" tooltip="See footnote y"/>
              </a:rPr>
              <a:t>y</a:t>
            </a:r>
            <a:r>
              <a:rPr lang="en-AU" baseline="30000" dirty="0"/>
              <a:t>]</a:t>
            </a:r>
            <a:r>
              <a:rPr lang="en-AU" dirty="0"/>
              <a:t>appointed for men to die once and after this </a:t>
            </a:r>
            <a:r>
              <a:rPr lang="en-AU" i="1" dirty="0"/>
              <a:t>comes</a:t>
            </a:r>
            <a:r>
              <a:rPr lang="en-AU" dirty="0"/>
              <a:t> judgment, </a:t>
            </a:r>
            <a:r>
              <a:rPr lang="en-AU" b="1" baseline="30000" dirty="0"/>
              <a:t>28 </a:t>
            </a:r>
            <a:r>
              <a:rPr lang="en-AU" dirty="0"/>
              <a:t>so Christ also, having been offered once to bear the sins of many, will appear a second time for salvation without </a:t>
            </a:r>
            <a:r>
              <a:rPr lang="en-AU" i="1" dirty="0"/>
              <a:t>reference to</a:t>
            </a:r>
            <a:r>
              <a:rPr lang="en-AU" dirty="0"/>
              <a:t> sin, to those who eagerly await Him.</a:t>
            </a:r>
          </a:p>
          <a:p>
            <a:endParaRPr lang="en-US" dirty="0"/>
          </a:p>
          <a:p>
            <a:r>
              <a:rPr lang="en-AU" b="1" dirty="0"/>
              <a:t>One Sacrifice of Christ Is Sufficient</a:t>
            </a:r>
          </a:p>
          <a:p>
            <a:endParaRPr lang="en-AU" b="1" dirty="0"/>
          </a:p>
          <a:p>
            <a:r>
              <a:rPr lang="en-AU" b="1" dirty="0"/>
              <a:t>10:1 </a:t>
            </a:r>
            <a:r>
              <a:rPr lang="en-AU" dirty="0"/>
              <a:t>For the Law, since it has </a:t>
            </a:r>
            <a:r>
              <a:rPr lang="en-AU" i="1" dirty="0"/>
              <a:t>only</a:t>
            </a:r>
            <a:r>
              <a:rPr lang="en-AU" dirty="0"/>
              <a:t> a shadow of the good things to come </a:t>
            </a:r>
            <a:r>
              <a:rPr lang="en-AU" i="1" dirty="0"/>
              <a:t>and</a:t>
            </a:r>
            <a:r>
              <a:rPr lang="en-AU" dirty="0"/>
              <a:t> not the very </a:t>
            </a:r>
            <a:r>
              <a:rPr lang="en-AU" baseline="30000" dirty="0"/>
              <a:t>[</a:t>
            </a:r>
            <a:r>
              <a:rPr lang="en-AU" baseline="30000" dirty="0">
                <a:hlinkClick r:id="rId4" tooltip="See footnote a"/>
              </a:rPr>
              <a:t>a</a:t>
            </a:r>
            <a:r>
              <a:rPr lang="en-AU" baseline="30000" dirty="0"/>
              <a:t>]</a:t>
            </a:r>
            <a:r>
              <a:rPr lang="en-AU" dirty="0"/>
              <a:t>form of things, </a:t>
            </a:r>
            <a:r>
              <a:rPr lang="en-AU" baseline="30000" dirty="0"/>
              <a:t>[</a:t>
            </a:r>
            <a:r>
              <a:rPr lang="en-AU" baseline="30000" dirty="0">
                <a:hlinkClick r:id="rId5" tooltip="See footnote b"/>
              </a:rPr>
              <a:t>b</a:t>
            </a:r>
            <a:r>
              <a:rPr lang="en-AU" baseline="30000" dirty="0"/>
              <a:t>]</a:t>
            </a:r>
            <a:r>
              <a:rPr lang="en-AU" dirty="0"/>
              <a:t>can never, by the same sacrifices which they offer continually year by year, make perfect those who draw near. </a:t>
            </a:r>
            <a:r>
              <a:rPr lang="en-AU" b="1" baseline="30000" dirty="0"/>
              <a:t>2 </a:t>
            </a:r>
            <a:r>
              <a:rPr lang="en-AU" dirty="0"/>
              <a:t>Otherwise, would they not have ceased to be offered, because the worshipers, having once been cleansed, would no longer have had consciousness of sins? </a:t>
            </a:r>
            <a:r>
              <a:rPr lang="en-AU" b="1" baseline="30000" dirty="0"/>
              <a:t>3 </a:t>
            </a:r>
            <a:r>
              <a:rPr lang="en-AU" dirty="0"/>
              <a:t>But in </a:t>
            </a:r>
            <a:r>
              <a:rPr lang="en-AU" baseline="30000" dirty="0"/>
              <a:t>[</a:t>
            </a:r>
            <a:r>
              <a:rPr lang="en-AU" baseline="30000" dirty="0">
                <a:hlinkClick r:id="rId6" tooltip="See footnote c"/>
              </a:rPr>
              <a:t>c</a:t>
            </a:r>
            <a:r>
              <a:rPr lang="en-AU" baseline="30000" dirty="0"/>
              <a:t>]</a:t>
            </a:r>
            <a:r>
              <a:rPr lang="en-AU" dirty="0"/>
              <a:t>those </a:t>
            </a:r>
            <a:r>
              <a:rPr lang="en-AU" i="1" dirty="0"/>
              <a:t>sacrifices</a:t>
            </a:r>
            <a:r>
              <a:rPr lang="en-AU" dirty="0"/>
              <a:t> there is a reminder of sins year by year. </a:t>
            </a:r>
            <a:r>
              <a:rPr lang="en-AU" b="1" baseline="30000" dirty="0"/>
              <a:t>4 </a:t>
            </a:r>
            <a:r>
              <a:rPr lang="en-AU" dirty="0"/>
              <a:t>For it is impossible for the blood of bulls and goats to take away sins. </a:t>
            </a:r>
            <a:r>
              <a:rPr lang="en-AU" b="1" baseline="30000" dirty="0"/>
              <a:t>5 </a:t>
            </a:r>
            <a:r>
              <a:rPr lang="en-AU" dirty="0"/>
              <a:t>Therefore, when He comes into the world, He says,</a:t>
            </a:r>
          </a:p>
          <a:p>
            <a:r>
              <a:rPr lang="en-AU" dirty="0"/>
              <a:t>“Sacrifice and offering You have not desired,</a:t>
            </a:r>
            <a:br>
              <a:rPr lang="en-AU" dirty="0"/>
            </a:br>
            <a:r>
              <a:rPr lang="en-AU" dirty="0"/>
              <a:t>But a body You have prepared for Me;</a:t>
            </a:r>
            <a:br>
              <a:rPr lang="en-AU" dirty="0"/>
            </a:br>
            <a:r>
              <a:rPr lang="en-AU" b="1" baseline="30000" dirty="0"/>
              <a:t>6 </a:t>
            </a:r>
            <a:r>
              <a:rPr lang="en-AU" dirty="0"/>
              <a:t>In whole burnt offerings and </a:t>
            </a:r>
            <a:r>
              <a:rPr lang="en-AU" i="1" dirty="0"/>
              <a:t>sacrifices</a:t>
            </a:r>
            <a:r>
              <a:rPr lang="en-AU" dirty="0"/>
              <a:t> for sin You have taken no pleasure.</a:t>
            </a:r>
            <a:br>
              <a:rPr lang="en-AU" dirty="0"/>
            </a:br>
            <a:r>
              <a:rPr lang="en-AU" b="1" baseline="30000" dirty="0"/>
              <a:t>7 </a:t>
            </a:r>
            <a:r>
              <a:rPr lang="en-AU" dirty="0"/>
              <a:t>“Then I said, ‘Behold, I have come</a:t>
            </a:r>
            <a:br>
              <a:rPr lang="en-AU" dirty="0"/>
            </a:br>
            <a:r>
              <a:rPr lang="en-AU" dirty="0"/>
              <a:t>(In the scroll of the book it is written of Me)</a:t>
            </a:r>
            <a:br>
              <a:rPr lang="en-AU" dirty="0"/>
            </a:br>
            <a:r>
              <a:rPr lang="en-AU" dirty="0"/>
              <a:t>To do Your will, O God.’”</a:t>
            </a:r>
          </a:p>
          <a:p>
            <a:r>
              <a:rPr lang="en-AU" b="1" baseline="30000" dirty="0"/>
              <a:t>8 </a:t>
            </a:r>
            <a:r>
              <a:rPr lang="en-AU" dirty="0"/>
              <a:t>After saying above, “Sacrifices and offerings and whole burnt offerings </a:t>
            </a:r>
            <a:r>
              <a:rPr lang="en-AU" dirty="0" err="1"/>
              <a:t>and</a:t>
            </a:r>
            <a:r>
              <a:rPr lang="en-AU" i="1" dirty="0" err="1"/>
              <a:t>sacrifices</a:t>
            </a:r>
            <a:r>
              <a:rPr lang="en-AU" dirty="0"/>
              <a:t> for sin You have not desired, nor have You taken pleasure </a:t>
            </a:r>
            <a:r>
              <a:rPr lang="en-AU" i="1" dirty="0"/>
              <a:t>in them</a:t>
            </a:r>
            <a:r>
              <a:rPr lang="en-AU" dirty="0"/>
              <a:t>” (which are offered according to the Law), </a:t>
            </a:r>
            <a:r>
              <a:rPr lang="en-AU" b="1" baseline="30000" dirty="0"/>
              <a:t>9 </a:t>
            </a:r>
            <a:r>
              <a:rPr lang="en-AU" dirty="0"/>
              <a:t>then He </a:t>
            </a:r>
            <a:r>
              <a:rPr lang="en-AU" baseline="30000" dirty="0"/>
              <a:t>[</a:t>
            </a:r>
            <a:r>
              <a:rPr lang="en-AU" baseline="30000" dirty="0">
                <a:hlinkClick r:id="rId7" tooltip="See footnote d"/>
              </a:rPr>
              <a:t>d</a:t>
            </a:r>
            <a:r>
              <a:rPr lang="en-AU" baseline="30000" dirty="0"/>
              <a:t>]</a:t>
            </a:r>
            <a:r>
              <a:rPr lang="en-AU" dirty="0"/>
              <a:t>said, “Behold, I have come to do Your will.” He takes away the first in order to establish the second. </a:t>
            </a:r>
            <a:r>
              <a:rPr lang="en-AU" b="1" baseline="30000" dirty="0"/>
              <a:t>10 </a:t>
            </a:r>
            <a:r>
              <a:rPr lang="en-AU" dirty="0"/>
              <a:t>By </a:t>
            </a:r>
            <a:r>
              <a:rPr lang="en-AU" baseline="30000" dirty="0"/>
              <a:t>[</a:t>
            </a:r>
            <a:r>
              <a:rPr lang="en-AU" baseline="30000" dirty="0">
                <a:hlinkClick r:id="rId8" tooltip="See footnote e"/>
              </a:rPr>
              <a:t>e</a:t>
            </a:r>
            <a:r>
              <a:rPr lang="en-AU" baseline="30000" dirty="0"/>
              <a:t>]</a:t>
            </a:r>
            <a:r>
              <a:rPr lang="en-AU" dirty="0"/>
              <a:t>this will we have been sanctified through the offering of the body of Jesus Christ once for all.</a:t>
            </a:r>
          </a:p>
          <a:p>
            <a:endParaRPr lang="en-AU" b="1" baseline="30000" dirty="0"/>
          </a:p>
          <a:p>
            <a:endParaRPr lang="en-AU" b="1" baseline="30000" dirty="0"/>
          </a:p>
          <a:p>
            <a:endParaRPr lang="en-AU" b="1" baseline="30000" dirty="0"/>
          </a:p>
          <a:p>
            <a:endParaRPr lang="en-AU" b="1" baseline="30000" dirty="0"/>
          </a:p>
          <a:p>
            <a:endParaRPr lang="en-AU" b="1" baseline="30000" dirty="0"/>
          </a:p>
          <a:p>
            <a:endParaRPr lang="en-AU" b="1" baseline="30000" dirty="0"/>
          </a:p>
          <a:p>
            <a:endParaRPr lang="en-AU" b="1" baseline="30000" dirty="0"/>
          </a:p>
          <a:p>
            <a:r>
              <a:rPr lang="en-AU" b="1" baseline="30000" dirty="0"/>
              <a:t>11 </a:t>
            </a:r>
            <a:r>
              <a:rPr lang="en-AU" dirty="0"/>
              <a:t>Every priest stands daily ministering and offering time after time the same sacrifices, which can never take away sins; </a:t>
            </a:r>
            <a:r>
              <a:rPr lang="en-AU" b="1" baseline="30000" dirty="0"/>
              <a:t>12 </a:t>
            </a:r>
            <a:r>
              <a:rPr lang="en-AU" dirty="0"/>
              <a:t>but He, having offered one sacrifice for </a:t>
            </a:r>
            <a:r>
              <a:rPr lang="en-AU" baseline="30000" dirty="0"/>
              <a:t>[</a:t>
            </a:r>
            <a:r>
              <a:rPr lang="en-AU" baseline="30000" dirty="0">
                <a:hlinkClick r:id="rId9" tooltip="See footnote f"/>
              </a:rPr>
              <a:t>f</a:t>
            </a:r>
            <a:r>
              <a:rPr lang="en-AU" baseline="30000" dirty="0"/>
              <a:t>]</a:t>
            </a:r>
            <a:r>
              <a:rPr lang="en-AU" dirty="0"/>
              <a:t>sins for all time, sat down at the right hand of God, </a:t>
            </a:r>
            <a:r>
              <a:rPr lang="en-AU" b="1" baseline="30000" dirty="0"/>
              <a:t>13 </a:t>
            </a:r>
            <a:r>
              <a:rPr lang="en-AU" dirty="0"/>
              <a:t>waiting from that time onward until His enemies be made a footstool for His feet. </a:t>
            </a:r>
            <a:r>
              <a:rPr lang="en-AU" b="1" baseline="30000" dirty="0"/>
              <a:t>14 </a:t>
            </a:r>
            <a:r>
              <a:rPr lang="en-AU" dirty="0"/>
              <a:t>For by one offering He has perfected for all time those who are </a:t>
            </a:r>
            <a:r>
              <a:rPr lang="en-AU" baseline="30000" dirty="0"/>
              <a:t>[</a:t>
            </a:r>
            <a:r>
              <a:rPr lang="en-AU" baseline="30000" dirty="0">
                <a:hlinkClick r:id="rId10" tooltip="See footnote g"/>
              </a:rPr>
              <a:t>g</a:t>
            </a:r>
            <a:r>
              <a:rPr lang="en-AU" baseline="30000" dirty="0"/>
              <a:t>]</a:t>
            </a:r>
            <a:r>
              <a:rPr lang="en-AU" dirty="0"/>
              <a:t>sanctified. </a:t>
            </a:r>
            <a:r>
              <a:rPr lang="en-AU" b="1" baseline="30000" dirty="0"/>
              <a:t>15 </a:t>
            </a:r>
            <a:r>
              <a:rPr lang="en-AU" dirty="0"/>
              <a:t>And the Holy Spirit also testifies to us; for after saying,</a:t>
            </a:r>
          </a:p>
          <a:p>
            <a:r>
              <a:rPr lang="en-AU" b="1" baseline="30000" dirty="0"/>
              <a:t>16 </a:t>
            </a:r>
            <a:r>
              <a:rPr lang="en-AU" dirty="0"/>
              <a:t>“This is the covenant that I will make with them</a:t>
            </a:r>
            <a:br>
              <a:rPr lang="en-AU" dirty="0"/>
            </a:br>
            <a:r>
              <a:rPr lang="en-AU" dirty="0"/>
              <a:t>After those days, says the Lord:</a:t>
            </a:r>
            <a:br>
              <a:rPr lang="en-AU" dirty="0"/>
            </a:br>
            <a:r>
              <a:rPr lang="en-AU" dirty="0"/>
              <a:t>I will put My laws upon their heart,</a:t>
            </a:r>
            <a:br>
              <a:rPr lang="en-AU" dirty="0"/>
            </a:br>
            <a:r>
              <a:rPr lang="en-AU" dirty="0"/>
              <a:t>And on their mind I will write them,”</a:t>
            </a:r>
          </a:p>
          <a:p>
            <a:r>
              <a:rPr lang="en-AU" i="1" dirty="0"/>
              <a:t>He then says</a:t>
            </a:r>
            <a:r>
              <a:rPr lang="en-AU" dirty="0"/>
              <a:t>,</a:t>
            </a:r>
          </a:p>
          <a:p>
            <a:r>
              <a:rPr lang="en-AU" b="1" baseline="30000" dirty="0"/>
              <a:t>17 </a:t>
            </a:r>
            <a:r>
              <a:rPr lang="en-AU" dirty="0"/>
              <a:t>“And their sins and their lawless deeds</a:t>
            </a:r>
            <a:br>
              <a:rPr lang="en-AU" dirty="0"/>
            </a:br>
            <a:r>
              <a:rPr lang="en-AU" dirty="0"/>
              <a:t>I will remember no more.”</a:t>
            </a:r>
          </a:p>
          <a:p>
            <a:r>
              <a:rPr lang="en-AU" b="1" baseline="30000" dirty="0"/>
              <a:t>18 </a:t>
            </a:r>
            <a:r>
              <a:rPr lang="en-AU" dirty="0"/>
              <a:t>Now where there is forgiveness of these things, there is no longer </a:t>
            </a:r>
            <a:r>
              <a:rPr lang="en-AU" i="1" dirty="0"/>
              <a:t>any</a:t>
            </a:r>
            <a:r>
              <a:rPr lang="en-AU" dirty="0"/>
              <a:t> offering for sin.</a:t>
            </a:r>
          </a:p>
          <a:p>
            <a:r>
              <a:rPr lang="en-AU" dirty="0"/>
              <a:t>A New and Living Way</a:t>
            </a:r>
          </a:p>
          <a:p>
            <a:r>
              <a:rPr lang="en-AU" b="1" baseline="30000" dirty="0"/>
              <a:t>19 </a:t>
            </a:r>
            <a:r>
              <a:rPr lang="en-AU" dirty="0"/>
              <a:t>Therefore, brethren, since we have confidence to enter the holy place by the blood of Jesus, </a:t>
            </a:r>
            <a:r>
              <a:rPr lang="en-AU" b="1" baseline="30000" dirty="0"/>
              <a:t>20 </a:t>
            </a:r>
            <a:r>
              <a:rPr lang="en-AU" dirty="0"/>
              <a:t>by a new and living way which He inaugurated for us through the veil, that is, His flesh, </a:t>
            </a:r>
            <a:r>
              <a:rPr lang="en-AU" b="1" baseline="30000" dirty="0"/>
              <a:t>21 </a:t>
            </a:r>
            <a:r>
              <a:rPr lang="en-AU" dirty="0"/>
              <a:t>and since </a:t>
            </a:r>
            <a:r>
              <a:rPr lang="en-AU" i="1" dirty="0"/>
              <a:t>we have</a:t>
            </a:r>
            <a:r>
              <a:rPr lang="en-AU" dirty="0"/>
              <a:t> a great priest over the house of God, </a:t>
            </a:r>
            <a:r>
              <a:rPr lang="en-AU" b="1" baseline="30000" dirty="0"/>
              <a:t>22 </a:t>
            </a:r>
            <a:r>
              <a:rPr lang="en-AU" dirty="0"/>
              <a:t>let us draw near with a </a:t>
            </a:r>
            <a:r>
              <a:rPr lang="en-AU" baseline="30000" dirty="0"/>
              <a:t>[</a:t>
            </a:r>
            <a:r>
              <a:rPr lang="en-AU" baseline="30000" dirty="0">
                <a:hlinkClick r:id="rId11" tooltip="See footnote h"/>
              </a:rPr>
              <a:t>h</a:t>
            </a:r>
            <a:r>
              <a:rPr lang="en-AU" baseline="30000" dirty="0"/>
              <a:t>]</a:t>
            </a:r>
            <a:r>
              <a:rPr lang="en-AU" dirty="0"/>
              <a:t>sincere heart in full assurance of faith, having our hearts sprinkled </a:t>
            </a:r>
            <a:r>
              <a:rPr lang="en-AU" i="1" dirty="0"/>
              <a:t>clean</a:t>
            </a:r>
            <a:r>
              <a:rPr lang="en-AU" dirty="0"/>
              <a:t> from an evil conscience and our bodies washed with pure water. </a:t>
            </a:r>
            <a:r>
              <a:rPr lang="en-AU" b="1" baseline="30000" dirty="0"/>
              <a:t>23 </a:t>
            </a:r>
            <a:r>
              <a:rPr lang="en-AU" dirty="0"/>
              <a:t>Let us hold fast the confession of our hope without wavering, for He who promised is faithful; </a:t>
            </a:r>
            <a:r>
              <a:rPr lang="en-AU" b="1" baseline="30000" dirty="0"/>
              <a:t>24 </a:t>
            </a:r>
            <a:r>
              <a:rPr lang="en-AU" dirty="0"/>
              <a:t>and let us consider how to stimulate one another to love and good deeds, </a:t>
            </a:r>
            <a:r>
              <a:rPr lang="en-AU" b="1" baseline="30000" dirty="0"/>
              <a:t>25 </a:t>
            </a:r>
            <a:r>
              <a:rPr lang="en-AU" dirty="0"/>
              <a:t>not forsaking our own assembling together, as is the habit of some, but encouraging </a:t>
            </a:r>
            <a:r>
              <a:rPr lang="en-AU" i="1" dirty="0"/>
              <a:t>one another</a:t>
            </a:r>
            <a:r>
              <a:rPr lang="en-AU" dirty="0"/>
              <a:t>; and all the more as you see the day drawing near.</a:t>
            </a:r>
          </a:p>
          <a:p>
            <a:r>
              <a:rPr lang="en-AU" dirty="0"/>
              <a:t>Christ or Judgment</a:t>
            </a:r>
          </a:p>
          <a:p>
            <a:r>
              <a:rPr lang="en-AU" b="1" baseline="30000" dirty="0"/>
              <a:t>26 </a:t>
            </a:r>
            <a:r>
              <a:rPr lang="en-AU" dirty="0"/>
              <a:t>For if we go on sinning willfully after receiving the knowledge of the truth, there no longer remains a sacrifice for sins, </a:t>
            </a:r>
            <a:r>
              <a:rPr lang="en-AU" b="1" baseline="30000" dirty="0"/>
              <a:t>27 </a:t>
            </a:r>
            <a:r>
              <a:rPr lang="en-AU" dirty="0"/>
              <a:t>but a terrifying expectation of judgment and the fury of a fire which will consume the adversaries. </a:t>
            </a:r>
            <a:r>
              <a:rPr lang="en-AU" b="1" baseline="30000" dirty="0"/>
              <a:t>28 </a:t>
            </a:r>
            <a:r>
              <a:rPr lang="en-AU" dirty="0"/>
              <a:t>Anyone who has set aside the Law of Moses dies without mercy on </a:t>
            </a:r>
            <a:r>
              <a:rPr lang="en-AU" i="1" dirty="0"/>
              <a:t>the testimony of</a:t>
            </a:r>
            <a:r>
              <a:rPr lang="en-AU" dirty="0"/>
              <a:t> two or three witnesses. </a:t>
            </a:r>
            <a:r>
              <a:rPr lang="en-AU" b="1" baseline="30000" dirty="0"/>
              <a:t>29 </a:t>
            </a:r>
            <a:r>
              <a:rPr lang="en-AU" dirty="0"/>
              <a:t>How much severer punishment do you think he will deserve who has trampled under foot the Son of God, and has regarded as unclean the blood of the covenant by which he was sanctified, and has insulted the Spirit of grace? </a:t>
            </a:r>
            <a:r>
              <a:rPr lang="en-AU" b="1" baseline="30000" dirty="0"/>
              <a:t>30 </a:t>
            </a:r>
            <a:r>
              <a:rPr lang="en-AU" dirty="0"/>
              <a:t>For we know Him who said, “Vengeance is Mine, I will repay.” And again, “The Lord will judge His people.” </a:t>
            </a:r>
            <a:r>
              <a:rPr lang="en-AU" b="1" baseline="30000" dirty="0"/>
              <a:t>31 </a:t>
            </a:r>
            <a:r>
              <a:rPr lang="en-AU" dirty="0"/>
              <a:t>It is a terrifying thing to fall into the hands of the living God.</a:t>
            </a:r>
          </a:p>
          <a:p>
            <a:r>
              <a:rPr lang="en-AU" b="1" baseline="30000" dirty="0"/>
              <a:t>32 </a:t>
            </a:r>
            <a:r>
              <a:rPr lang="en-AU" dirty="0"/>
              <a:t>But remember the former days, </a:t>
            </a:r>
            <a:r>
              <a:rPr lang="en-AU" baseline="30000" dirty="0"/>
              <a:t>[</a:t>
            </a:r>
            <a:r>
              <a:rPr lang="en-AU" baseline="30000" dirty="0">
                <a:hlinkClick r:id="rId12" tooltip="See footnote i"/>
              </a:rPr>
              <a:t>i</a:t>
            </a:r>
            <a:r>
              <a:rPr lang="en-AU" baseline="30000" dirty="0"/>
              <a:t>]</a:t>
            </a:r>
            <a:r>
              <a:rPr lang="en-AU" dirty="0"/>
              <a:t>when, after being enlightened, you endured a great conflict of sufferings, </a:t>
            </a:r>
            <a:r>
              <a:rPr lang="en-AU" b="1" baseline="30000" dirty="0"/>
              <a:t>33 </a:t>
            </a:r>
            <a:r>
              <a:rPr lang="en-AU" dirty="0"/>
              <a:t>partly by being made a public spectacle through reproaches and tribulations, and partly by becoming sharers with those who were so treated. </a:t>
            </a:r>
            <a:r>
              <a:rPr lang="en-AU" b="1" baseline="30000" dirty="0"/>
              <a:t>34 </a:t>
            </a:r>
            <a:r>
              <a:rPr lang="en-AU" dirty="0"/>
              <a:t>For you showed sympathy to the prisoners and accepted joyfully the seizure of your property, knowing that you have for yourselves a better possession and a lasting one. </a:t>
            </a:r>
            <a:r>
              <a:rPr lang="en-AU" b="1" baseline="30000" dirty="0"/>
              <a:t>35 </a:t>
            </a:r>
            <a:r>
              <a:rPr lang="en-AU" dirty="0"/>
              <a:t>Therefore, do not throw away your confidence, which has a great reward. </a:t>
            </a:r>
            <a:r>
              <a:rPr lang="en-AU" b="1" baseline="30000" dirty="0"/>
              <a:t>36 </a:t>
            </a:r>
            <a:r>
              <a:rPr lang="en-AU" dirty="0"/>
              <a:t>For you have need of endurance, so that when you have done the will of God, you may receive </a:t>
            </a:r>
            <a:r>
              <a:rPr lang="en-AU" baseline="30000" dirty="0"/>
              <a:t>[</a:t>
            </a:r>
            <a:r>
              <a:rPr lang="en-AU" baseline="30000" dirty="0">
                <a:hlinkClick r:id="rId13" tooltip="See footnote j"/>
              </a:rPr>
              <a:t>j</a:t>
            </a:r>
            <a:r>
              <a:rPr lang="en-AU" baseline="30000" dirty="0"/>
              <a:t>]</a:t>
            </a:r>
            <a:r>
              <a:rPr lang="en-AU" dirty="0"/>
              <a:t>what was promised.</a:t>
            </a:r>
          </a:p>
          <a:p>
            <a:r>
              <a:rPr lang="en-AU" b="1" baseline="30000" dirty="0"/>
              <a:t>37 </a:t>
            </a:r>
            <a:r>
              <a:rPr lang="en-AU" dirty="0"/>
              <a:t>For yet in a very little while,</a:t>
            </a:r>
            <a:br>
              <a:rPr lang="en-AU" dirty="0"/>
            </a:br>
            <a:r>
              <a:rPr lang="en-AU" dirty="0"/>
              <a:t>He who is coming will come, and will not delay.</a:t>
            </a:r>
            <a:br>
              <a:rPr lang="en-AU" dirty="0"/>
            </a:br>
            <a:r>
              <a:rPr lang="en-AU" b="1" baseline="30000" dirty="0"/>
              <a:t>38 </a:t>
            </a:r>
            <a:r>
              <a:rPr lang="en-AU" dirty="0"/>
              <a:t>But My righteous one shall live by faith;</a:t>
            </a:r>
            <a:br>
              <a:rPr lang="en-AU" dirty="0"/>
            </a:br>
            <a:r>
              <a:rPr lang="en-AU" dirty="0"/>
              <a:t>And if he shrinks back, My soul has no pleasure in him.</a:t>
            </a:r>
          </a:p>
          <a:p>
            <a:r>
              <a:rPr lang="en-AU" b="1" baseline="30000" dirty="0"/>
              <a:t>39 </a:t>
            </a:r>
            <a:r>
              <a:rPr lang="en-AU" dirty="0"/>
              <a:t>But </a:t>
            </a:r>
            <a:r>
              <a:rPr lang="en-AU" baseline="30000" dirty="0"/>
              <a:t>[</a:t>
            </a:r>
            <a:r>
              <a:rPr lang="en-AU" baseline="30000" dirty="0">
                <a:hlinkClick r:id="rId14" tooltip="See footnote k"/>
              </a:rPr>
              <a:t>k</a:t>
            </a:r>
            <a:r>
              <a:rPr lang="en-AU" baseline="30000" dirty="0"/>
              <a:t>]</a:t>
            </a:r>
            <a:r>
              <a:rPr lang="en-AU" dirty="0"/>
              <a:t>we are not of those who shrink back to destruction, but of those who have faith to the </a:t>
            </a:r>
            <a:r>
              <a:rPr lang="en-AU" baseline="30000" dirty="0"/>
              <a:t>[</a:t>
            </a:r>
            <a:r>
              <a:rPr lang="en-AU" baseline="30000" dirty="0">
                <a:hlinkClick r:id="rId15" tooltip="See footnote l"/>
              </a:rPr>
              <a:t>l</a:t>
            </a:r>
            <a:r>
              <a:rPr lang="en-AU" baseline="30000" dirty="0"/>
              <a:t>]</a:t>
            </a:r>
            <a:r>
              <a:rPr lang="en-AU" dirty="0"/>
              <a:t>preserving of the soul.</a:t>
            </a:r>
          </a:p>
          <a:p>
            <a:endParaRPr lang="en-US" dirty="0"/>
          </a:p>
        </p:txBody>
      </p:sp>
      <p:sp>
        <p:nvSpPr>
          <p:cNvPr id="5" name="TextBox 4">
            <a:extLst>
              <a:ext uri="{FF2B5EF4-FFF2-40B4-BE49-F238E27FC236}">
                <a16:creationId xmlns:a16="http://schemas.microsoft.com/office/drawing/2014/main" id="{E52E071F-CA80-D74F-911A-5C77F7375189}"/>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353370308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133</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31EAB4E-B441-654C-8974-B28820260B76}"/>
              </a:ext>
            </a:extLst>
          </p:cNvPr>
          <p:cNvSpPr txBox="1"/>
          <p:nvPr/>
        </p:nvSpPr>
        <p:spPr>
          <a:xfrm>
            <a:off x="1131376" y="495946"/>
            <a:ext cx="5184183" cy="20867251"/>
          </a:xfrm>
          <a:prstGeom prst="rect">
            <a:avLst/>
          </a:prstGeom>
          <a:noFill/>
        </p:spPr>
        <p:txBody>
          <a:bodyPr wrap="square" rtlCol="0">
            <a:spAutoFit/>
          </a:bodyPr>
          <a:lstStyle/>
          <a:p>
            <a:r>
              <a:rPr lang="en-AU" b="1" baseline="30000" dirty="0"/>
              <a:t>11 </a:t>
            </a:r>
            <a:r>
              <a:rPr lang="en-AU" dirty="0"/>
              <a:t>Every priest stands daily ministering and offering time after time the same sacrifices, which can never take away sins; </a:t>
            </a:r>
            <a:r>
              <a:rPr lang="en-AU" b="1" baseline="30000" dirty="0"/>
              <a:t>12 </a:t>
            </a:r>
            <a:r>
              <a:rPr lang="en-AU" dirty="0"/>
              <a:t>but He, having offered one sacrifice for </a:t>
            </a:r>
            <a:r>
              <a:rPr lang="en-AU" baseline="30000" dirty="0"/>
              <a:t>[</a:t>
            </a:r>
            <a:r>
              <a:rPr lang="en-AU" baseline="30000" dirty="0">
                <a:hlinkClick r:id="rId2" tooltip="See footnote f"/>
              </a:rPr>
              <a:t>f</a:t>
            </a:r>
            <a:r>
              <a:rPr lang="en-AU" baseline="30000" dirty="0"/>
              <a:t>]</a:t>
            </a:r>
            <a:r>
              <a:rPr lang="en-AU" dirty="0"/>
              <a:t>sins for all time, sat down at the right hand of God, </a:t>
            </a:r>
            <a:r>
              <a:rPr lang="en-AU" b="1" baseline="30000" dirty="0"/>
              <a:t>13 </a:t>
            </a:r>
            <a:r>
              <a:rPr lang="en-AU" dirty="0"/>
              <a:t>waiting from that time onward until His enemies be made a footstool for His feet. </a:t>
            </a:r>
            <a:r>
              <a:rPr lang="en-AU" b="1" baseline="30000" dirty="0"/>
              <a:t>14 </a:t>
            </a:r>
            <a:r>
              <a:rPr lang="en-AU" dirty="0"/>
              <a:t>For by one offering He has perfected for all time those who are </a:t>
            </a:r>
            <a:r>
              <a:rPr lang="en-AU" baseline="30000" dirty="0"/>
              <a:t>[</a:t>
            </a:r>
            <a:r>
              <a:rPr lang="en-AU" baseline="30000" dirty="0">
                <a:hlinkClick r:id="rId3" tooltip="See footnote g"/>
              </a:rPr>
              <a:t>g</a:t>
            </a:r>
            <a:r>
              <a:rPr lang="en-AU" baseline="30000" dirty="0"/>
              <a:t>]</a:t>
            </a:r>
            <a:r>
              <a:rPr lang="en-AU" dirty="0"/>
              <a:t>sanctified. </a:t>
            </a:r>
            <a:r>
              <a:rPr lang="en-AU" b="1" baseline="30000" dirty="0"/>
              <a:t>15 </a:t>
            </a:r>
            <a:r>
              <a:rPr lang="en-AU" dirty="0"/>
              <a:t>And the Holy Spirit also testifies to us; for after saying,</a:t>
            </a:r>
          </a:p>
          <a:p>
            <a:r>
              <a:rPr lang="en-AU" b="1" baseline="30000" dirty="0"/>
              <a:t>16 </a:t>
            </a:r>
            <a:r>
              <a:rPr lang="en-AU" dirty="0"/>
              <a:t>“This is the covenant that I will make with them</a:t>
            </a:r>
            <a:br>
              <a:rPr lang="en-AU" dirty="0"/>
            </a:br>
            <a:r>
              <a:rPr lang="en-AU" dirty="0"/>
              <a:t>After those days, says the Lord:</a:t>
            </a:r>
            <a:br>
              <a:rPr lang="en-AU" dirty="0"/>
            </a:br>
            <a:r>
              <a:rPr lang="en-AU" dirty="0"/>
              <a:t>I will put My laws upon their heart,</a:t>
            </a:r>
            <a:br>
              <a:rPr lang="en-AU" dirty="0"/>
            </a:br>
            <a:r>
              <a:rPr lang="en-AU" dirty="0"/>
              <a:t>And on their mind I will write them,”</a:t>
            </a:r>
          </a:p>
          <a:p>
            <a:r>
              <a:rPr lang="en-AU" i="1" dirty="0"/>
              <a:t>He then says</a:t>
            </a:r>
            <a:r>
              <a:rPr lang="en-AU" dirty="0"/>
              <a:t>,</a:t>
            </a:r>
          </a:p>
          <a:p>
            <a:r>
              <a:rPr lang="en-AU" b="1" baseline="30000" dirty="0"/>
              <a:t>17 </a:t>
            </a:r>
            <a:r>
              <a:rPr lang="en-AU" dirty="0"/>
              <a:t>“And their sins and their lawless deeds</a:t>
            </a:r>
            <a:br>
              <a:rPr lang="en-AU" dirty="0"/>
            </a:br>
            <a:r>
              <a:rPr lang="en-AU" dirty="0"/>
              <a:t>I will remember no more.”</a:t>
            </a:r>
          </a:p>
          <a:p>
            <a:r>
              <a:rPr lang="en-AU" b="1" baseline="30000" dirty="0"/>
              <a:t>18 </a:t>
            </a:r>
            <a:r>
              <a:rPr lang="en-AU" dirty="0"/>
              <a:t>Now where there is forgiveness of these things, there is no longer </a:t>
            </a:r>
            <a:r>
              <a:rPr lang="en-AU" i="1" dirty="0"/>
              <a:t>any</a:t>
            </a:r>
            <a:r>
              <a:rPr lang="en-AU" dirty="0"/>
              <a:t> offering for sin.</a:t>
            </a:r>
          </a:p>
          <a:p>
            <a:r>
              <a:rPr lang="en-AU" dirty="0"/>
              <a:t>A New and Living Way</a:t>
            </a:r>
          </a:p>
          <a:p>
            <a:r>
              <a:rPr lang="en-AU" b="1" baseline="30000" dirty="0"/>
              <a:t>19 </a:t>
            </a:r>
            <a:r>
              <a:rPr lang="en-AU" dirty="0"/>
              <a:t>Therefore, brethren, since we have confidence to enter the holy place by the blood of Jesus, </a:t>
            </a:r>
            <a:r>
              <a:rPr lang="en-AU" b="1" baseline="30000" dirty="0"/>
              <a:t>20 </a:t>
            </a:r>
            <a:r>
              <a:rPr lang="en-AU" dirty="0"/>
              <a:t>by a new and living way which He inaugurated for us through the veil, that is, His flesh, </a:t>
            </a:r>
            <a:r>
              <a:rPr lang="en-AU" b="1" baseline="30000" dirty="0"/>
              <a:t>21 </a:t>
            </a:r>
            <a:r>
              <a:rPr lang="en-AU" dirty="0"/>
              <a:t>and since </a:t>
            </a:r>
            <a:r>
              <a:rPr lang="en-AU" i="1" dirty="0"/>
              <a:t>we have</a:t>
            </a:r>
            <a:r>
              <a:rPr lang="en-AU" dirty="0"/>
              <a:t> a great priest over the house of God, </a:t>
            </a:r>
            <a:r>
              <a:rPr lang="en-AU" b="1" baseline="30000" dirty="0"/>
              <a:t>22 </a:t>
            </a:r>
            <a:r>
              <a:rPr lang="en-AU" dirty="0"/>
              <a:t>let us draw near with a </a:t>
            </a:r>
            <a:r>
              <a:rPr lang="en-AU" baseline="30000" dirty="0"/>
              <a:t>[</a:t>
            </a:r>
            <a:r>
              <a:rPr lang="en-AU" baseline="30000" dirty="0">
                <a:hlinkClick r:id="rId4" tooltip="See footnote h"/>
              </a:rPr>
              <a:t>h</a:t>
            </a:r>
            <a:r>
              <a:rPr lang="en-AU" baseline="30000" dirty="0"/>
              <a:t>]</a:t>
            </a:r>
            <a:r>
              <a:rPr lang="en-AU" dirty="0"/>
              <a:t>sincere heart in full assurance of faith, having our hearts sprinkled </a:t>
            </a:r>
            <a:r>
              <a:rPr lang="en-AU" i="1" dirty="0"/>
              <a:t>clean</a:t>
            </a:r>
            <a:r>
              <a:rPr lang="en-AU" dirty="0"/>
              <a:t> from an evil conscience and our bodies washed with pure water. </a:t>
            </a:r>
            <a:r>
              <a:rPr lang="en-AU" b="1" baseline="30000" dirty="0"/>
              <a:t>23 </a:t>
            </a:r>
            <a:r>
              <a:rPr lang="en-AU" dirty="0"/>
              <a:t>Let us hold fast the confession of our hope without wavering, for He who promised is faithful; </a:t>
            </a:r>
            <a:r>
              <a:rPr lang="en-AU" b="1" baseline="30000" dirty="0"/>
              <a:t>24 </a:t>
            </a:r>
            <a:r>
              <a:rPr lang="en-AU" dirty="0"/>
              <a:t>and let us consider how to stimulate one another to love and good deeds, </a:t>
            </a:r>
            <a:r>
              <a:rPr lang="en-AU" b="1" baseline="30000" dirty="0"/>
              <a:t>25 </a:t>
            </a:r>
            <a:r>
              <a:rPr lang="en-AU" dirty="0"/>
              <a:t>not forsaking our own assembling together, as is the habit of some, but encouraging </a:t>
            </a:r>
            <a:r>
              <a:rPr lang="en-AU" i="1" dirty="0"/>
              <a:t>one another</a:t>
            </a:r>
            <a:r>
              <a:rPr lang="en-AU" dirty="0"/>
              <a:t>; and all the more as you see the day drawing near.</a:t>
            </a:r>
          </a:p>
          <a:p>
            <a:r>
              <a:rPr lang="en-AU" dirty="0"/>
              <a:t>Christ or Judgment</a:t>
            </a:r>
          </a:p>
          <a:p>
            <a:r>
              <a:rPr lang="en-AU" b="1" baseline="30000" dirty="0"/>
              <a:t>26 </a:t>
            </a:r>
            <a:r>
              <a:rPr lang="en-AU" dirty="0"/>
              <a:t>For if we go on sinning willfully after receiving the knowledge of the truth, there no longer remains a sacrifice for sins, </a:t>
            </a:r>
            <a:r>
              <a:rPr lang="en-AU" b="1" baseline="30000" dirty="0"/>
              <a:t>27 </a:t>
            </a:r>
            <a:r>
              <a:rPr lang="en-AU" dirty="0"/>
              <a:t>but a terrifying expectation of judgment and the fury of a fire which will consume the adversaries. </a:t>
            </a:r>
            <a:r>
              <a:rPr lang="en-AU" b="1" baseline="30000" dirty="0"/>
              <a:t>28 </a:t>
            </a:r>
            <a:r>
              <a:rPr lang="en-AU" dirty="0"/>
              <a:t>Anyone who has set aside the Law </a:t>
            </a:r>
          </a:p>
          <a:p>
            <a:endParaRPr lang="en-AU" dirty="0"/>
          </a:p>
          <a:p>
            <a:endParaRPr lang="en-AU" dirty="0"/>
          </a:p>
          <a:p>
            <a:endParaRPr lang="en-AU" dirty="0"/>
          </a:p>
          <a:p>
            <a:r>
              <a:rPr lang="en-AU" dirty="0"/>
              <a:t>of Moses dies without mercy on </a:t>
            </a:r>
            <a:r>
              <a:rPr lang="en-AU" i="1" dirty="0"/>
              <a:t>the testimony of</a:t>
            </a:r>
            <a:r>
              <a:rPr lang="en-AU" dirty="0"/>
              <a:t> two or three witnesses. </a:t>
            </a:r>
            <a:r>
              <a:rPr lang="en-AU" b="1" baseline="30000" dirty="0"/>
              <a:t>29 </a:t>
            </a:r>
            <a:r>
              <a:rPr lang="en-AU" dirty="0"/>
              <a:t>How much severer punishment do you think he will deserve who has trampled under foot the Son of God, and has regarded as unclean the blood of the covenant by which he was sanctified, and has insulted the Spirit of grace? </a:t>
            </a:r>
            <a:r>
              <a:rPr lang="en-AU" b="1" baseline="30000" dirty="0"/>
              <a:t>30 </a:t>
            </a:r>
            <a:r>
              <a:rPr lang="en-AU" dirty="0"/>
              <a:t>For we know Him who said, “Vengeance is Mine, I will repay.” And again, “The Lord will judge His people.” </a:t>
            </a:r>
            <a:r>
              <a:rPr lang="en-AU" b="1" baseline="30000" dirty="0"/>
              <a:t>31 </a:t>
            </a:r>
            <a:r>
              <a:rPr lang="en-AU" dirty="0"/>
              <a:t>It is a terrifying thing to fall into the hands of the living God.</a:t>
            </a:r>
          </a:p>
          <a:p>
            <a:r>
              <a:rPr lang="en-AU" b="1" baseline="30000" dirty="0"/>
              <a:t>32 </a:t>
            </a:r>
            <a:r>
              <a:rPr lang="en-AU" dirty="0"/>
              <a:t>But remember the former days, </a:t>
            </a:r>
            <a:r>
              <a:rPr lang="en-AU" baseline="30000" dirty="0"/>
              <a:t>[</a:t>
            </a:r>
            <a:r>
              <a:rPr lang="en-AU" baseline="30000" dirty="0">
                <a:hlinkClick r:id="rId5" tooltip="See footnote i"/>
              </a:rPr>
              <a:t>i</a:t>
            </a:r>
            <a:r>
              <a:rPr lang="en-AU" baseline="30000" dirty="0"/>
              <a:t>]</a:t>
            </a:r>
            <a:r>
              <a:rPr lang="en-AU" dirty="0"/>
              <a:t>when, after being enlightened, you endured a great conflict of sufferings, </a:t>
            </a:r>
            <a:r>
              <a:rPr lang="en-AU" b="1" baseline="30000" dirty="0"/>
              <a:t>33 </a:t>
            </a:r>
            <a:r>
              <a:rPr lang="en-AU" dirty="0"/>
              <a:t>partly by being made a public spectacle through reproaches and tribulations, and partly by becoming sharers with those who were so treated. </a:t>
            </a:r>
            <a:r>
              <a:rPr lang="en-AU" b="1" baseline="30000" dirty="0"/>
              <a:t>34 </a:t>
            </a:r>
            <a:r>
              <a:rPr lang="en-AU" dirty="0"/>
              <a:t>For you showed sympathy to the prisoners and accepted joyfully the seizure of your property, knowing that you have for yourselves a better possession and a lasting one. </a:t>
            </a:r>
            <a:r>
              <a:rPr lang="en-AU" b="1" baseline="30000" dirty="0"/>
              <a:t>35 </a:t>
            </a:r>
            <a:r>
              <a:rPr lang="en-AU" dirty="0"/>
              <a:t>Therefore, do not throw away your confidence, which has a great reward. </a:t>
            </a:r>
            <a:r>
              <a:rPr lang="en-AU" b="1" baseline="30000" dirty="0"/>
              <a:t>36 </a:t>
            </a:r>
            <a:r>
              <a:rPr lang="en-AU" dirty="0"/>
              <a:t>For you have need of endurance, so that when you have done the will of God, you may receive </a:t>
            </a:r>
            <a:r>
              <a:rPr lang="en-AU" baseline="30000" dirty="0"/>
              <a:t>[</a:t>
            </a:r>
            <a:r>
              <a:rPr lang="en-AU" baseline="30000" dirty="0">
                <a:hlinkClick r:id="rId6" tooltip="See footnote j"/>
              </a:rPr>
              <a:t>j</a:t>
            </a:r>
            <a:r>
              <a:rPr lang="en-AU" baseline="30000" dirty="0"/>
              <a:t>]</a:t>
            </a:r>
            <a:r>
              <a:rPr lang="en-AU" dirty="0"/>
              <a:t>what was promised.</a:t>
            </a:r>
          </a:p>
          <a:p>
            <a:r>
              <a:rPr lang="en-AU" b="1" baseline="30000" dirty="0"/>
              <a:t>37 </a:t>
            </a:r>
            <a:r>
              <a:rPr lang="en-AU" dirty="0"/>
              <a:t>For yet in a very little while,</a:t>
            </a:r>
            <a:br>
              <a:rPr lang="en-AU" dirty="0"/>
            </a:br>
            <a:r>
              <a:rPr lang="en-AU" dirty="0"/>
              <a:t>He who is coming will come, and will not delay.</a:t>
            </a:r>
            <a:br>
              <a:rPr lang="en-AU" dirty="0"/>
            </a:br>
            <a:r>
              <a:rPr lang="en-AU" b="1" baseline="30000" dirty="0"/>
              <a:t>38 </a:t>
            </a:r>
            <a:r>
              <a:rPr lang="en-AU" dirty="0"/>
              <a:t>But My righteous one shall live by faith;</a:t>
            </a:r>
            <a:br>
              <a:rPr lang="en-AU" dirty="0"/>
            </a:br>
            <a:r>
              <a:rPr lang="en-AU" dirty="0"/>
              <a:t>And if he shrinks back, My soul has no pleasure in him.</a:t>
            </a:r>
          </a:p>
          <a:p>
            <a:r>
              <a:rPr lang="en-AU" b="1" baseline="30000" dirty="0"/>
              <a:t>39 </a:t>
            </a:r>
            <a:r>
              <a:rPr lang="en-AU" dirty="0"/>
              <a:t>But </a:t>
            </a:r>
            <a:r>
              <a:rPr lang="en-AU" baseline="30000" dirty="0"/>
              <a:t>[</a:t>
            </a:r>
            <a:r>
              <a:rPr lang="en-AU" baseline="30000" dirty="0">
                <a:hlinkClick r:id="rId7" tooltip="See footnote k"/>
              </a:rPr>
              <a:t>k</a:t>
            </a:r>
            <a:r>
              <a:rPr lang="en-AU" baseline="30000" dirty="0"/>
              <a:t>]</a:t>
            </a:r>
            <a:r>
              <a:rPr lang="en-AU" dirty="0"/>
              <a:t>we are not of those who shrink back to destruction, but of those who have faith to the </a:t>
            </a:r>
            <a:r>
              <a:rPr lang="en-AU" baseline="30000" dirty="0"/>
              <a:t>[</a:t>
            </a:r>
            <a:r>
              <a:rPr lang="en-AU" baseline="30000" dirty="0">
                <a:hlinkClick r:id="rId8" tooltip="See footnote l"/>
              </a:rPr>
              <a:t>l</a:t>
            </a:r>
            <a:r>
              <a:rPr lang="en-AU" baseline="30000" dirty="0"/>
              <a:t>]</a:t>
            </a:r>
            <a:r>
              <a:rPr lang="en-AU" dirty="0"/>
              <a:t>preserving of the soul.</a:t>
            </a:r>
          </a:p>
          <a:p>
            <a:endParaRPr lang="en-US" dirty="0"/>
          </a:p>
        </p:txBody>
      </p:sp>
      <p:sp>
        <p:nvSpPr>
          <p:cNvPr id="6" name="TextBox 5">
            <a:extLst>
              <a:ext uri="{FF2B5EF4-FFF2-40B4-BE49-F238E27FC236}">
                <a16:creationId xmlns:a16="http://schemas.microsoft.com/office/drawing/2014/main" id="{127F6AD1-7A8A-664F-8FDE-13EAE288AF15}"/>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202264051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134</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8090014-DC36-6449-9A5D-99D7EA52400D}"/>
              </a:ext>
            </a:extLst>
          </p:cNvPr>
          <p:cNvSpPr txBox="1"/>
          <p:nvPr/>
        </p:nvSpPr>
        <p:spPr>
          <a:xfrm>
            <a:off x="1162373" y="573437"/>
            <a:ext cx="5098942" cy="12280285"/>
          </a:xfrm>
          <a:prstGeom prst="rect">
            <a:avLst/>
          </a:prstGeom>
          <a:noFill/>
        </p:spPr>
        <p:txBody>
          <a:bodyPr wrap="square" rtlCol="0">
            <a:spAutoFit/>
          </a:bodyPr>
          <a:lstStyle/>
          <a:p>
            <a:r>
              <a:rPr lang="en-AU" dirty="0"/>
              <a:t>of Moses dies without mercy on </a:t>
            </a:r>
            <a:r>
              <a:rPr lang="en-AU" i="1" dirty="0"/>
              <a:t>the testimony of</a:t>
            </a:r>
            <a:r>
              <a:rPr lang="en-AU" dirty="0"/>
              <a:t> two or three witnesses. </a:t>
            </a:r>
            <a:r>
              <a:rPr lang="en-AU" b="1" baseline="30000" dirty="0"/>
              <a:t>29 </a:t>
            </a:r>
            <a:r>
              <a:rPr lang="en-AU" dirty="0"/>
              <a:t>How much severer punishment do you think he will deserve who has trampled under foot the Son of God, and has regarded as unclean the blood of the covenant by which he was sanctified, and has insulted the Spirit of grace? </a:t>
            </a:r>
            <a:r>
              <a:rPr lang="en-AU" b="1" baseline="30000" dirty="0"/>
              <a:t>30 </a:t>
            </a:r>
            <a:r>
              <a:rPr lang="en-AU" dirty="0"/>
              <a:t>For we know Him who said, “Vengeance is Mine, I will repay.” And again, “The Lord will judge His people.” </a:t>
            </a:r>
            <a:r>
              <a:rPr lang="en-AU" b="1" baseline="30000" dirty="0"/>
              <a:t>31 </a:t>
            </a:r>
            <a:r>
              <a:rPr lang="en-AU" dirty="0"/>
              <a:t>It is a terrifying thing to fall into the hands of the living God.</a:t>
            </a:r>
          </a:p>
          <a:p>
            <a:r>
              <a:rPr lang="en-AU" b="1" baseline="30000" dirty="0"/>
              <a:t>32 </a:t>
            </a:r>
            <a:r>
              <a:rPr lang="en-AU" dirty="0"/>
              <a:t>But remember the former days, </a:t>
            </a:r>
            <a:r>
              <a:rPr lang="en-AU" baseline="30000" dirty="0"/>
              <a:t>[</a:t>
            </a:r>
            <a:r>
              <a:rPr lang="en-AU" baseline="30000" dirty="0">
                <a:hlinkClick r:id="rId2" tooltip="See footnote i"/>
              </a:rPr>
              <a:t>i</a:t>
            </a:r>
            <a:r>
              <a:rPr lang="en-AU" baseline="30000" dirty="0"/>
              <a:t>]</a:t>
            </a:r>
            <a:r>
              <a:rPr lang="en-AU" dirty="0"/>
              <a:t>when, after being enlightened, you endured a great conflict of sufferings, </a:t>
            </a:r>
            <a:r>
              <a:rPr lang="en-AU" b="1" baseline="30000" dirty="0"/>
              <a:t>33 </a:t>
            </a:r>
            <a:r>
              <a:rPr lang="en-AU" dirty="0"/>
              <a:t>partly by being made a public spectacle through reproaches and tribulations, and partly by becoming sharers with those who were so treated. </a:t>
            </a:r>
            <a:r>
              <a:rPr lang="en-AU" b="1" baseline="30000" dirty="0"/>
              <a:t>34 </a:t>
            </a:r>
            <a:r>
              <a:rPr lang="en-AU" dirty="0"/>
              <a:t>For you showed sympathy to the prisoners and accepted joyfully the seizure of your property, knowing that you have for yourselves a better possession and a lasting one. </a:t>
            </a:r>
            <a:r>
              <a:rPr lang="en-AU" b="1" baseline="30000" dirty="0"/>
              <a:t>35 </a:t>
            </a:r>
            <a:r>
              <a:rPr lang="en-AU" dirty="0"/>
              <a:t>Therefore, do not throw away your confidence, which has a great reward. </a:t>
            </a:r>
            <a:r>
              <a:rPr lang="en-AU" b="1" baseline="30000" dirty="0"/>
              <a:t>36 </a:t>
            </a:r>
            <a:r>
              <a:rPr lang="en-AU" dirty="0"/>
              <a:t>For you have need of endurance, so that when you have done the will of God, you may receive </a:t>
            </a:r>
            <a:r>
              <a:rPr lang="en-AU" baseline="30000" dirty="0"/>
              <a:t>[</a:t>
            </a:r>
            <a:r>
              <a:rPr lang="en-AU" baseline="30000" dirty="0">
                <a:hlinkClick r:id="rId3" tooltip="See footnote j"/>
              </a:rPr>
              <a:t>j</a:t>
            </a:r>
            <a:r>
              <a:rPr lang="en-AU" baseline="30000" dirty="0"/>
              <a:t>]</a:t>
            </a:r>
            <a:r>
              <a:rPr lang="en-AU" dirty="0"/>
              <a:t>what was promised.</a:t>
            </a:r>
          </a:p>
          <a:p>
            <a:r>
              <a:rPr lang="en-AU" b="1" baseline="30000" dirty="0"/>
              <a:t>37 </a:t>
            </a:r>
            <a:r>
              <a:rPr lang="en-AU" dirty="0"/>
              <a:t>For yet in a very little while,</a:t>
            </a:r>
            <a:br>
              <a:rPr lang="en-AU" dirty="0"/>
            </a:br>
            <a:r>
              <a:rPr lang="en-AU" dirty="0"/>
              <a:t>He who is coming will come, and will not delay.</a:t>
            </a:r>
            <a:br>
              <a:rPr lang="en-AU" dirty="0"/>
            </a:br>
            <a:r>
              <a:rPr lang="en-AU" b="1" baseline="30000" dirty="0"/>
              <a:t>38 </a:t>
            </a:r>
            <a:r>
              <a:rPr lang="en-AU" dirty="0"/>
              <a:t>But My righteous one shall live by faith;</a:t>
            </a:r>
            <a:br>
              <a:rPr lang="en-AU" dirty="0"/>
            </a:br>
            <a:r>
              <a:rPr lang="en-AU" dirty="0"/>
              <a:t>And if he shrinks back, My soul has no pleasure in him.</a:t>
            </a:r>
          </a:p>
          <a:p>
            <a:r>
              <a:rPr lang="en-AU" b="1" baseline="30000" dirty="0"/>
              <a:t>39 </a:t>
            </a:r>
            <a:r>
              <a:rPr lang="en-AU" dirty="0"/>
              <a:t>But </a:t>
            </a:r>
            <a:r>
              <a:rPr lang="en-AU" baseline="30000" dirty="0"/>
              <a:t>[</a:t>
            </a:r>
            <a:r>
              <a:rPr lang="en-AU" baseline="30000" dirty="0">
                <a:hlinkClick r:id="rId4" tooltip="See footnote k"/>
              </a:rPr>
              <a:t>k</a:t>
            </a:r>
            <a:r>
              <a:rPr lang="en-AU" baseline="30000" dirty="0"/>
              <a:t>]</a:t>
            </a:r>
            <a:r>
              <a:rPr lang="en-AU" dirty="0"/>
              <a:t>we are not of those who shrink back to destruction, but of those who have faith to the </a:t>
            </a:r>
            <a:r>
              <a:rPr lang="en-AU" baseline="30000" dirty="0"/>
              <a:t>[</a:t>
            </a:r>
            <a:r>
              <a:rPr lang="en-AU" baseline="30000" dirty="0">
                <a:hlinkClick r:id="rId5" tooltip="See footnote l"/>
              </a:rPr>
              <a:t>l</a:t>
            </a:r>
            <a:r>
              <a:rPr lang="en-AU" baseline="30000" dirty="0"/>
              <a:t>]</a:t>
            </a:r>
            <a:r>
              <a:rPr lang="en-AU" dirty="0"/>
              <a:t>preserving of the soul.</a:t>
            </a:r>
          </a:p>
          <a:p>
            <a:endParaRPr lang="en-US" dirty="0"/>
          </a:p>
          <a:p>
            <a:r>
              <a:rPr lang="en-AU" dirty="0"/>
              <a:t>The Triumphs of Faith</a:t>
            </a:r>
          </a:p>
          <a:p>
            <a:r>
              <a:rPr lang="en-AU" b="1" dirty="0"/>
              <a:t>11 </a:t>
            </a:r>
            <a:r>
              <a:rPr lang="en-AU" dirty="0"/>
              <a:t>Now faith is the </a:t>
            </a:r>
            <a:r>
              <a:rPr lang="en-AU" baseline="30000" dirty="0"/>
              <a:t>[</a:t>
            </a:r>
            <a:r>
              <a:rPr lang="en-AU" baseline="30000" dirty="0">
                <a:hlinkClick r:id="rId6" tooltip="See footnote a"/>
              </a:rPr>
              <a:t>a</a:t>
            </a:r>
            <a:r>
              <a:rPr lang="en-AU" baseline="30000" dirty="0"/>
              <a:t>]</a:t>
            </a:r>
            <a:r>
              <a:rPr lang="en-AU" dirty="0"/>
              <a:t>assurance of </a:t>
            </a:r>
            <a:r>
              <a:rPr lang="en-AU" i="1" dirty="0"/>
              <a:t>things</a:t>
            </a:r>
            <a:r>
              <a:rPr lang="en-AU" dirty="0"/>
              <a:t> </a:t>
            </a:r>
            <a:r>
              <a:rPr lang="en-AU" baseline="30000" dirty="0"/>
              <a:t>[</a:t>
            </a:r>
            <a:r>
              <a:rPr lang="en-AU" baseline="30000" dirty="0">
                <a:hlinkClick r:id="rId7" tooltip="See footnote b"/>
              </a:rPr>
              <a:t>b</a:t>
            </a:r>
            <a:r>
              <a:rPr lang="en-AU" baseline="30000" dirty="0"/>
              <a:t>]</a:t>
            </a:r>
            <a:r>
              <a:rPr lang="en-AU" dirty="0"/>
              <a:t>hoped for, the </a:t>
            </a:r>
            <a:r>
              <a:rPr lang="en-AU" baseline="30000" dirty="0"/>
              <a:t>[</a:t>
            </a:r>
            <a:r>
              <a:rPr lang="en-AU" baseline="30000" dirty="0">
                <a:hlinkClick r:id="rId8" tooltip="See footnote c"/>
              </a:rPr>
              <a:t>c</a:t>
            </a:r>
            <a:r>
              <a:rPr lang="en-AU" baseline="30000" dirty="0"/>
              <a:t>]</a:t>
            </a:r>
            <a:r>
              <a:rPr lang="en-AU" dirty="0"/>
              <a:t>conviction of things not seen. </a:t>
            </a:r>
            <a:r>
              <a:rPr lang="en-AU" b="1" baseline="30000" dirty="0"/>
              <a:t>2 </a:t>
            </a:r>
            <a:r>
              <a:rPr lang="en-AU" dirty="0"/>
              <a:t>For by it the men of old </a:t>
            </a:r>
            <a:r>
              <a:rPr lang="en-AU" baseline="30000" dirty="0"/>
              <a:t>[</a:t>
            </a:r>
            <a:r>
              <a:rPr lang="en-AU" baseline="30000" dirty="0">
                <a:hlinkClick r:id="rId9" tooltip="See footnote d"/>
              </a:rPr>
              <a:t>d</a:t>
            </a:r>
            <a:r>
              <a:rPr lang="en-AU" baseline="30000" dirty="0"/>
              <a:t>]</a:t>
            </a:r>
            <a:r>
              <a:rPr lang="en-AU" dirty="0"/>
              <a:t>gained approval.</a:t>
            </a:r>
          </a:p>
          <a:p>
            <a:r>
              <a:rPr lang="en-AU" b="1" baseline="30000" dirty="0"/>
              <a:t>3 </a:t>
            </a:r>
            <a:r>
              <a:rPr lang="en-AU" dirty="0"/>
              <a:t>By faith we understand that the </a:t>
            </a:r>
            <a:r>
              <a:rPr lang="en-AU" baseline="30000" dirty="0"/>
              <a:t>[</a:t>
            </a:r>
            <a:r>
              <a:rPr lang="en-AU" baseline="30000" dirty="0">
                <a:hlinkClick r:id="rId10" tooltip="See footnote e"/>
              </a:rPr>
              <a:t>e</a:t>
            </a:r>
            <a:r>
              <a:rPr lang="en-AU" baseline="30000" dirty="0"/>
              <a:t>]</a:t>
            </a:r>
            <a:r>
              <a:rPr lang="en-AU" dirty="0"/>
              <a:t>worlds were prepared by the word of God, so that what is seen was not made out of things which are </a:t>
            </a:r>
          </a:p>
          <a:p>
            <a:endParaRPr lang="en-AU" dirty="0"/>
          </a:p>
          <a:p>
            <a:endParaRPr lang="en-AU" dirty="0"/>
          </a:p>
          <a:p>
            <a:endParaRPr lang="en-AU" dirty="0"/>
          </a:p>
          <a:p>
            <a:endParaRPr lang="en-AU" dirty="0"/>
          </a:p>
          <a:p>
            <a:endParaRPr lang="en-US" dirty="0"/>
          </a:p>
        </p:txBody>
      </p:sp>
      <p:sp>
        <p:nvSpPr>
          <p:cNvPr id="6" name="TextBox 5">
            <a:extLst>
              <a:ext uri="{FF2B5EF4-FFF2-40B4-BE49-F238E27FC236}">
                <a16:creationId xmlns:a16="http://schemas.microsoft.com/office/drawing/2014/main" id="{109BDB5F-7418-AC48-AD71-A1CC1ECEDED3}"/>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265663115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88BB47-9309-984C-90CF-A9C1EC0543A7}"/>
              </a:ext>
            </a:extLst>
          </p:cNvPr>
          <p:cNvSpPr>
            <a:spLocks noGrp="1"/>
          </p:cNvSpPr>
          <p:nvPr>
            <p:ph type="sldNum" sz="quarter" idx="12"/>
          </p:nvPr>
        </p:nvSpPr>
        <p:spPr/>
        <p:txBody>
          <a:bodyPr/>
          <a:lstStyle/>
          <a:p>
            <a:fld id="{8E22FFD7-7552-B44A-9234-BA862C260177}" type="slidenum">
              <a:rPr lang="en-US" smtClean="0"/>
              <a:t>135</a:t>
            </a:fld>
            <a:endParaRPr lang="en-US"/>
          </a:p>
        </p:txBody>
      </p:sp>
      <p:sp>
        <p:nvSpPr>
          <p:cNvPr id="3" name="Rectangle 2">
            <a:extLst>
              <a:ext uri="{FF2B5EF4-FFF2-40B4-BE49-F238E27FC236}">
                <a16:creationId xmlns:a16="http://schemas.microsoft.com/office/drawing/2014/main" id="{FD0C36B0-4C05-CC46-B138-35EBD53DF63A}"/>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D5EAAAD-5736-D641-99B5-4C2D6828AA0D}"/>
              </a:ext>
            </a:extLst>
          </p:cNvPr>
          <p:cNvSpPr txBox="1"/>
          <p:nvPr/>
        </p:nvSpPr>
        <p:spPr>
          <a:xfrm>
            <a:off x="1177871" y="511444"/>
            <a:ext cx="5292671" cy="12557284"/>
          </a:xfrm>
          <a:prstGeom prst="rect">
            <a:avLst/>
          </a:prstGeom>
          <a:noFill/>
        </p:spPr>
        <p:txBody>
          <a:bodyPr wrap="square" rtlCol="0">
            <a:spAutoFit/>
          </a:bodyPr>
          <a:lstStyle/>
          <a:p>
            <a:r>
              <a:rPr lang="en-AU" dirty="0"/>
              <a:t>visible. </a:t>
            </a:r>
            <a:r>
              <a:rPr lang="en-AU" b="1" baseline="30000" dirty="0"/>
              <a:t>4 </a:t>
            </a:r>
            <a:r>
              <a:rPr lang="en-AU" dirty="0"/>
              <a:t>By faith Abel offered to God a better sacrifice than Cain, through which he obtained the testimony that he was righteous, God testifying </a:t>
            </a:r>
            <a:r>
              <a:rPr lang="en-AU" baseline="30000" dirty="0"/>
              <a:t>[</a:t>
            </a:r>
            <a:r>
              <a:rPr lang="en-AU" baseline="30000" dirty="0">
                <a:hlinkClick r:id="rId2" tooltip="See footnote f"/>
              </a:rPr>
              <a:t>f</a:t>
            </a:r>
            <a:r>
              <a:rPr lang="en-AU" baseline="30000" dirty="0"/>
              <a:t>]</a:t>
            </a:r>
            <a:r>
              <a:rPr lang="en-AU" dirty="0"/>
              <a:t>about his gifts, and through </a:t>
            </a:r>
            <a:r>
              <a:rPr lang="en-AU" baseline="30000" dirty="0"/>
              <a:t>[</a:t>
            </a:r>
            <a:r>
              <a:rPr lang="en-AU" baseline="30000" dirty="0">
                <a:hlinkClick r:id="rId3" tooltip="See footnote g"/>
              </a:rPr>
              <a:t>g</a:t>
            </a:r>
            <a:r>
              <a:rPr lang="en-AU" baseline="30000" dirty="0"/>
              <a:t>]</a:t>
            </a:r>
            <a:r>
              <a:rPr lang="en-AU" dirty="0"/>
              <a:t>faith, though he is dead, he still speaks. </a:t>
            </a:r>
            <a:r>
              <a:rPr lang="en-AU" b="1" baseline="30000" dirty="0"/>
              <a:t>5 </a:t>
            </a:r>
            <a:r>
              <a:rPr lang="en-AU" dirty="0"/>
              <a:t>By faith Enoch was taken up so that he would not see death; and he was not found because God took him up; for he obtained the witness that before his being taken up he was pleasing to God. </a:t>
            </a:r>
            <a:r>
              <a:rPr lang="en-AU" b="1" baseline="30000" dirty="0"/>
              <a:t>6 </a:t>
            </a:r>
            <a:r>
              <a:rPr lang="en-AU" dirty="0"/>
              <a:t>And without faith it is impossible to please </a:t>
            </a:r>
            <a:r>
              <a:rPr lang="en-AU" i="1" dirty="0"/>
              <a:t>Him</a:t>
            </a:r>
            <a:r>
              <a:rPr lang="en-AU" dirty="0"/>
              <a:t>, for he who comes to God must believe that He is and </a:t>
            </a:r>
            <a:r>
              <a:rPr lang="en-AU" i="1" dirty="0"/>
              <a:t>that</a:t>
            </a:r>
            <a:r>
              <a:rPr lang="en-AU" dirty="0"/>
              <a:t> He is a rewarder of those who seek Him. </a:t>
            </a:r>
            <a:r>
              <a:rPr lang="en-AU" b="1" baseline="30000" dirty="0"/>
              <a:t>7 </a:t>
            </a:r>
            <a:r>
              <a:rPr lang="en-AU" dirty="0"/>
              <a:t>By faith Noah, being warned </a:t>
            </a:r>
            <a:r>
              <a:rPr lang="en-AU" i="1" dirty="0"/>
              <a:t>by God</a:t>
            </a:r>
            <a:r>
              <a:rPr lang="en-AU" dirty="0"/>
              <a:t> about things not yet seen, </a:t>
            </a:r>
            <a:r>
              <a:rPr lang="en-AU" baseline="30000" dirty="0"/>
              <a:t>[</a:t>
            </a:r>
            <a:r>
              <a:rPr lang="en-AU" baseline="30000" dirty="0">
                <a:hlinkClick r:id="rId4" tooltip="See footnote h"/>
              </a:rPr>
              <a:t>h</a:t>
            </a:r>
            <a:r>
              <a:rPr lang="en-AU" baseline="30000" dirty="0"/>
              <a:t>]</a:t>
            </a:r>
            <a:r>
              <a:rPr lang="en-AU" dirty="0"/>
              <a:t>in reverence prepared an ark for the salvation of his household, by which he condemned the world, and became an heir of the righteousness which is according to faith.</a:t>
            </a:r>
          </a:p>
          <a:p>
            <a:r>
              <a:rPr lang="en-AU" b="1" baseline="30000" dirty="0"/>
              <a:t>8 </a:t>
            </a:r>
            <a:r>
              <a:rPr lang="en-AU" dirty="0"/>
              <a:t>By faith Abraham, when he was called, obeyed </a:t>
            </a:r>
            <a:r>
              <a:rPr lang="en-AU" baseline="30000" dirty="0"/>
              <a:t>[</a:t>
            </a:r>
            <a:r>
              <a:rPr lang="en-AU" baseline="30000" dirty="0">
                <a:hlinkClick r:id="rId5" tooltip="See footnote i"/>
              </a:rPr>
              <a:t>i</a:t>
            </a:r>
            <a:r>
              <a:rPr lang="en-AU" baseline="30000" dirty="0"/>
              <a:t>]</a:t>
            </a:r>
            <a:r>
              <a:rPr lang="en-AU" dirty="0"/>
              <a:t>by going out to a place which he was to receive for an inheritance; and he went out, not knowing where he was going. </a:t>
            </a:r>
            <a:r>
              <a:rPr lang="en-AU" b="1" baseline="30000" dirty="0"/>
              <a:t>9 </a:t>
            </a:r>
            <a:r>
              <a:rPr lang="en-AU" dirty="0"/>
              <a:t>By faith he lived as an alien in the land of promise, as in a foreign </a:t>
            </a:r>
            <a:r>
              <a:rPr lang="en-AU" i="1" dirty="0"/>
              <a:t>land</a:t>
            </a:r>
            <a:r>
              <a:rPr lang="en-AU" dirty="0"/>
              <a:t>, dwelling in tents with Isaac and Jacob, fellow heirs of the same promise; </a:t>
            </a:r>
            <a:r>
              <a:rPr lang="en-AU" b="1" baseline="30000" dirty="0"/>
              <a:t>10 </a:t>
            </a:r>
            <a:r>
              <a:rPr lang="en-AU" dirty="0"/>
              <a:t>for he was looking for the city which has foundations, whose architect and builder is God. </a:t>
            </a:r>
            <a:r>
              <a:rPr lang="en-AU" b="1" baseline="30000" dirty="0"/>
              <a:t>11 </a:t>
            </a:r>
            <a:r>
              <a:rPr lang="en-AU" dirty="0"/>
              <a:t>By faith even Sarah herself received </a:t>
            </a:r>
            <a:r>
              <a:rPr lang="en-AU" baseline="30000" dirty="0"/>
              <a:t>[</a:t>
            </a:r>
            <a:r>
              <a:rPr lang="en-AU" baseline="30000" dirty="0">
                <a:hlinkClick r:id="rId6" tooltip="See footnote j"/>
              </a:rPr>
              <a:t>j</a:t>
            </a:r>
            <a:r>
              <a:rPr lang="en-AU" baseline="30000" dirty="0"/>
              <a:t>]</a:t>
            </a:r>
            <a:r>
              <a:rPr lang="en-AU" dirty="0"/>
              <a:t>ability to conceive, even beyond the proper time of life, since she considered Him faithful who had promised.</a:t>
            </a:r>
            <a:r>
              <a:rPr lang="en-AU" b="1" baseline="30000" dirty="0"/>
              <a:t>12 </a:t>
            </a:r>
            <a:r>
              <a:rPr lang="en-AU" dirty="0"/>
              <a:t>Therefore there was born even of one man, and him as good as dead </a:t>
            </a:r>
            <a:r>
              <a:rPr lang="en-AU" baseline="30000" dirty="0"/>
              <a:t>[</a:t>
            </a:r>
            <a:r>
              <a:rPr lang="en-AU" baseline="30000" dirty="0">
                <a:hlinkClick r:id="rId7" tooltip="See footnote k"/>
              </a:rPr>
              <a:t>k</a:t>
            </a:r>
            <a:r>
              <a:rPr lang="en-AU" baseline="30000" dirty="0"/>
              <a:t>]</a:t>
            </a:r>
            <a:r>
              <a:rPr lang="en-AU" dirty="0"/>
              <a:t>at that, </a:t>
            </a:r>
            <a:r>
              <a:rPr lang="en-AU" i="1" dirty="0"/>
              <a:t>as many descendants</a:t>
            </a:r>
            <a:r>
              <a:rPr lang="en-AU" dirty="0"/>
              <a:t> as the stars of heaven in number, and innumerable as the sand which is by the seashore.</a:t>
            </a:r>
          </a:p>
          <a:p>
            <a:r>
              <a:rPr lang="en-AU" b="1" baseline="30000" dirty="0"/>
              <a:t>13 </a:t>
            </a:r>
            <a:r>
              <a:rPr lang="en-AU" dirty="0"/>
              <a:t>All these died in faith, without receiving the promises, but having seen them and having welcomed them from a distance, and having confessed that they were strangers and exiles on the earth. </a:t>
            </a:r>
            <a:r>
              <a:rPr lang="en-AU" b="1" baseline="30000" dirty="0"/>
              <a:t>14 </a:t>
            </a:r>
            <a:r>
              <a:rPr lang="en-AU" dirty="0"/>
              <a:t>For those who say such things make it clear that they are seeking a country of their own. </a:t>
            </a:r>
            <a:r>
              <a:rPr lang="en-AU" b="1" baseline="30000" dirty="0"/>
              <a:t>15 </a:t>
            </a:r>
            <a:r>
              <a:rPr lang="en-AU" dirty="0"/>
              <a:t>And indeed if they had been </a:t>
            </a:r>
            <a:r>
              <a:rPr lang="en-AU" baseline="30000" dirty="0"/>
              <a:t>[</a:t>
            </a:r>
            <a:r>
              <a:rPr lang="en-AU" baseline="30000" dirty="0">
                <a:hlinkClick r:id="rId8" tooltip="See footnote l"/>
              </a:rPr>
              <a:t>l</a:t>
            </a:r>
            <a:r>
              <a:rPr lang="en-AU" baseline="30000" dirty="0"/>
              <a:t>]</a:t>
            </a:r>
            <a:r>
              <a:rPr lang="en-AU" dirty="0"/>
              <a:t>thinking of that </a:t>
            </a:r>
            <a:r>
              <a:rPr lang="en-AU" i="1" dirty="0"/>
              <a:t>country</a:t>
            </a:r>
            <a:r>
              <a:rPr lang="en-AU" dirty="0"/>
              <a:t> from which they went out, they would have had opportunity to return. </a:t>
            </a:r>
            <a:r>
              <a:rPr lang="en-AU" b="1" baseline="30000" dirty="0"/>
              <a:t>16 </a:t>
            </a:r>
            <a:r>
              <a:rPr lang="en-AU" dirty="0"/>
              <a:t>But as it is, they desire a better </a:t>
            </a:r>
            <a:r>
              <a:rPr lang="en-AU" i="1" dirty="0"/>
              <a:t>country</a:t>
            </a:r>
            <a:r>
              <a:rPr lang="en-AU" dirty="0"/>
              <a:t>, that is, a heavenly </a:t>
            </a:r>
          </a:p>
          <a:p>
            <a:endParaRPr lang="en-AU" dirty="0"/>
          </a:p>
          <a:p>
            <a:endParaRPr lang="en-AU" dirty="0"/>
          </a:p>
          <a:p>
            <a:endParaRPr lang="en-AU" dirty="0"/>
          </a:p>
          <a:p>
            <a:endParaRPr lang="en-AU" dirty="0"/>
          </a:p>
          <a:p>
            <a:endParaRPr lang="en-US" dirty="0"/>
          </a:p>
        </p:txBody>
      </p:sp>
      <p:sp>
        <p:nvSpPr>
          <p:cNvPr id="6" name="TextBox 5">
            <a:extLst>
              <a:ext uri="{FF2B5EF4-FFF2-40B4-BE49-F238E27FC236}">
                <a16:creationId xmlns:a16="http://schemas.microsoft.com/office/drawing/2014/main" id="{2177C8DF-7AE3-8149-9C37-11C1CBC8EA53}"/>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215353257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4CF31-03E5-6243-8241-E2BA856015E1}"/>
              </a:ext>
            </a:extLst>
          </p:cNvPr>
          <p:cNvSpPr>
            <a:spLocks noGrp="1"/>
          </p:cNvSpPr>
          <p:nvPr>
            <p:ph type="sldNum" sz="quarter" idx="12"/>
          </p:nvPr>
        </p:nvSpPr>
        <p:spPr/>
        <p:txBody>
          <a:bodyPr/>
          <a:lstStyle/>
          <a:p>
            <a:fld id="{8E22FFD7-7552-B44A-9234-BA862C260177}" type="slidenum">
              <a:rPr lang="en-US" smtClean="0"/>
              <a:t>136</a:t>
            </a:fld>
            <a:endParaRPr lang="en-US"/>
          </a:p>
        </p:txBody>
      </p:sp>
      <p:sp>
        <p:nvSpPr>
          <p:cNvPr id="4" name="Rectangle 3">
            <a:extLst>
              <a:ext uri="{FF2B5EF4-FFF2-40B4-BE49-F238E27FC236}">
                <a16:creationId xmlns:a16="http://schemas.microsoft.com/office/drawing/2014/main" id="{8E47E693-2229-9341-9556-918CDE2E96E3}"/>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08E23E3-D04D-0641-A3D4-3433C3D652C7}"/>
              </a:ext>
            </a:extLst>
          </p:cNvPr>
          <p:cNvSpPr txBox="1"/>
          <p:nvPr/>
        </p:nvSpPr>
        <p:spPr>
          <a:xfrm>
            <a:off x="1201119" y="619932"/>
            <a:ext cx="5036949" cy="11172289"/>
          </a:xfrm>
          <a:prstGeom prst="rect">
            <a:avLst/>
          </a:prstGeom>
          <a:noFill/>
        </p:spPr>
        <p:txBody>
          <a:bodyPr wrap="square" rtlCol="0">
            <a:spAutoFit/>
          </a:bodyPr>
          <a:lstStyle/>
          <a:p>
            <a:r>
              <a:rPr lang="en-AU" dirty="0"/>
              <a:t>one. Therefore God is not </a:t>
            </a:r>
            <a:r>
              <a:rPr lang="en-AU" baseline="30000" dirty="0"/>
              <a:t>[</a:t>
            </a:r>
            <a:r>
              <a:rPr lang="en-AU" baseline="30000" dirty="0">
                <a:hlinkClick r:id="rId3" tooltip="See footnote m"/>
              </a:rPr>
              <a:t>m</a:t>
            </a:r>
            <a:r>
              <a:rPr lang="en-AU" baseline="30000" dirty="0"/>
              <a:t>]</a:t>
            </a:r>
            <a:r>
              <a:rPr lang="en-AU" dirty="0"/>
              <a:t>ashamed to be called their God; for He has prepared a city for them.</a:t>
            </a:r>
          </a:p>
          <a:p>
            <a:r>
              <a:rPr lang="en-AU" b="1" baseline="30000" dirty="0"/>
              <a:t>17 </a:t>
            </a:r>
            <a:r>
              <a:rPr lang="en-AU" dirty="0"/>
              <a:t>By faith Abraham, when he was tested, offered up Isaac, and he who had received the promises was offering up his only begotten </a:t>
            </a:r>
            <a:r>
              <a:rPr lang="en-AU" i="1" dirty="0"/>
              <a:t>son</a:t>
            </a:r>
            <a:r>
              <a:rPr lang="en-AU" dirty="0"/>
              <a:t>; </a:t>
            </a:r>
            <a:r>
              <a:rPr lang="en-AU" b="1" baseline="30000" dirty="0"/>
              <a:t>18 </a:t>
            </a:r>
            <a:r>
              <a:rPr lang="en-AU" i="1" dirty="0"/>
              <a:t>it was he</a:t>
            </a:r>
            <a:r>
              <a:rPr lang="en-AU" dirty="0"/>
              <a:t> to whom it was said, “In Isaac your </a:t>
            </a:r>
            <a:r>
              <a:rPr lang="en-AU" baseline="30000" dirty="0"/>
              <a:t>[</a:t>
            </a:r>
            <a:r>
              <a:rPr lang="en-AU" baseline="30000" dirty="0">
                <a:hlinkClick r:id="rId4" tooltip="See footnote n"/>
              </a:rPr>
              <a:t>n</a:t>
            </a:r>
            <a:r>
              <a:rPr lang="en-AU" baseline="30000" dirty="0"/>
              <a:t>]</a:t>
            </a:r>
            <a:r>
              <a:rPr lang="en-AU" dirty="0"/>
              <a:t>descendants shall be called.” </a:t>
            </a:r>
            <a:r>
              <a:rPr lang="en-AU" b="1" baseline="30000" dirty="0"/>
              <a:t>19 </a:t>
            </a:r>
            <a:r>
              <a:rPr lang="en-AU" baseline="30000" dirty="0"/>
              <a:t>[</a:t>
            </a:r>
            <a:r>
              <a:rPr lang="en-AU" baseline="30000" dirty="0">
                <a:hlinkClick r:id="rId5" tooltip="See footnote o"/>
              </a:rPr>
              <a:t>o</a:t>
            </a:r>
            <a:r>
              <a:rPr lang="en-AU" baseline="30000" dirty="0"/>
              <a:t>]</a:t>
            </a:r>
            <a:r>
              <a:rPr lang="en-AU" dirty="0"/>
              <a:t>He considered that God is able to raise </a:t>
            </a:r>
            <a:r>
              <a:rPr lang="en-AU" i="1" dirty="0"/>
              <a:t>people</a:t>
            </a:r>
            <a:r>
              <a:rPr lang="en-AU" dirty="0"/>
              <a:t> even from the dead, from which he also received him back </a:t>
            </a:r>
            <a:r>
              <a:rPr lang="en-AU" baseline="30000" dirty="0"/>
              <a:t>[</a:t>
            </a:r>
            <a:r>
              <a:rPr lang="en-AU" baseline="30000" dirty="0">
                <a:hlinkClick r:id="rId6" tooltip="See footnote p"/>
              </a:rPr>
              <a:t>p</a:t>
            </a:r>
            <a:r>
              <a:rPr lang="en-AU" baseline="30000" dirty="0"/>
              <a:t>]</a:t>
            </a:r>
            <a:r>
              <a:rPr lang="en-AU" dirty="0"/>
              <a:t>as a type. </a:t>
            </a:r>
            <a:r>
              <a:rPr lang="en-AU" b="1" baseline="30000" dirty="0"/>
              <a:t>20 </a:t>
            </a:r>
            <a:r>
              <a:rPr lang="en-AU" dirty="0"/>
              <a:t>By faith Isaac blessed Jacob and Esau, even regarding things to come. </a:t>
            </a:r>
            <a:r>
              <a:rPr lang="en-AU" b="1" baseline="30000" dirty="0"/>
              <a:t>21 </a:t>
            </a:r>
            <a:r>
              <a:rPr lang="en-AU" dirty="0"/>
              <a:t>By faith Jacob, as he was dying, blessed each of the sons of Joseph, and worshiped, </a:t>
            </a:r>
            <a:r>
              <a:rPr lang="en-AU" i="1" dirty="0"/>
              <a:t>leaning</a:t>
            </a:r>
            <a:r>
              <a:rPr lang="en-AU" dirty="0"/>
              <a:t> on the top of his staff. </a:t>
            </a:r>
            <a:r>
              <a:rPr lang="en-AU" b="1" baseline="30000" dirty="0"/>
              <a:t>22 </a:t>
            </a:r>
            <a:r>
              <a:rPr lang="en-AU" dirty="0"/>
              <a:t>By faith Joseph, when he was dying, made mention of the exodus of the sons of Israel, and gave orders concerning his bones.</a:t>
            </a:r>
          </a:p>
          <a:p>
            <a:r>
              <a:rPr lang="en-AU" b="1" baseline="30000" dirty="0"/>
              <a:t>23 </a:t>
            </a:r>
            <a:r>
              <a:rPr lang="en-AU" dirty="0"/>
              <a:t>By faith Moses, when he was born, was hidden for three months by his parents, because they saw he was a beautiful child; and they were not afraid of the king’s edict. </a:t>
            </a:r>
            <a:r>
              <a:rPr lang="en-AU" b="1" baseline="30000" dirty="0"/>
              <a:t>24 </a:t>
            </a:r>
            <a:r>
              <a:rPr lang="en-AU" dirty="0"/>
              <a:t>By faith Moses, when he had grown up, refused to be called the son of Pharaoh’s daughter, </a:t>
            </a:r>
            <a:r>
              <a:rPr lang="en-AU" b="1" baseline="30000" dirty="0"/>
              <a:t>25 </a:t>
            </a:r>
            <a:r>
              <a:rPr lang="en-AU" dirty="0"/>
              <a:t>choosing rather to endure ill-treatment with the people of God than to enjoy the passing pleasures of sin, </a:t>
            </a:r>
            <a:r>
              <a:rPr lang="en-AU" b="1" baseline="30000" dirty="0"/>
              <a:t>26 </a:t>
            </a:r>
            <a:r>
              <a:rPr lang="en-AU" dirty="0"/>
              <a:t>considering the reproach of </a:t>
            </a:r>
            <a:r>
              <a:rPr lang="en-AU" baseline="30000" dirty="0"/>
              <a:t>[</a:t>
            </a:r>
            <a:r>
              <a:rPr lang="en-AU" baseline="30000" dirty="0">
                <a:hlinkClick r:id="rId7" tooltip="See footnote q"/>
              </a:rPr>
              <a:t>q</a:t>
            </a:r>
            <a:r>
              <a:rPr lang="en-AU" baseline="30000" dirty="0"/>
              <a:t>]</a:t>
            </a:r>
            <a:r>
              <a:rPr lang="en-AU" dirty="0"/>
              <a:t>Christ greater riches than the treasures of Egypt; for he was looking to the reward. </a:t>
            </a:r>
            <a:r>
              <a:rPr lang="en-AU" b="1" baseline="30000" dirty="0"/>
              <a:t>27 </a:t>
            </a:r>
            <a:r>
              <a:rPr lang="en-AU" dirty="0"/>
              <a:t>By faith he left Egypt, not fearing the wrath of the king; for he endured, as seeing Him who is unseen. </a:t>
            </a:r>
            <a:r>
              <a:rPr lang="en-AU" b="1" baseline="30000" dirty="0"/>
              <a:t>28 </a:t>
            </a:r>
            <a:r>
              <a:rPr lang="en-AU" dirty="0"/>
              <a:t>By faith he </a:t>
            </a:r>
            <a:r>
              <a:rPr lang="en-AU" baseline="30000" dirty="0"/>
              <a:t>[</a:t>
            </a:r>
            <a:r>
              <a:rPr lang="en-AU" baseline="30000" dirty="0">
                <a:hlinkClick r:id="rId8" tooltip="See footnote r"/>
              </a:rPr>
              <a:t>r</a:t>
            </a:r>
            <a:r>
              <a:rPr lang="en-AU" baseline="30000" dirty="0"/>
              <a:t>]</a:t>
            </a:r>
            <a:r>
              <a:rPr lang="en-AU" dirty="0"/>
              <a:t>kept the Passover and the sprinkling of the blood, so that he who destroyed the firstborn would not touch them. </a:t>
            </a:r>
            <a:r>
              <a:rPr lang="en-AU" b="1" baseline="30000" dirty="0"/>
              <a:t>29 </a:t>
            </a:r>
            <a:r>
              <a:rPr lang="en-AU" dirty="0"/>
              <a:t>By faith they passed through the Red Sea as though </a:t>
            </a:r>
            <a:r>
              <a:rPr lang="en-AU" i="1" dirty="0"/>
              <a:t>they were passing</a:t>
            </a:r>
            <a:r>
              <a:rPr lang="en-AU" dirty="0"/>
              <a:t> through dry land; and the Egyptians, when they attempted it, were </a:t>
            </a:r>
            <a:r>
              <a:rPr lang="en-AU" baseline="30000" dirty="0"/>
              <a:t>[</a:t>
            </a:r>
            <a:r>
              <a:rPr lang="en-AU" baseline="30000" dirty="0">
                <a:hlinkClick r:id="rId9" tooltip="See footnote s"/>
              </a:rPr>
              <a:t>s</a:t>
            </a:r>
            <a:r>
              <a:rPr lang="en-AU" baseline="30000" dirty="0"/>
              <a:t>]</a:t>
            </a:r>
            <a:r>
              <a:rPr lang="en-AU" dirty="0"/>
              <a:t>drowned.</a:t>
            </a:r>
          </a:p>
          <a:p>
            <a:r>
              <a:rPr lang="en-AU" b="1" baseline="30000" dirty="0"/>
              <a:t>30 </a:t>
            </a:r>
            <a:r>
              <a:rPr lang="en-AU" dirty="0"/>
              <a:t>By faith the walls of Jericho fell down after they had been encircled for seven days. </a:t>
            </a:r>
            <a:r>
              <a:rPr lang="en-AU" b="1" baseline="30000" dirty="0"/>
              <a:t>31 </a:t>
            </a:r>
            <a:r>
              <a:rPr lang="en-AU" dirty="0"/>
              <a:t>By faith Rahab the harlot did not perish along with those who were disobedient, after she had welcomed the spies </a:t>
            </a:r>
            <a:r>
              <a:rPr lang="en-AU" baseline="30000" dirty="0"/>
              <a:t>[</a:t>
            </a:r>
            <a:r>
              <a:rPr lang="en-AU" baseline="30000" dirty="0">
                <a:hlinkClick r:id="rId10" tooltip="See footnote t"/>
              </a:rPr>
              <a:t>t</a:t>
            </a:r>
            <a:r>
              <a:rPr lang="en-AU" baseline="30000" dirty="0"/>
              <a:t>]</a:t>
            </a:r>
            <a:r>
              <a:rPr lang="en-AU" dirty="0"/>
              <a:t>in peace.</a:t>
            </a:r>
          </a:p>
          <a:p>
            <a:r>
              <a:rPr lang="en-AU" b="1" baseline="30000" dirty="0"/>
              <a:t>32 </a:t>
            </a:r>
            <a:r>
              <a:rPr lang="en-AU" dirty="0"/>
              <a:t>And what more shall I say? For time will fail me if I </a:t>
            </a:r>
          </a:p>
        </p:txBody>
      </p:sp>
      <p:sp>
        <p:nvSpPr>
          <p:cNvPr id="6" name="TextBox 5">
            <a:extLst>
              <a:ext uri="{FF2B5EF4-FFF2-40B4-BE49-F238E27FC236}">
                <a16:creationId xmlns:a16="http://schemas.microsoft.com/office/drawing/2014/main" id="{8CC423E2-DF2A-404B-9151-E96FA7946380}"/>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228659251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4CF31-03E5-6243-8241-E2BA856015E1}"/>
              </a:ext>
            </a:extLst>
          </p:cNvPr>
          <p:cNvSpPr>
            <a:spLocks noGrp="1"/>
          </p:cNvSpPr>
          <p:nvPr>
            <p:ph type="sldNum" sz="quarter" idx="12"/>
          </p:nvPr>
        </p:nvSpPr>
        <p:spPr/>
        <p:txBody>
          <a:bodyPr/>
          <a:lstStyle/>
          <a:p>
            <a:fld id="{8E22FFD7-7552-B44A-9234-BA862C260177}" type="slidenum">
              <a:rPr lang="en-US" smtClean="0"/>
              <a:t>137</a:t>
            </a:fld>
            <a:endParaRPr lang="en-US"/>
          </a:p>
        </p:txBody>
      </p:sp>
      <p:sp>
        <p:nvSpPr>
          <p:cNvPr id="4" name="Rectangle 3">
            <a:extLst>
              <a:ext uri="{FF2B5EF4-FFF2-40B4-BE49-F238E27FC236}">
                <a16:creationId xmlns:a16="http://schemas.microsoft.com/office/drawing/2014/main" id="{8E47E693-2229-9341-9556-918CDE2E96E3}"/>
              </a:ext>
            </a:extLst>
          </p:cNvPr>
          <p:cNvSpPr/>
          <p:nvPr/>
        </p:nvSpPr>
        <p:spPr>
          <a:xfrm>
            <a:off x="0" y="0"/>
            <a:ext cx="999460" cy="1219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4B83221-A34F-3540-9460-3C8AEC017C19}"/>
              </a:ext>
            </a:extLst>
          </p:cNvPr>
          <p:cNvSpPr txBox="1"/>
          <p:nvPr/>
        </p:nvSpPr>
        <p:spPr>
          <a:xfrm>
            <a:off x="1394847" y="550190"/>
            <a:ext cx="4982706" cy="11172289"/>
          </a:xfrm>
          <a:prstGeom prst="rect">
            <a:avLst/>
          </a:prstGeom>
          <a:noFill/>
        </p:spPr>
        <p:txBody>
          <a:bodyPr wrap="square" rtlCol="0">
            <a:spAutoFit/>
          </a:bodyPr>
          <a:lstStyle/>
          <a:p>
            <a:r>
              <a:rPr lang="en-AU" dirty="0"/>
              <a:t>tell of Gideon, Barak, Samson, Jephthah, of David and Samuel and the prophets, </a:t>
            </a:r>
            <a:r>
              <a:rPr lang="en-AU" b="1" baseline="30000" dirty="0"/>
              <a:t>33 </a:t>
            </a:r>
            <a:r>
              <a:rPr lang="en-AU" dirty="0"/>
              <a:t>who by faith conquered kingdoms, performed </a:t>
            </a:r>
            <a:r>
              <a:rPr lang="en-AU" i="1" dirty="0"/>
              <a:t>acts of</a:t>
            </a:r>
            <a:r>
              <a:rPr lang="en-AU" dirty="0"/>
              <a:t> righteousness, obtained promises, shut the mouths of lions, </a:t>
            </a:r>
            <a:r>
              <a:rPr lang="en-AU" b="1" baseline="30000" dirty="0"/>
              <a:t>34 </a:t>
            </a:r>
            <a:r>
              <a:rPr lang="en-AU" dirty="0"/>
              <a:t>quenched the power of fire, escaped the edge of the sword, from weakness were made strong, became mighty in war, put foreign armies to flight. </a:t>
            </a:r>
            <a:r>
              <a:rPr lang="en-AU" b="1" baseline="30000" dirty="0"/>
              <a:t>35 </a:t>
            </a:r>
            <a:r>
              <a:rPr lang="en-AU" dirty="0"/>
              <a:t>Women received </a:t>
            </a:r>
            <a:r>
              <a:rPr lang="en-AU" i="1" dirty="0"/>
              <a:t>back</a:t>
            </a:r>
            <a:r>
              <a:rPr lang="en-AU" dirty="0"/>
              <a:t> their dead by resurrection; and others were tortured, not accepting their </a:t>
            </a:r>
            <a:r>
              <a:rPr lang="en-AU" baseline="30000" dirty="0"/>
              <a:t>[</a:t>
            </a:r>
            <a:r>
              <a:rPr lang="en-AU" baseline="30000" dirty="0">
                <a:hlinkClick r:id="rId3" tooltip="See footnote u"/>
              </a:rPr>
              <a:t>u</a:t>
            </a:r>
            <a:r>
              <a:rPr lang="en-AU" baseline="30000" dirty="0"/>
              <a:t>]</a:t>
            </a:r>
            <a:r>
              <a:rPr lang="en-AU" dirty="0"/>
              <a:t>release, so that they might obtain a better resurrection; </a:t>
            </a:r>
            <a:r>
              <a:rPr lang="en-AU" b="1" baseline="30000" dirty="0"/>
              <a:t>36 </a:t>
            </a:r>
            <a:r>
              <a:rPr lang="en-AU" dirty="0"/>
              <a:t>and others </a:t>
            </a:r>
            <a:r>
              <a:rPr lang="en-AU" baseline="30000" dirty="0"/>
              <a:t>[</a:t>
            </a:r>
            <a:r>
              <a:rPr lang="en-AU" baseline="30000" dirty="0">
                <a:hlinkClick r:id="rId4" tooltip="See footnote v"/>
              </a:rPr>
              <a:t>v</a:t>
            </a:r>
            <a:r>
              <a:rPr lang="en-AU" baseline="30000" dirty="0"/>
              <a:t>]</a:t>
            </a:r>
            <a:r>
              <a:rPr lang="en-AU" dirty="0"/>
              <a:t>experienced </a:t>
            </a:r>
            <a:r>
              <a:rPr lang="en-AU" dirty="0" err="1"/>
              <a:t>mockings</a:t>
            </a:r>
            <a:r>
              <a:rPr lang="en-AU" dirty="0"/>
              <a:t> and </a:t>
            </a:r>
            <a:r>
              <a:rPr lang="en-AU" dirty="0" err="1"/>
              <a:t>scourgings</a:t>
            </a:r>
            <a:r>
              <a:rPr lang="en-AU" dirty="0"/>
              <a:t>, yes, also chains and imprisonment. </a:t>
            </a:r>
            <a:r>
              <a:rPr lang="en-AU" b="1" baseline="30000" dirty="0"/>
              <a:t>37 </a:t>
            </a:r>
            <a:r>
              <a:rPr lang="en-AU" dirty="0"/>
              <a:t>They were stoned, they were sawn in two, </a:t>
            </a:r>
            <a:r>
              <a:rPr lang="en-AU" baseline="30000" dirty="0"/>
              <a:t>[</a:t>
            </a:r>
            <a:r>
              <a:rPr lang="en-AU" baseline="30000" dirty="0">
                <a:hlinkClick r:id="rId5" tooltip="See footnote w"/>
              </a:rPr>
              <a:t>w</a:t>
            </a:r>
            <a:r>
              <a:rPr lang="en-AU" baseline="30000" dirty="0"/>
              <a:t>]</a:t>
            </a:r>
            <a:r>
              <a:rPr lang="en-AU" dirty="0"/>
              <a:t>they were tempted, they were put to death with the sword; they went about in sheepskins, in goatskins, being destitute, afflicted, ill-treated </a:t>
            </a:r>
            <a:r>
              <a:rPr lang="en-AU" b="1" baseline="30000" dirty="0"/>
              <a:t>38 </a:t>
            </a:r>
            <a:r>
              <a:rPr lang="en-AU" dirty="0"/>
              <a:t>(</a:t>
            </a:r>
            <a:r>
              <a:rPr lang="en-AU" i="1" dirty="0"/>
              <a:t>men</a:t>
            </a:r>
            <a:r>
              <a:rPr lang="en-AU" dirty="0"/>
              <a:t> of whom the world was not worthy), wandering in deserts and mountains and caves and holes </a:t>
            </a:r>
            <a:r>
              <a:rPr lang="en-AU" baseline="30000" dirty="0"/>
              <a:t>[</a:t>
            </a:r>
            <a:r>
              <a:rPr lang="en-AU" baseline="30000" dirty="0">
                <a:hlinkClick r:id="rId6" tooltip="See footnote x"/>
              </a:rPr>
              <a:t>x</a:t>
            </a:r>
            <a:r>
              <a:rPr lang="en-AU" baseline="30000" dirty="0"/>
              <a:t>]</a:t>
            </a:r>
            <a:r>
              <a:rPr lang="en-AU" dirty="0"/>
              <a:t>in the ground.</a:t>
            </a:r>
          </a:p>
          <a:p>
            <a:r>
              <a:rPr lang="en-AU" b="1" baseline="30000" dirty="0"/>
              <a:t>39 </a:t>
            </a:r>
            <a:r>
              <a:rPr lang="en-AU" dirty="0"/>
              <a:t>And all these, having </a:t>
            </a:r>
            <a:r>
              <a:rPr lang="en-AU" baseline="30000" dirty="0"/>
              <a:t>[</a:t>
            </a:r>
            <a:r>
              <a:rPr lang="en-AU" baseline="30000" dirty="0">
                <a:hlinkClick r:id="rId7" tooltip="See footnote y"/>
              </a:rPr>
              <a:t>y</a:t>
            </a:r>
            <a:r>
              <a:rPr lang="en-AU" baseline="30000" dirty="0"/>
              <a:t>]</a:t>
            </a:r>
            <a:r>
              <a:rPr lang="en-AU" dirty="0"/>
              <a:t>gained approval through their faith, did not receive </a:t>
            </a:r>
            <a:r>
              <a:rPr lang="en-AU" baseline="30000" dirty="0"/>
              <a:t>[</a:t>
            </a:r>
            <a:r>
              <a:rPr lang="en-AU" baseline="30000" dirty="0">
                <a:hlinkClick r:id="rId8" tooltip="See footnote z"/>
              </a:rPr>
              <a:t>z</a:t>
            </a:r>
            <a:r>
              <a:rPr lang="en-AU" baseline="30000" dirty="0"/>
              <a:t>]</a:t>
            </a:r>
            <a:r>
              <a:rPr lang="en-AU" dirty="0"/>
              <a:t>what was promised, </a:t>
            </a:r>
            <a:r>
              <a:rPr lang="en-AU" b="1" baseline="30000" dirty="0"/>
              <a:t>40 </a:t>
            </a:r>
            <a:r>
              <a:rPr lang="en-AU" dirty="0"/>
              <a:t>because God had </a:t>
            </a:r>
            <a:r>
              <a:rPr lang="en-AU" baseline="30000" dirty="0"/>
              <a:t>[</a:t>
            </a:r>
            <a:r>
              <a:rPr lang="en-AU" baseline="30000" dirty="0">
                <a:hlinkClick r:id="rId9" tooltip="See footnote aa"/>
              </a:rPr>
              <a:t>aa</a:t>
            </a:r>
            <a:r>
              <a:rPr lang="en-AU" baseline="30000" dirty="0"/>
              <a:t>]</a:t>
            </a:r>
            <a:r>
              <a:rPr lang="en-AU" dirty="0"/>
              <a:t>provided something better for us, so that apart from us they would not be made perfect.</a:t>
            </a:r>
          </a:p>
          <a:p>
            <a:endParaRPr lang="en-AU" b="1" dirty="0"/>
          </a:p>
          <a:p>
            <a:r>
              <a:rPr lang="en-AU" b="1" dirty="0"/>
              <a:t>Jesus, the Example</a:t>
            </a:r>
          </a:p>
          <a:p>
            <a:endParaRPr lang="en-AU" b="1" dirty="0"/>
          </a:p>
          <a:p>
            <a:r>
              <a:rPr lang="en-AU" b="1" dirty="0"/>
              <a:t>12 </a:t>
            </a:r>
            <a:r>
              <a:rPr lang="en-AU" dirty="0"/>
              <a:t>Therefore, since we have so great a cloud of witnesses surrounding us, let us also lay aside every encumbrance and the sin which so easily entangles us, and let us run with endurance the race that is set before us, </a:t>
            </a:r>
            <a:r>
              <a:rPr lang="en-AU" b="1" baseline="30000" dirty="0"/>
              <a:t>2 </a:t>
            </a:r>
            <a:r>
              <a:rPr lang="en-AU" baseline="30000" dirty="0"/>
              <a:t>[</a:t>
            </a:r>
            <a:r>
              <a:rPr lang="en-AU" baseline="30000" dirty="0">
                <a:hlinkClick r:id="rId10" tooltip="See footnote a"/>
              </a:rPr>
              <a:t>a</a:t>
            </a:r>
            <a:r>
              <a:rPr lang="en-AU" baseline="30000" dirty="0"/>
              <a:t>]</a:t>
            </a:r>
            <a:r>
              <a:rPr lang="en-AU" dirty="0"/>
              <a:t>fixing our eyes on Jesus, the </a:t>
            </a:r>
            <a:r>
              <a:rPr lang="en-AU" baseline="30000" dirty="0"/>
              <a:t>[</a:t>
            </a:r>
            <a:r>
              <a:rPr lang="en-AU" baseline="30000" dirty="0">
                <a:hlinkClick r:id="rId11" tooltip="See footnote b"/>
              </a:rPr>
              <a:t>b</a:t>
            </a:r>
            <a:r>
              <a:rPr lang="en-AU" baseline="30000" dirty="0"/>
              <a:t>]</a:t>
            </a:r>
            <a:r>
              <a:rPr lang="en-AU" dirty="0"/>
              <a:t>author and perfecter of faith, who for the joy set before Him endured the cross, despising the shame, and has sat down at the right hand of the throne of God.</a:t>
            </a:r>
          </a:p>
          <a:p>
            <a:r>
              <a:rPr lang="en-AU" b="1" baseline="30000" dirty="0"/>
              <a:t>3 </a:t>
            </a:r>
            <a:r>
              <a:rPr lang="en-AU" dirty="0"/>
              <a:t>For consider Him who has endured such hostility by sinners against Himself, so that you will not grow weary and lose heart.</a:t>
            </a:r>
          </a:p>
        </p:txBody>
      </p:sp>
      <p:sp>
        <p:nvSpPr>
          <p:cNvPr id="5" name="TextBox 4">
            <a:extLst>
              <a:ext uri="{FF2B5EF4-FFF2-40B4-BE49-F238E27FC236}">
                <a16:creationId xmlns:a16="http://schemas.microsoft.com/office/drawing/2014/main" id="{EFCB6088-B7B8-BE4A-8A39-00E3E3C7DBF3}"/>
              </a:ext>
            </a:extLst>
          </p:cNvPr>
          <p:cNvSpPr txBox="1"/>
          <p:nvPr/>
        </p:nvSpPr>
        <p:spPr>
          <a:xfrm rot="16200000">
            <a:off x="-2118448" y="5848533"/>
            <a:ext cx="5494199" cy="769441"/>
          </a:xfrm>
          <a:prstGeom prst="rect">
            <a:avLst/>
          </a:prstGeom>
          <a:noFill/>
        </p:spPr>
        <p:txBody>
          <a:bodyPr wrap="square" rtlCol="0">
            <a:spAutoFit/>
          </a:bodyPr>
          <a:lstStyle/>
          <a:p>
            <a:pPr algn="ctr"/>
            <a:r>
              <a:rPr lang="en-US" sz="4400" b="1" dirty="0">
                <a:solidFill>
                  <a:srgbClr val="FF0000"/>
                </a:solidFill>
              </a:rPr>
              <a:t>TEXT  and  OUTLINE</a:t>
            </a:r>
          </a:p>
        </p:txBody>
      </p:sp>
    </p:spTree>
    <p:extLst>
      <p:ext uri="{BB962C8B-B14F-4D97-AF65-F5344CB8AC3E}">
        <p14:creationId xmlns:p14="http://schemas.microsoft.com/office/powerpoint/2010/main" val="106544660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0E4DD6-B624-144C-BBFC-3B2F3938F373}"/>
              </a:ext>
            </a:extLst>
          </p:cNvPr>
          <p:cNvSpPr>
            <a:spLocks noGrp="1"/>
          </p:cNvSpPr>
          <p:nvPr>
            <p:ph type="sldNum" sz="quarter" idx="12"/>
          </p:nvPr>
        </p:nvSpPr>
        <p:spPr/>
        <p:txBody>
          <a:bodyPr/>
          <a:lstStyle/>
          <a:p>
            <a:fld id="{8E22FFD7-7552-B44A-9234-BA862C260177}" type="slidenum">
              <a:rPr lang="en-US" smtClean="0"/>
              <a:t>138</a:t>
            </a:fld>
            <a:endParaRPr lang="en-US"/>
          </a:p>
        </p:txBody>
      </p:sp>
      <p:sp>
        <p:nvSpPr>
          <p:cNvPr id="3" name="TextBox 2">
            <a:extLst>
              <a:ext uri="{FF2B5EF4-FFF2-40B4-BE49-F238E27FC236}">
                <a16:creationId xmlns:a16="http://schemas.microsoft.com/office/drawing/2014/main" id="{F87E49A6-9067-EA47-BFAB-97679FE1B5DA}"/>
              </a:ext>
            </a:extLst>
          </p:cNvPr>
          <p:cNvSpPr txBox="1"/>
          <p:nvPr/>
        </p:nvSpPr>
        <p:spPr>
          <a:xfrm>
            <a:off x="503695" y="526942"/>
            <a:ext cx="5618136" cy="12280285"/>
          </a:xfrm>
          <a:prstGeom prst="rect">
            <a:avLst/>
          </a:prstGeom>
          <a:noFill/>
        </p:spPr>
        <p:txBody>
          <a:bodyPr wrap="square" rtlCol="0">
            <a:spAutoFit/>
          </a:bodyPr>
          <a:lstStyle/>
          <a:p>
            <a:r>
              <a:rPr lang="en-AU" b="1" dirty="0"/>
              <a:t>A Father’s Discipline</a:t>
            </a:r>
          </a:p>
          <a:p>
            <a:endParaRPr lang="en-AU" b="1" dirty="0"/>
          </a:p>
          <a:p>
            <a:r>
              <a:rPr lang="en-AU" b="1" baseline="30000" dirty="0"/>
              <a:t>4 </a:t>
            </a:r>
            <a:r>
              <a:rPr lang="en-AU" dirty="0"/>
              <a:t>You have not yet resisted </a:t>
            </a:r>
            <a:r>
              <a:rPr lang="en-AU" baseline="30000" dirty="0"/>
              <a:t>[</a:t>
            </a:r>
            <a:r>
              <a:rPr lang="en-AU" baseline="30000" dirty="0">
                <a:hlinkClick r:id="rId2" tooltip="See footnote d"/>
              </a:rPr>
              <a:t>d</a:t>
            </a:r>
            <a:r>
              <a:rPr lang="en-AU" baseline="30000" dirty="0"/>
              <a:t>]</a:t>
            </a:r>
            <a:r>
              <a:rPr lang="en-AU" dirty="0"/>
              <a:t>to the point of shedding blood in your striving against sin; </a:t>
            </a:r>
            <a:r>
              <a:rPr lang="en-AU" b="1" baseline="30000" dirty="0"/>
              <a:t>5 </a:t>
            </a:r>
            <a:r>
              <a:rPr lang="en-AU" dirty="0"/>
              <a:t>and you have forgotten the exhortation which is addressed to you as sons,</a:t>
            </a:r>
          </a:p>
          <a:p>
            <a:r>
              <a:rPr lang="en-AU" dirty="0"/>
              <a:t>“My son, do not regard lightly the discipline of the Lord,</a:t>
            </a:r>
            <a:br>
              <a:rPr lang="en-AU" dirty="0"/>
            </a:br>
            <a:r>
              <a:rPr lang="en-AU" dirty="0"/>
              <a:t>Nor faint when you are reproved by Him;</a:t>
            </a:r>
            <a:br>
              <a:rPr lang="en-AU" dirty="0"/>
            </a:br>
            <a:r>
              <a:rPr lang="en-AU" b="1" baseline="30000" dirty="0"/>
              <a:t>6 </a:t>
            </a:r>
            <a:r>
              <a:rPr lang="en-AU" dirty="0"/>
              <a:t>For those whom the Lord loves He disciplines,</a:t>
            </a:r>
            <a:br>
              <a:rPr lang="en-AU" dirty="0"/>
            </a:br>
            <a:r>
              <a:rPr lang="en-AU" dirty="0"/>
              <a:t>And He scourges every son whom He receives.”</a:t>
            </a:r>
          </a:p>
          <a:p>
            <a:r>
              <a:rPr lang="en-AU" b="1" baseline="30000" dirty="0"/>
              <a:t>7 </a:t>
            </a:r>
            <a:r>
              <a:rPr lang="en-AU" dirty="0"/>
              <a:t>It is for discipline that you endure; God deals with you as with sons; for what son is there whom </a:t>
            </a:r>
            <a:r>
              <a:rPr lang="en-AU" i="1" dirty="0"/>
              <a:t>his</a:t>
            </a:r>
            <a:r>
              <a:rPr lang="en-AU" dirty="0"/>
              <a:t> father does not discipline? </a:t>
            </a:r>
            <a:r>
              <a:rPr lang="en-AU" b="1" baseline="30000" dirty="0"/>
              <a:t>8 </a:t>
            </a:r>
            <a:r>
              <a:rPr lang="en-AU" dirty="0"/>
              <a:t>But if you are without discipline, of which all have become partakers, then you are illegitimate children and not sons.</a:t>
            </a:r>
            <a:r>
              <a:rPr lang="en-AU" b="1" baseline="30000" dirty="0"/>
              <a:t>9 </a:t>
            </a:r>
            <a:r>
              <a:rPr lang="en-AU" dirty="0"/>
              <a:t>Furthermore, we had </a:t>
            </a:r>
            <a:r>
              <a:rPr lang="en-AU" baseline="30000" dirty="0"/>
              <a:t>[</a:t>
            </a:r>
            <a:r>
              <a:rPr lang="en-AU" baseline="30000" dirty="0">
                <a:hlinkClick r:id="rId3" tooltip="See footnote e"/>
              </a:rPr>
              <a:t>e</a:t>
            </a:r>
            <a:r>
              <a:rPr lang="en-AU" baseline="30000" dirty="0"/>
              <a:t>]</a:t>
            </a:r>
            <a:r>
              <a:rPr lang="en-AU" dirty="0"/>
              <a:t>earthly fathers to discipline us, and we respected them; shall we not much rather be subject to the Father of </a:t>
            </a:r>
            <a:r>
              <a:rPr lang="en-AU" baseline="30000" dirty="0"/>
              <a:t>[</a:t>
            </a:r>
            <a:r>
              <a:rPr lang="en-AU" baseline="30000" dirty="0">
                <a:hlinkClick r:id="rId4" tooltip="See footnote f"/>
              </a:rPr>
              <a:t>f</a:t>
            </a:r>
            <a:r>
              <a:rPr lang="en-AU" baseline="30000" dirty="0"/>
              <a:t>]</a:t>
            </a:r>
            <a:r>
              <a:rPr lang="en-AU" dirty="0"/>
              <a:t>spirits, and live? </a:t>
            </a:r>
            <a:r>
              <a:rPr lang="en-AU" b="1" baseline="30000" dirty="0"/>
              <a:t>10 </a:t>
            </a:r>
            <a:r>
              <a:rPr lang="en-AU" dirty="0"/>
              <a:t>For they disciplined us for a short time as seemed best to them, but He </a:t>
            </a:r>
            <a:r>
              <a:rPr lang="en-AU" i="1" dirty="0"/>
              <a:t>disciplines us</a:t>
            </a:r>
            <a:r>
              <a:rPr lang="en-AU" dirty="0"/>
              <a:t> for </a:t>
            </a:r>
            <a:r>
              <a:rPr lang="en-AU" i="1" dirty="0"/>
              <a:t>our</a:t>
            </a:r>
            <a:r>
              <a:rPr lang="en-AU" dirty="0"/>
              <a:t> good, so that we may share His holiness. </a:t>
            </a:r>
            <a:r>
              <a:rPr lang="en-AU" b="1" baseline="30000" dirty="0"/>
              <a:t>11 </a:t>
            </a:r>
            <a:r>
              <a:rPr lang="en-AU" dirty="0"/>
              <a:t>All discipline for the moment seems not to be joyful, but sorrowful; yet to those who have been trained by it, afterwards it yields the peaceful fruit of righteousness.</a:t>
            </a:r>
          </a:p>
          <a:p>
            <a:r>
              <a:rPr lang="en-AU" b="1" baseline="30000" dirty="0"/>
              <a:t>12 </a:t>
            </a:r>
            <a:r>
              <a:rPr lang="en-AU" dirty="0"/>
              <a:t>Therefore, </a:t>
            </a:r>
            <a:r>
              <a:rPr lang="en-AU" baseline="30000" dirty="0"/>
              <a:t>[</a:t>
            </a:r>
            <a:r>
              <a:rPr lang="en-AU" baseline="30000" dirty="0">
                <a:hlinkClick r:id="rId5" tooltip="See footnote g"/>
              </a:rPr>
              <a:t>g</a:t>
            </a:r>
            <a:r>
              <a:rPr lang="en-AU" baseline="30000" dirty="0"/>
              <a:t>]</a:t>
            </a:r>
            <a:r>
              <a:rPr lang="en-AU" dirty="0"/>
              <a:t>strengthen the hands that are weak and the knees that are feeble,</a:t>
            </a:r>
            <a:r>
              <a:rPr lang="en-AU" b="1" baseline="30000" dirty="0"/>
              <a:t>13 </a:t>
            </a:r>
            <a:r>
              <a:rPr lang="en-AU" dirty="0"/>
              <a:t>and make straight paths for your feet, so that </a:t>
            </a:r>
            <a:r>
              <a:rPr lang="en-AU" i="1" dirty="0"/>
              <a:t>the limb</a:t>
            </a:r>
            <a:r>
              <a:rPr lang="en-AU" dirty="0"/>
              <a:t> which is lame may not be put out of joint, but rather be healed.</a:t>
            </a:r>
          </a:p>
          <a:p>
            <a:r>
              <a:rPr lang="en-AU" b="1" baseline="30000" dirty="0"/>
              <a:t>14 </a:t>
            </a:r>
            <a:r>
              <a:rPr lang="en-AU" dirty="0"/>
              <a:t>Pursue peace with all men, and the sanctification without which no one will see the Lord. </a:t>
            </a:r>
            <a:r>
              <a:rPr lang="en-AU" b="1" baseline="30000" dirty="0"/>
              <a:t>15 </a:t>
            </a:r>
            <a:r>
              <a:rPr lang="en-AU" dirty="0"/>
              <a:t>See to it that no one comes short of the grace of God; that no root of bitterness springing up causes trouble, and by it many be defiled; </a:t>
            </a:r>
            <a:r>
              <a:rPr lang="en-AU" b="1" baseline="30000" dirty="0"/>
              <a:t>16 </a:t>
            </a:r>
            <a:r>
              <a:rPr lang="en-AU" dirty="0"/>
              <a:t>that </a:t>
            </a:r>
            <a:r>
              <a:rPr lang="en-AU" i="1" dirty="0"/>
              <a:t>there </a:t>
            </a:r>
            <a:r>
              <a:rPr lang="en-AU" i="1" dirty="0" err="1"/>
              <a:t>be</a:t>
            </a:r>
            <a:r>
              <a:rPr lang="en-AU" dirty="0" err="1"/>
              <a:t>no</a:t>
            </a:r>
            <a:r>
              <a:rPr lang="en-AU" dirty="0"/>
              <a:t> immoral or godless person like Esau, who sold his own birthright for a </a:t>
            </a:r>
            <a:r>
              <a:rPr lang="en-AU" i="1" dirty="0" err="1"/>
              <a:t>single</a:t>
            </a:r>
            <a:r>
              <a:rPr lang="en-AU" dirty="0" err="1"/>
              <a:t>meal</a:t>
            </a:r>
            <a:r>
              <a:rPr lang="en-AU" dirty="0"/>
              <a:t>. </a:t>
            </a:r>
            <a:r>
              <a:rPr lang="en-AU" b="1" baseline="30000" dirty="0"/>
              <a:t>17 </a:t>
            </a:r>
            <a:r>
              <a:rPr lang="en-AU" dirty="0"/>
              <a:t>For you know that even afterwards, when he desired to inherit the blessing, he was rejected, for he found no place for repentance, though he sought for it with tears.</a:t>
            </a:r>
          </a:p>
          <a:p>
            <a:r>
              <a:rPr lang="en-AU" dirty="0"/>
              <a:t>Contrast of Sinai and Zion</a:t>
            </a:r>
          </a:p>
          <a:p>
            <a:r>
              <a:rPr lang="en-AU" b="1" baseline="30000" dirty="0"/>
              <a:t>18 </a:t>
            </a:r>
            <a:r>
              <a:rPr lang="en-AU" dirty="0"/>
              <a:t>For you have not come to </a:t>
            </a:r>
            <a:r>
              <a:rPr lang="en-AU" i="1" dirty="0"/>
              <a:t>a mountain</a:t>
            </a:r>
            <a:r>
              <a:rPr lang="en-AU" dirty="0"/>
              <a:t> that can be touched and to a blazing fire, and to darkness and gloom and whirlwind, </a:t>
            </a:r>
            <a:r>
              <a:rPr lang="en-AU" b="1" baseline="30000" dirty="0"/>
              <a:t>19 </a:t>
            </a:r>
            <a:r>
              <a:rPr lang="en-AU" dirty="0"/>
              <a:t>and to the blast of a trumpet and </a:t>
            </a:r>
          </a:p>
          <a:p>
            <a:endParaRPr lang="en-AU" dirty="0"/>
          </a:p>
          <a:p>
            <a:endParaRPr lang="en-AU" dirty="0"/>
          </a:p>
          <a:p>
            <a:endParaRPr lang="en-AU" dirty="0"/>
          </a:p>
          <a:p>
            <a:endParaRPr lang="en-US" dirty="0"/>
          </a:p>
        </p:txBody>
      </p:sp>
    </p:spTree>
    <p:extLst>
      <p:ext uri="{BB962C8B-B14F-4D97-AF65-F5344CB8AC3E}">
        <p14:creationId xmlns:p14="http://schemas.microsoft.com/office/powerpoint/2010/main" val="4145296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92D9DC1-9FE0-2C43-A255-2A9BC3773F0D}"/>
              </a:ext>
            </a:extLst>
          </p:cNvPr>
          <p:cNvSpPr>
            <a:spLocks noChangeArrowheads="1"/>
          </p:cNvSpPr>
          <p:nvPr/>
        </p:nvSpPr>
        <p:spPr bwMode="auto">
          <a:xfrm>
            <a:off x="0" y="0"/>
            <a:ext cx="1052513"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9220" name="Group 4">
            <a:extLst>
              <a:ext uri="{FF2B5EF4-FFF2-40B4-BE49-F238E27FC236}">
                <a16:creationId xmlns:a16="http://schemas.microsoft.com/office/drawing/2014/main" id="{17FA3FC5-5573-644B-963A-E4ECC545A371}"/>
              </a:ext>
            </a:extLst>
          </p:cNvPr>
          <p:cNvGrpSpPr>
            <a:grpSpLocks/>
          </p:cNvGrpSpPr>
          <p:nvPr/>
        </p:nvGrpSpPr>
        <p:grpSpPr bwMode="auto">
          <a:xfrm>
            <a:off x="151591" y="706925"/>
            <a:ext cx="836612" cy="2030413"/>
            <a:chOff x="119" y="252"/>
            <a:chExt cx="527" cy="1279"/>
          </a:xfrm>
        </p:grpSpPr>
        <p:sp>
          <p:nvSpPr>
            <p:cNvPr id="9221" name="Rectangle 5">
              <a:extLst>
                <a:ext uri="{FF2B5EF4-FFF2-40B4-BE49-F238E27FC236}">
                  <a16:creationId xmlns:a16="http://schemas.microsoft.com/office/drawing/2014/main" id="{779DBCE4-4D38-EA44-9252-618EA6379CF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6">
              <a:extLst>
                <a:ext uri="{FF2B5EF4-FFF2-40B4-BE49-F238E27FC236}">
                  <a16:creationId xmlns:a16="http://schemas.microsoft.com/office/drawing/2014/main" id="{0C403B83-7690-C848-9A51-EB4C694107D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Line 7">
              <a:extLst>
                <a:ext uri="{FF2B5EF4-FFF2-40B4-BE49-F238E27FC236}">
                  <a16:creationId xmlns:a16="http://schemas.microsoft.com/office/drawing/2014/main" id="{A156DF16-1DCD-F443-8F97-2743D85AE4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Text Box 8">
              <a:extLst>
                <a:ext uri="{FF2B5EF4-FFF2-40B4-BE49-F238E27FC236}">
                  <a16:creationId xmlns:a16="http://schemas.microsoft.com/office/drawing/2014/main" id="{3F30FDC4-F59D-8F4D-B975-91733CDF6DC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grpSp>
        <p:nvGrpSpPr>
          <p:cNvPr id="2" name="Group 1">
            <a:extLst>
              <a:ext uri="{FF2B5EF4-FFF2-40B4-BE49-F238E27FC236}">
                <a16:creationId xmlns:a16="http://schemas.microsoft.com/office/drawing/2014/main" id="{A376F2D1-D225-E940-A8D1-C02F692B04D2}"/>
              </a:ext>
            </a:extLst>
          </p:cNvPr>
          <p:cNvGrpSpPr/>
          <p:nvPr/>
        </p:nvGrpSpPr>
        <p:grpSpPr>
          <a:xfrm>
            <a:off x="1118749" y="439573"/>
            <a:ext cx="5602942" cy="9556462"/>
            <a:chOff x="1071453" y="1574690"/>
            <a:chExt cx="5602942" cy="9556462"/>
          </a:xfrm>
        </p:grpSpPr>
        <p:sp>
          <p:nvSpPr>
            <p:cNvPr id="9226" name="Text Box 10">
              <a:extLst>
                <a:ext uri="{FF2B5EF4-FFF2-40B4-BE49-F238E27FC236}">
                  <a16:creationId xmlns:a16="http://schemas.microsoft.com/office/drawing/2014/main" id="{CDCBA029-B44E-E64F-B7F8-FF19D54C161F}"/>
                </a:ext>
              </a:extLst>
            </p:cNvPr>
            <p:cNvSpPr txBox="1">
              <a:spLocks noChangeArrowheads="1"/>
            </p:cNvSpPr>
            <p:nvPr/>
          </p:nvSpPr>
          <p:spPr bwMode="auto">
            <a:xfrm>
              <a:off x="1189586" y="1574690"/>
              <a:ext cx="5400675" cy="95564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914400" indent="-457200">
                <a:defRPr>
                  <a:solidFill>
                    <a:schemeClr val="tx1"/>
                  </a:solidFill>
                  <a:latin typeface="Arial" panose="020B0604020202020204" pitchFamily="34" charset="0"/>
                  <a:cs typeface="Arial" panose="020B0604020202020204" pitchFamily="34" charset="0"/>
                </a:defRPr>
              </a:lvl2pPr>
              <a:lvl3pPr marL="1371600" indent="-457200">
                <a:defRPr>
                  <a:solidFill>
                    <a:schemeClr val="tx1"/>
                  </a:solidFill>
                  <a:latin typeface="Arial" panose="020B0604020202020204" pitchFamily="34" charset="0"/>
                  <a:cs typeface="Arial" panose="020B0604020202020204" pitchFamily="34" charset="0"/>
                </a:defRPr>
              </a:lvl3pPr>
              <a:lvl4pPr marL="1828800" indent="-457200">
                <a:defRPr>
                  <a:solidFill>
                    <a:schemeClr val="tx1"/>
                  </a:solidFill>
                  <a:latin typeface="Arial" panose="020B0604020202020204" pitchFamily="34" charset="0"/>
                  <a:cs typeface="Arial" panose="020B0604020202020204" pitchFamily="34" charset="0"/>
                </a:defRPr>
              </a:lvl4pPr>
              <a:lvl5pPr marL="2286000" indent="-457200">
                <a:defRPr>
                  <a:solidFill>
                    <a:schemeClr val="tx1"/>
                  </a:solidFill>
                  <a:latin typeface="Arial" panose="020B0604020202020204" pitchFamily="34" charset="0"/>
                  <a:cs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AU" altLang="en-US" b="1" dirty="0"/>
                <a:t>What can the letter to the Hebrews do to help me in my personal Christian walk?:</a:t>
              </a:r>
            </a:p>
            <a:p>
              <a:pPr>
                <a:spcBef>
                  <a:spcPct val="50000"/>
                </a:spcBef>
              </a:pPr>
              <a:endParaRPr lang="en-AU" altLang="en-US" b="1" dirty="0"/>
            </a:p>
            <a:p>
              <a:pPr>
                <a:spcBef>
                  <a:spcPct val="50000"/>
                </a:spcBef>
              </a:pPr>
              <a:endParaRPr lang="en-AU" altLang="en-US" b="1" dirty="0"/>
            </a:p>
            <a:p>
              <a:pPr>
                <a:spcBef>
                  <a:spcPct val="50000"/>
                </a:spcBef>
              </a:pPr>
              <a:endParaRPr lang="en-AU" altLang="en-US" b="1" dirty="0"/>
            </a:p>
            <a:p>
              <a:pPr>
                <a:spcBef>
                  <a:spcPct val="50000"/>
                </a:spcBef>
                <a:buFontTx/>
                <a:buAutoNum type="romanUcPeriod"/>
              </a:pPr>
              <a:r>
                <a:rPr lang="en-AU" altLang="en-US" sz="1400" b="1" dirty="0">
                  <a:solidFill>
                    <a:srgbClr val="000099"/>
                  </a:solidFill>
                </a:rPr>
                <a:t>Premise:</a:t>
              </a:r>
              <a:r>
                <a:rPr lang="en-AU" altLang="en-US" sz="1200" dirty="0"/>
                <a:t>.  We are all affected in some way by the things that we have read and considered.  We may be affected in a positive way and or we may be affected in a negative way, but </a:t>
              </a:r>
              <a:r>
                <a:rPr lang="en-AU" altLang="en-US" sz="1200" u="sng" dirty="0"/>
                <a:t>we will be affected if we read and then stop to think about what we have read</a:t>
              </a:r>
              <a:r>
                <a:rPr lang="en-AU" altLang="en-US" sz="1200" dirty="0"/>
                <a:t>.  This is the ‘premise’ upon which we can found our lives.  Hebrews gives the premise.</a:t>
              </a:r>
            </a:p>
            <a:p>
              <a:pPr lvl="1">
                <a:spcBef>
                  <a:spcPct val="50000"/>
                </a:spcBef>
                <a:buFontTx/>
                <a:buAutoNum type="alphaUcPeriod"/>
              </a:pPr>
              <a:r>
                <a:rPr lang="en-AU" altLang="en-US" sz="1200" dirty="0"/>
                <a:t>The Jewish people saw the Messiah as the coming ‘king’, the anointed one who would lead them out of their time of subjugation. </a:t>
              </a:r>
              <a:r>
                <a:rPr lang="en-AU" altLang="en-US" sz="1200" dirty="0">
                  <a:solidFill>
                    <a:srgbClr val="FF0000"/>
                  </a:solidFill>
                </a:rPr>
                <a:t>This is His ‘Sonship”.</a:t>
              </a:r>
              <a:r>
                <a:rPr lang="en-AU" altLang="en-US" sz="1200" dirty="0"/>
                <a:t>  </a:t>
              </a:r>
            </a:p>
            <a:p>
              <a:pPr lvl="1">
                <a:spcBef>
                  <a:spcPct val="50000"/>
                </a:spcBef>
                <a:buFontTx/>
                <a:buAutoNum type="alphaUcPeriod"/>
              </a:pPr>
              <a:r>
                <a:rPr lang="en-AU" altLang="en-US" sz="1200" dirty="0"/>
                <a:t>This was a true interpretation, but it was not to be a physical one, but a spiritual one.   Nevertheless, they saw the Messiah as the highest of the high, the ‘saviour.   It coloured their thinking for all of the days of the prophets and patriarchs.  It sustained them as a nation.  </a:t>
              </a:r>
              <a:r>
                <a:rPr lang="en-AU" altLang="en-US" sz="1200" dirty="0">
                  <a:solidFill>
                    <a:srgbClr val="FF0000"/>
                  </a:solidFill>
                </a:rPr>
                <a:t>This is His ‘</a:t>
              </a:r>
              <a:r>
                <a:rPr lang="en-AU" altLang="en-US" sz="1200" dirty="0" err="1">
                  <a:solidFill>
                    <a:srgbClr val="FF0000"/>
                  </a:solidFill>
                </a:rPr>
                <a:t>Saviourship</a:t>
              </a:r>
              <a:r>
                <a:rPr lang="en-AU" altLang="en-US" sz="1200" dirty="0">
                  <a:solidFill>
                    <a:srgbClr val="FF0000"/>
                  </a:solidFill>
                </a:rPr>
                <a:t>’ – ‘Sovereignty’</a:t>
              </a:r>
            </a:p>
            <a:p>
              <a:pPr lvl="1">
                <a:spcBef>
                  <a:spcPct val="50000"/>
                </a:spcBef>
                <a:buFontTx/>
                <a:buAutoNum type="alphaUcPeriod"/>
              </a:pPr>
              <a:r>
                <a:rPr lang="en-AU" altLang="en-US" sz="1200" b="1" dirty="0">
                  <a:solidFill>
                    <a:srgbClr val="000099"/>
                  </a:solidFill>
                </a:rPr>
                <a:t>How we see Jesus will, like-wise, sustain us today</a:t>
              </a:r>
            </a:p>
            <a:p>
              <a:pPr>
                <a:spcBef>
                  <a:spcPct val="50000"/>
                </a:spcBef>
                <a:buFontTx/>
                <a:buAutoNum type="romanUcPeriod"/>
              </a:pPr>
              <a:r>
                <a:rPr lang="en-AU" altLang="en-US" sz="1400" b="1" dirty="0">
                  <a:solidFill>
                    <a:srgbClr val="000099"/>
                  </a:solidFill>
                </a:rPr>
                <a:t>Perception:</a:t>
              </a:r>
              <a:r>
                <a:rPr lang="en-AU" altLang="en-US" sz="1200" b="1" dirty="0">
                  <a:solidFill>
                    <a:srgbClr val="000099"/>
                  </a:solidFill>
                </a:rPr>
                <a:t>  </a:t>
              </a:r>
              <a:r>
                <a:rPr lang="en-AU" altLang="en-US" sz="1200" dirty="0"/>
                <a:t>The second great thing that we get from this book is a deeper understanding of the necessity and way of His sacrifice.   This is our perception of Jesus as our only hope.   There was no other way that the sins of mankind could have been taken away but by the blood of this lamb.   </a:t>
              </a:r>
              <a:r>
                <a:rPr lang="en-AU" altLang="en-US" sz="900" dirty="0">
                  <a:solidFill>
                    <a:srgbClr val="000099"/>
                  </a:solidFill>
                </a:rPr>
                <a:t>This is the starting point for modelling of my heart:  </a:t>
              </a:r>
              <a:r>
                <a:rPr lang="en-AU" altLang="en-US" sz="900" u="sng" dirty="0">
                  <a:solidFill>
                    <a:srgbClr val="000099"/>
                  </a:solidFill>
                </a:rPr>
                <a:t>the  Lordship Principle.</a:t>
              </a:r>
            </a:p>
            <a:p>
              <a:pPr marL="804863" lvl="1" indent="-227013">
                <a:spcBef>
                  <a:spcPct val="50000"/>
                </a:spcBef>
                <a:buFontTx/>
                <a:buAutoNum type="alphaUcPeriod"/>
              </a:pPr>
              <a:r>
                <a:rPr lang="en-AU" altLang="en-US" sz="1200" dirty="0"/>
                <a:t>This deeper understanding is what redefines our whole concept of ministry.  </a:t>
              </a:r>
              <a:r>
                <a:rPr lang="en-AU" altLang="en-US" sz="1200" dirty="0">
                  <a:solidFill>
                    <a:srgbClr val="FF0000"/>
                  </a:solidFill>
                </a:rPr>
                <a:t>It takes the ‘me’ out of every thought and replaces it with the divine “Him”. </a:t>
              </a:r>
              <a:r>
                <a:rPr lang="en-AU" altLang="en-US" sz="1200" dirty="0"/>
                <a:t>I will yet have a place, but only at His good pleasure.</a:t>
              </a:r>
            </a:p>
            <a:p>
              <a:pPr marL="804863" lvl="1" indent="-227013">
                <a:spcBef>
                  <a:spcPct val="50000"/>
                </a:spcBef>
                <a:buFontTx/>
                <a:buAutoNum type="alphaUcPeriod"/>
              </a:pPr>
              <a:r>
                <a:rPr lang="en-AU" altLang="en-US" sz="1200" dirty="0"/>
                <a:t>It gives us a deep and over-powering willingness to go and do what ever we can to express our love of God and our gratitude for what He did for us, something that we cannot do for ourselves.</a:t>
              </a:r>
            </a:p>
            <a:p>
              <a:pPr marL="804863" lvl="1" indent="-227013">
                <a:spcBef>
                  <a:spcPct val="50000"/>
                </a:spcBef>
                <a:buFontTx/>
                <a:buAutoNum type="alphaUcPeriod"/>
              </a:pPr>
              <a:r>
                <a:rPr lang="en-AU" altLang="en-US" sz="1200" b="1" dirty="0">
                  <a:solidFill>
                    <a:srgbClr val="000099"/>
                  </a:solidFill>
                </a:rPr>
                <a:t>Who we perceive Jesus will become the definition of our centre of the entire universe, the very light of all things good, the holiness of holies, the pearl of the greatest possible price, the only hope.</a:t>
              </a:r>
            </a:p>
            <a:p>
              <a:pPr marL="804863" lvl="1" indent="-227013">
                <a:spcBef>
                  <a:spcPct val="50000"/>
                </a:spcBef>
                <a:buFontTx/>
                <a:buAutoNum type="alphaUcPeriod"/>
              </a:pPr>
              <a:r>
                <a:rPr lang="en-AU" altLang="en-US" sz="1200" b="1" dirty="0">
                  <a:solidFill>
                    <a:srgbClr val="000099"/>
                  </a:solidFill>
                </a:rPr>
                <a:t>I use ‘the’ Jesus model to sustain my perception, thus         to venerate His absolute Sovereignty in my life.</a:t>
              </a:r>
              <a:r>
                <a:rPr lang="en-AU" altLang="en-US" sz="1200" dirty="0"/>
                <a:t> </a:t>
              </a:r>
            </a:p>
            <a:p>
              <a:pPr lvl="1">
                <a:spcBef>
                  <a:spcPct val="50000"/>
                </a:spcBef>
                <a:buFontTx/>
                <a:buAutoNum type="alphaUcPeriod"/>
              </a:pPr>
              <a:endParaRPr lang="en-AU" altLang="en-US" sz="1200" dirty="0"/>
            </a:p>
          </p:txBody>
        </p:sp>
        <p:grpSp>
          <p:nvGrpSpPr>
            <p:cNvPr id="9233" name="Group 17">
              <a:extLst>
                <a:ext uri="{FF2B5EF4-FFF2-40B4-BE49-F238E27FC236}">
                  <a16:creationId xmlns:a16="http://schemas.microsoft.com/office/drawing/2014/main" id="{5AFB0CDA-BF49-CD4A-963F-F22DFE3E3672}"/>
                </a:ext>
              </a:extLst>
            </p:cNvPr>
            <p:cNvGrpSpPr>
              <a:grpSpLocks/>
            </p:cNvGrpSpPr>
            <p:nvPr/>
          </p:nvGrpSpPr>
          <p:grpSpPr bwMode="auto">
            <a:xfrm>
              <a:off x="1141303" y="3640685"/>
              <a:ext cx="576262" cy="6769100"/>
              <a:chOff x="754" y="897"/>
              <a:chExt cx="363" cy="4264"/>
            </a:xfrm>
          </p:grpSpPr>
          <p:sp>
            <p:nvSpPr>
              <p:cNvPr id="9228" name="Freeform 12">
                <a:extLst>
                  <a:ext uri="{FF2B5EF4-FFF2-40B4-BE49-F238E27FC236}">
                    <a16:creationId xmlns:a16="http://schemas.microsoft.com/office/drawing/2014/main" id="{59D8822E-3952-5243-846E-627FAD700A12}"/>
                  </a:ext>
                </a:extLst>
              </p:cNvPr>
              <p:cNvSpPr>
                <a:spLocks/>
              </p:cNvSpPr>
              <p:nvPr/>
            </p:nvSpPr>
            <p:spPr bwMode="auto">
              <a:xfrm>
                <a:off x="935" y="897"/>
                <a:ext cx="174" cy="1769"/>
              </a:xfrm>
              <a:custGeom>
                <a:avLst/>
                <a:gdLst>
                  <a:gd name="T0" fmla="*/ 0 w 174"/>
                  <a:gd name="T1" fmla="*/ 0 h 2138"/>
                  <a:gd name="T2" fmla="*/ 11 w 174"/>
                  <a:gd name="T3" fmla="*/ 2138 h 2138"/>
                  <a:gd name="T4" fmla="*/ 174 w 174"/>
                  <a:gd name="T5" fmla="*/ 2138 h 2138"/>
                </a:gdLst>
                <a:ahLst/>
                <a:cxnLst>
                  <a:cxn ang="0">
                    <a:pos x="T0" y="T1"/>
                  </a:cxn>
                  <a:cxn ang="0">
                    <a:pos x="T2" y="T3"/>
                  </a:cxn>
                  <a:cxn ang="0">
                    <a:pos x="T4" y="T5"/>
                  </a:cxn>
                </a:cxnLst>
                <a:rect l="0" t="0" r="r" b="b"/>
                <a:pathLst>
                  <a:path w="174" h="2138">
                    <a:moveTo>
                      <a:pt x="0" y="0"/>
                    </a:moveTo>
                    <a:lnTo>
                      <a:pt x="11" y="2138"/>
                    </a:lnTo>
                    <a:lnTo>
                      <a:pt x="174" y="2138"/>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Freeform 13">
                <a:extLst>
                  <a:ext uri="{FF2B5EF4-FFF2-40B4-BE49-F238E27FC236}">
                    <a16:creationId xmlns:a16="http://schemas.microsoft.com/office/drawing/2014/main" id="{A2B03D68-438B-F548-B60D-8C0B9E013059}"/>
                  </a:ext>
                </a:extLst>
              </p:cNvPr>
              <p:cNvSpPr>
                <a:spLocks/>
              </p:cNvSpPr>
              <p:nvPr/>
            </p:nvSpPr>
            <p:spPr bwMode="auto">
              <a:xfrm>
                <a:off x="890" y="2984"/>
                <a:ext cx="181" cy="1588"/>
              </a:xfrm>
              <a:custGeom>
                <a:avLst/>
                <a:gdLst>
                  <a:gd name="T0" fmla="*/ 0 w 161"/>
                  <a:gd name="T1" fmla="*/ 0 h 1837"/>
                  <a:gd name="T2" fmla="*/ 25 w 161"/>
                  <a:gd name="T3" fmla="*/ 1837 h 1837"/>
                  <a:gd name="T4" fmla="*/ 161 w 161"/>
                  <a:gd name="T5" fmla="*/ 1837 h 1837"/>
                </a:gdLst>
                <a:ahLst/>
                <a:cxnLst>
                  <a:cxn ang="0">
                    <a:pos x="T0" y="T1"/>
                  </a:cxn>
                  <a:cxn ang="0">
                    <a:pos x="T2" y="T3"/>
                  </a:cxn>
                  <a:cxn ang="0">
                    <a:pos x="T4" y="T5"/>
                  </a:cxn>
                </a:cxnLst>
                <a:rect l="0" t="0" r="r" b="b"/>
                <a:pathLst>
                  <a:path w="161" h="1837">
                    <a:moveTo>
                      <a:pt x="0" y="0"/>
                    </a:moveTo>
                    <a:lnTo>
                      <a:pt x="25" y="1837"/>
                    </a:lnTo>
                    <a:lnTo>
                      <a:pt x="161" y="1837"/>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Freeform 14">
                <a:extLst>
                  <a:ext uri="{FF2B5EF4-FFF2-40B4-BE49-F238E27FC236}">
                    <a16:creationId xmlns:a16="http://schemas.microsoft.com/office/drawing/2014/main" id="{212E2AD4-FB1E-814D-92B9-BAABD178A4A4}"/>
                  </a:ext>
                </a:extLst>
              </p:cNvPr>
              <p:cNvSpPr>
                <a:spLocks/>
              </p:cNvSpPr>
              <p:nvPr/>
            </p:nvSpPr>
            <p:spPr bwMode="auto">
              <a:xfrm>
                <a:off x="981" y="4617"/>
                <a:ext cx="136" cy="453"/>
              </a:xfrm>
              <a:custGeom>
                <a:avLst/>
                <a:gdLst>
                  <a:gd name="T0" fmla="*/ 0 w 107"/>
                  <a:gd name="T1" fmla="*/ 0 h 556"/>
                  <a:gd name="T2" fmla="*/ 3 w 107"/>
                  <a:gd name="T3" fmla="*/ 556 h 556"/>
                  <a:gd name="T4" fmla="*/ 107 w 107"/>
                  <a:gd name="T5" fmla="*/ 556 h 556"/>
                </a:gdLst>
                <a:ahLst/>
                <a:cxnLst>
                  <a:cxn ang="0">
                    <a:pos x="T0" y="T1"/>
                  </a:cxn>
                  <a:cxn ang="0">
                    <a:pos x="T2" y="T3"/>
                  </a:cxn>
                  <a:cxn ang="0">
                    <a:pos x="T4" y="T5"/>
                  </a:cxn>
                </a:cxnLst>
                <a:rect l="0" t="0" r="r" b="b"/>
                <a:pathLst>
                  <a:path w="107" h="556">
                    <a:moveTo>
                      <a:pt x="0" y="0"/>
                    </a:moveTo>
                    <a:lnTo>
                      <a:pt x="3" y="556"/>
                    </a:lnTo>
                    <a:lnTo>
                      <a:pt x="107" y="556"/>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1" name="Text Box 15">
                <a:extLst>
                  <a:ext uri="{FF2B5EF4-FFF2-40B4-BE49-F238E27FC236}">
                    <a16:creationId xmlns:a16="http://schemas.microsoft.com/office/drawing/2014/main" id="{1A730463-D72B-1C42-A38F-9A53FE7D4D5A}"/>
                  </a:ext>
                </a:extLst>
              </p:cNvPr>
              <p:cNvSpPr txBox="1">
                <a:spLocks noChangeArrowheads="1"/>
              </p:cNvSpPr>
              <p:nvPr/>
            </p:nvSpPr>
            <p:spPr bwMode="auto">
              <a:xfrm rot="-5400000">
                <a:off x="569" y="4802"/>
                <a:ext cx="544" cy="17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a:solidFill>
                      <a:srgbClr val="FFFF00"/>
                    </a:solidFill>
                  </a:rPr>
                  <a:t>Symbiotic</a:t>
                </a:r>
              </a:p>
            </p:txBody>
          </p:sp>
        </p:grpSp>
        <p:sp>
          <p:nvSpPr>
            <p:cNvPr id="9234" name="Text Box 18">
              <a:extLst>
                <a:ext uri="{FF2B5EF4-FFF2-40B4-BE49-F238E27FC236}">
                  <a16:creationId xmlns:a16="http://schemas.microsoft.com/office/drawing/2014/main" id="{AAD065CB-E2DD-DD42-8721-1E70259F725F}"/>
                </a:ext>
              </a:extLst>
            </p:cNvPr>
            <p:cNvSpPr txBox="1">
              <a:spLocks noChangeArrowheads="1"/>
            </p:cNvSpPr>
            <p:nvPr/>
          </p:nvSpPr>
          <p:spPr bwMode="auto">
            <a:xfrm>
              <a:off x="1345327" y="2331451"/>
              <a:ext cx="50403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dirty="0">
                  <a:solidFill>
                    <a:srgbClr val="000099"/>
                  </a:solidFill>
                </a:rPr>
                <a:t>One of the great questions in biblical study is why does the Hebrews letter start off so different from all of the other letters?  “Don’t those first century Christians know that Jesus is the Son of God, and thus much higher than the angels?”   Why is this chapter the way that it is and what does it continue to do for us in our day?</a:t>
              </a:r>
            </a:p>
          </p:txBody>
        </p:sp>
        <p:sp>
          <p:nvSpPr>
            <p:cNvPr id="9235" name="Text Box 19">
              <a:extLst>
                <a:ext uri="{FF2B5EF4-FFF2-40B4-BE49-F238E27FC236}">
                  <a16:creationId xmlns:a16="http://schemas.microsoft.com/office/drawing/2014/main" id="{1C31C5FB-4F7C-9F4A-BF66-D7BFC3212A84}"/>
                </a:ext>
              </a:extLst>
            </p:cNvPr>
            <p:cNvSpPr txBox="1">
              <a:spLocks noChangeArrowheads="1"/>
            </p:cNvSpPr>
            <p:nvPr/>
          </p:nvSpPr>
          <p:spPr bwMode="auto">
            <a:xfrm rot="16200000">
              <a:off x="-930384" y="5210723"/>
              <a:ext cx="4248150" cy="2444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b="1"/>
                <a:t>I am given the rock solid foundation upon which I build my ‘house’.</a:t>
              </a:r>
            </a:p>
          </p:txBody>
        </p:sp>
        <p:sp>
          <p:nvSpPr>
            <p:cNvPr id="9236" name="Text Box 20">
              <a:extLst>
                <a:ext uri="{FF2B5EF4-FFF2-40B4-BE49-F238E27FC236}">
                  <a16:creationId xmlns:a16="http://schemas.microsoft.com/office/drawing/2014/main" id="{2992F83C-AC76-F843-833F-DC68BF0DBC56}"/>
                </a:ext>
              </a:extLst>
            </p:cNvPr>
            <p:cNvSpPr txBox="1">
              <a:spLocks noChangeArrowheads="1"/>
            </p:cNvSpPr>
            <p:nvPr/>
          </p:nvSpPr>
          <p:spPr bwMode="auto">
            <a:xfrm>
              <a:off x="2797952" y="8418774"/>
              <a:ext cx="387644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AU" altLang="en-US" sz="1000" dirty="0">
                  <a:solidFill>
                    <a:srgbClr val="FF0000"/>
                  </a:solidFill>
                  <a:sym typeface="Wingdings" pitchFamily="2" charset="2"/>
                </a:rPr>
                <a:t>  l</a:t>
              </a:r>
              <a:r>
                <a:rPr lang="en-AU" altLang="en-US" sz="1000" dirty="0">
                  <a:solidFill>
                    <a:srgbClr val="FF0000"/>
                  </a:solidFill>
                </a:rPr>
                <a:t>ike in marriage we undergo the ‘pronoun </a:t>
              </a:r>
              <a:r>
                <a:rPr lang="en-AU" altLang="en-US" sz="1000" dirty="0" err="1">
                  <a:solidFill>
                    <a:srgbClr val="FF0000"/>
                  </a:solidFill>
                </a:rPr>
                <a:t>shift’from</a:t>
              </a:r>
              <a:r>
                <a:rPr lang="en-AU" altLang="en-US" sz="1000" dirty="0">
                  <a:solidFill>
                    <a:srgbClr val="FF0000"/>
                  </a:solidFill>
                </a:rPr>
                <a:t> “me” to “I”</a:t>
              </a:r>
            </a:p>
          </p:txBody>
        </p:sp>
      </p:grpSp>
      <p:sp>
        <p:nvSpPr>
          <p:cNvPr id="24" name="Rectangle 23">
            <a:extLst>
              <a:ext uri="{FF2B5EF4-FFF2-40B4-BE49-F238E27FC236}">
                <a16:creationId xmlns:a16="http://schemas.microsoft.com/office/drawing/2014/main" id="{CB26D36E-B677-3742-9B61-FB5ABE87013B}"/>
              </a:ext>
            </a:extLst>
          </p:cNvPr>
          <p:cNvSpPr/>
          <p:nvPr/>
        </p:nvSpPr>
        <p:spPr>
          <a:xfrm>
            <a:off x="1340069" y="9837684"/>
            <a:ext cx="4997668" cy="195492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7C9AEF95-ADB5-0145-819C-38A95159AEE6}"/>
              </a:ext>
            </a:extLst>
          </p:cNvPr>
          <p:cNvSpPr txBox="1"/>
          <p:nvPr/>
        </p:nvSpPr>
        <p:spPr>
          <a:xfrm>
            <a:off x="1403129" y="9853450"/>
            <a:ext cx="4940875" cy="369332"/>
          </a:xfrm>
          <a:prstGeom prst="rect">
            <a:avLst/>
          </a:prstGeom>
          <a:noFill/>
        </p:spPr>
        <p:txBody>
          <a:bodyPr wrap="square" rtlCol="0">
            <a:spAutoFit/>
          </a:bodyPr>
          <a:lstStyle/>
          <a:p>
            <a:r>
              <a:rPr lang="en-US" b="1" dirty="0"/>
              <a:t>Added symbols of ‘change’ in my personal life</a:t>
            </a:r>
            <a:r>
              <a:rPr lang="en-US" dirty="0"/>
              <a:t>:</a:t>
            </a:r>
          </a:p>
        </p:txBody>
      </p:sp>
      <p:sp>
        <p:nvSpPr>
          <p:cNvPr id="21" name="TextBox 20">
            <a:extLst>
              <a:ext uri="{FF2B5EF4-FFF2-40B4-BE49-F238E27FC236}">
                <a16:creationId xmlns:a16="http://schemas.microsoft.com/office/drawing/2014/main" id="{73B53ADB-34FE-0C45-B130-F3791D8D1513}"/>
              </a:ext>
            </a:extLst>
          </p:cNvPr>
          <p:cNvSpPr txBox="1"/>
          <p:nvPr/>
        </p:nvSpPr>
        <p:spPr>
          <a:xfrm>
            <a:off x="242889" y="10815637"/>
            <a:ext cx="742949" cy="584775"/>
          </a:xfrm>
          <a:prstGeom prst="rect">
            <a:avLst/>
          </a:prstGeom>
          <a:noFill/>
        </p:spPr>
        <p:txBody>
          <a:bodyPr wrap="square" rtlCol="0">
            <a:spAutoFit/>
          </a:bodyPr>
          <a:lstStyle/>
          <a:p>
            <a:r>
              <a:rPr lang="en-US" sz="3200" b="1" dirty="0">
                <a:solidFill>
                  <a:schemeClr val="bg1"/>
                </a:solidFill>
              </a:rPr>
              <a:t>L2</a:t>
            </a:r>
          </a:p>
        </p:txBody>
      </p:sp>
      <p:sp>
        <p:nvSpPr>
          <p:cNvPr id="22" name="Text Box 20">
            <a:extLst>
              <a:ext uri="{FF2B5EF4-FFF2-40B4-BE49-F238E27FC236}">
                <a16:creationId xmlns:a16="http://schemas.microsoft.com/office/drawing/2014/main" id="{68F7EA5C-A467-144E-A26B-B3AD41A059A9}"/>
              </a:ext>
            </a:extLst>
          </p:cNvPr>
          <p:cNvSpPr txBox="1">
            <a:spLocks noChangeArrowheads="1"/>
          </p:cNvSpPr>
          <p:nvPr/>
        </p:nvSpPr>
        <p:spPr bwMode="auto">
          <a:xfrm>
            <a:off x="1" y="3314987"/>
            <a:ext cx="981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a:solidFill>
                  <a:srgbClr val="FF0000"/>
                </a:solidFill>
              </a:rPr>
              <a:t>First Prac</a:t>
            </a:r>
          </a:p>
        </p:txBody>
      </p:sp>
      <p:grpSp>
        <p:nvGrpSpPr>
          <p:cNvPr id="23" name="Group 22">
            <a:extLst>
              <a:ext uri="{FF2B5EF4-FFF2-40B4-BE49-F238E27FC236}">
                <a16:creationId xmlns:a16="http://schemas.microsoft.com/office/drawing/2014/main" id="{5098A4B5-2302-9B4F-9983-2E65E5AFC7CA}"/>
              </a:ext>
            </a:extLst>
          </p:cNvPr>
          <p:cNvGrpSpPr/>
          <p:nvPr/>
        </p:nvGrpSpPr>
        <p:grpSpPr>
          <a:xfrm>
            <a:off x="0" y="4128694"/>
            <a:ext cx="907200" cy="3981450"/>
            <a:chOff x="7852201" y="2891999"/>
            <a:chExt cx="907200" cy="3981450"/>
          </a:xfrm>
        </p:grpSpPr>
        <p:sp>
          <p:nvSpPr>
            <p:cNvPr id="25" name="TextBox 24">
              <a:extLst>
                <a:ext uri="{FF2B5EF4-FFF2-40B4-BE49-F238E27FC236}">
                  <a16:creationId xmlns:a16="http://schemas.microsoft.com/office/drawing/2014/main" id="{111C7A4B-4C83-D34F-9C50-179ED47F4EFB}"/>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27" name="TextBox 26">
              <a:extLst>
                <a:ext uri="{FF2B5EF4-FFF2-40B4-BE49-F238E27FC236}">
                  <a16:creationId xmlns:a16="http://schemas.microsoft.com/office/drawing/2014/main" id="{EBEA20FF-5B80-C046-9625-F5B68B4F3C42}"/>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Tree>
    <p:extLst>
      <p:ext uri="{BB962C8B-B14F-4D97-AF65-F5344CB8AC3E}">
        <p14:creationId xmlns:p14="http://schemas.microsoft.com/office/powerpoint/2010/main" val="131099160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AF52FB-A0DF-4840-A9FB-ACDA1B661EF4}"/>
              </a:ext>
            </a:extLst>
          </p:cNvPr>
          <p:cNvSpPr>
            <a:spLocks noGrp="1"/>
          </p:cNvSpPr>
          <p:nvPr>
            <p:ph type="sldNum" sz="quarter" idx="12"/>
          </p:nvPr>
        </p:nvSpPr>
        <p:spPr/>
        <p:txBody>
          <a:bodyPr/>
          <a:lstStyle/>
          <a:p>
            <a:fld id="{8E22FFD7-7552-B44A-9234-BA862C260177}" type="slidenum">
              <a:rPr lang="en-US" smtClean="0"/>
              <a:t>139</a:t>
            </a:fld>
            <a:endParaRPr lang="en-US"/>
          </a:p>
        </p:txBody>
      </p:sp>
      <p:sp>
        <p:nvSpPr>
          <p:cNvPr id="3" name="TextBox 2">
            <a:extLst>
              <a:ext uri="{FF2B5EF4-FFF2-40B4-BE49-F238E27FC236}">
                <a16:creationId xmlns:a16="http://schemas.microsoft.com/office/drawing/2014/main" id="{98CF9292-7582-CA46-90C8-D982E05FB18D}"/>
              </a:ext>
            </a:extLst>
          </p:cNvPr>
          <p:cNvSpPr txBox="1"/>
          <p:nvPr/>
        </p:nvSpPr>
        <p:spPr>
          <a:xfrm>
            <a:off x="588936" y="836908"/>
            <a:ext cx="5416657" cy="10895290"/>
          </a:xfrm>
          <a:prstGeom prst="rect">
            <a:avLst/>
          </a:prstGeom>
          <a:noFill/>
        </p:spPr>
        <p:txBody>
          <a:bodyPr wrap="square" rtlCol="0">
            <a:spAutoFit/>
          </a:bodyPr>
          <a:lstStyle/>
          <a:p>
            <a:r>
              <a:rPr lang="en-AU" dirty="0"/>
              <a:t>the sound of words which </a:t>
            </a:r>
            <a:r>
              <a:rPr lang="en-AU" i="1" dirty="0"/>
              <a:t>sound was such that</a:t>
            </a:r>
            <a:r>
              <a:rPr lang="en-AU" dirty="0"/>
              <a:t> those who heard begged that no further word be spoken to them. </a:t>
            </a:r>
            <a:r>
              <a:rPr lang="en-AU" b="1" baseline="30000" dirty="0"/>
              <a:t>20 </a:t>
            </a:r>
            <a:r>
              <a:rPr lang="en-AU" dirty="0"/>
              <a:t>For they could not bear the command, “If even a beast touches the mountain, it will be stoned.” </a:t>
            </a:r>
            <a:r>
              <a:rPr lang="en-AU" b="1" baseline="30000" dirty="0"/>
              <a:t>21 </a:t>
            </a:r>
            <a:r>
              <a:rPr lang="en-AU" dirty="0"/>
              <a:t>And so terrible was the sight, </a:t>
            </a:r>
            <a:r>
              <a:rPr lang="en-AU" i="1" dirty="0" err="1"/>
              <a:t>that</a:t>
            </a:r>
            <a:r>
              <a:rPr lang="en-AU" dirty="0" err="1"/>
              <a:t>Moses</a:t>
            </a:r>
            <a:r>
              <a:rPr lang="en-AU" dirty="0"/>
              <a:t> said, “I am full of fear and trembling.” </a:t>
            </a:r>
            <a:r>
              <a:rPr lang="en-AU" b="1" baseline="30000" dirty="0"/>
              <a:t>22 </a:t>
            </a:r>
            <a:r>
              <a:rPr lang="en-AU" dirty="0"/>
              <a:t>But you have come to Mount Zion and to the city of the living God, the heavenly Jerusalem, and to myriads of </a:t>
            </a:r>
            <a:r>
              <a:rPr lang="en-AU" baseline="30000" dirty="0"/>
              <a:t>[</a:t>
            </a:r>
            <a:r>
              <a:rPr lang="en-AU" baseline="30000" dirty="0">
                <a:hlinkClick r:id="rId2" tooltip="See footnote h"/>
              </a:rPr>
              <a:t>h</a:t>
            </a:r>
            <a:r>
              <a:rPr lang="en-AU" baseline="30000" dirty="0"/>
              <a:t>]</a:t>
            </a:r>
            <a:r>
              <a:rPr lang="en-AU" dirty="0"/>
              <a:t>angels, </a:t>
            </a:r>
            <a:r>
              <a:rPr lang="en-AU" b="1" baseline="30000" dirty="0"/>
              <a:t>23 </a:t>
            </a:r>
            <a:r>
              <a:rPr lang="en-AU" dirty="0"/>
              <a:t>to the general assembly and church of the firstborn who are enrolled in heaven, and to God, the Judge of all, and to the spirits of </a:t>
            </a:r>
            <a:r>
              <a:rPr lang="en-AU" i="1" dirty="0"/>
              <a:t>the</a:t>
            </a:r>
            <a:r>
              <a:rPr lang="en-AU" dirty="0"/>
              <a:t> righteous made perfect, </a:t>
            </a:r>
            <a:r>
              <a:rPr lang="en-AU" b="1" baseline="30000" dirty="0"/>
              <a:t>24 </a:t>
            </a:r>
            <a:r>
              <a:rPr lang="en-AU" dirty="0"/>
              <a:t>and to Jesus, the mediator of a new covenant, and to the sprinkled blood, which speaks better than </a:t>
            </a:r>
            <a:r>
              <a:rPr lang="en-AU" i="1" dirty="0"/>
              <a:t>the blood</a:t>
            </a:r>
            <a:r>
              <a:rPr lang="en-AU" dirty="0"/>
              <a:t> of Abel.</a:t>
            </a:r>
          </a:p>
          <a:p>
            <a:endParaRPr lang="en-AU" b="1" dirty="0"/>
          </a:p>
          <a:p>
            <a:r>
              <a:rPr lang="en-AU" b="1" dirty="0"/>
              <a:t>The Unshaken Kingdom</a:t>
            </a:r>
          </a:p>
          <a:p>
            <a:r>
              <a:rPr lang="en-AU" b="1" baseline="30000" dirty="0"/>
              <a:t>25 </a:t>
            </a:r>
            <a:r>
              <a:rPr lang="en-AU" dirty="0"/>
              <a:t>See to it that you do not refuse Him who is speaking. For if those did not escape when they refused him who warned </a:t>
            </a:r>
            <a:r>
              <a:rPr lang="en-AU" i="1" dirty="0"/>
              <a:t>them</a:t>
            </a:r>
            <a:r>
              <a:rPr lang="en-AU" dirty="0"/>
              <a:t> on earth, </a:t>
            </a:r>
            <a:r>
              <a:rPr lang="en-AU" baseline="30000" dirty="0"/>
              <a:t>[</a:t>
            </a:r>
            <a:r>
              <a:rPr lang="en-AU" baseline="30000" dirty="0">
                <a:hlinkClick r:id="rId3" tooltip="See footnote i"/>
              </a:rPr>
              <a:t>i</a:t>
            </a:r>
            <a:r>
              <a:rPr lang="en-AU" baseline="30000" dirty="0"/>
              <a:t>]</a:t>
            </a:r>
            <a:r>
              <a:rPr lang="en-AU" dirty="0"/>
              <a:t>much less </a:t>
            </a:r>
            <a:r>
              <a:rPr lang="en-AU" i="1" dirty="0"/>
              <a:t>will</a:t>
            </a:r>
            <a:r>
              <a:rPr lang="en-AU" dirty="0"/>
              <a:t> we </a:t>
            </a:r>
            <a:r>
              <a:rPr lang="en-AU" i="1" dirty="0"/>
              <a:t>escape</a:t>
            </a:r>
            <a:r>
              <a:rPr lang="en-AU" dirty="0"/>
              <a:t> who turn away from Him who </a:t>
            </a:r>
            <a:r>
              <a:rPr lang="en-AU" i="1" dirty="0"/>
              <a:t>warns</a:t>
            </a:r>
            <a:r>
              <a:rPr lang="en-AU" dirty="0"/>
              <a:t> from heaven. </a:t>
            </a:r>
            <a:r>
              <a:rPr lang="en-AU" b="1" baseline="30000" dirty="0"/>
              <a:t>26 </a:t>
            </a:r>
            <a:r>
              <a:rPr lang="en-AU" dirty="0"/>
              <a:t>And His voice shook the earth then, but now He has promised, saying, “Yet once more I will shake not only the earth, but also the heaven.” </a:t>
            </a:r>
            <a:r>
              <a:rPr lang="en-AU" b="1" baseline="30000" dirty="0"/>
              <a:t>27 </a:t>
            </a:r>
            <a:r>
              <a:rPr lang="en-AU" dirty="0"/>
              <a:t>This </a:t>
            </a:r>
            <a:r>
              <a:rPr lang="en-AU" i="1" dirty="0"/>
              <a:t>expression</a:t>
            </a:r>
            <a:r>
              <a:rPr lang="en-AU" dirty="0"/>
              <a:t>, “Yet once more,” denotes the removing of those things which can be shaken, as of created things, so that those things which cannot be shaken may remain. </a:t>
            </a:r>
            <a:r>
              <a:rPr lang="en-AU" b="1" baseline="30000" dirty="0"/>
              <a:t>28 </a:t>
            </a:r>
            <a:r>
              <a:rPr lang="en-AU" dirty="0"/>
              <a:t>Therefore, since we receive a kingdom which cannot be shaken, let us </a:t>
            </a:r>
            <a:r>
              <a:rPr lang="en-AU" baseline="30000" dirty="0"/>
              <a:t>[</a:t>
            </a:r>
            <a:r>
              <a:rPr lang="en-AU" baseline="30000" dirty="0">
                <a:hlinkClick r:id="rId4" tooltip="See footnote j"/>
              </a:rPr>
              <a:t>j</a:t>
            </a:r>
            <a:r>
              <a:rPr lang="en-AU" baseline="30000" dirty="0"/>
              <a:t>]</a:t>
            </a:r>
            <a:r>
              <a:rPr lang="en-AU" dirty="0"/>
              <a:t>show gratitude, by which we may offer to God an acceptable service with reverence and awe; </a:t>
            </a:r>
            <a:r>
              <a:rPr lang="en-AU" b="1" baseline="30000" dirty="0"/>
              <a:t>29 </a:t>
            </a:r>
            <a:r>
              <a:rPr lang="en-AU" dirty="0"/>
              <a:t>for our God is a consuming fire.</a:t>
            </a:r>
          </a:p>
          <a:p>
            <a:endParaRPr lang="en-AU" dirty="0"/>
          </a:p>
          <a:p>
            <a:endParaRPr lang="en-AU" dirty="0"/>
          </a:p>
          <a:p>
            <a:r>
              <a:rPr lang="en-AU" dirty="0"/>
              <a:t>The Changeless Christ</a:t>
            </a:r>
          </a:p>
          <a:p>
            <a:r>
              <a:rPr lang="en-AU" b="1" dirty="0"/>
              <a:t>13 </a:t>
            </a:r>
            <a:r>
              <a:rPr lang="en-AU" dirty="0"/>
              <a:t>Let love of the brethren continue. </a:t>
            </a:r>
            <a:r>
              <a:rPr lang="en-AU" b="1" baseline="30000" dirty="0"/>
              <a:t>2 </a:t>
            </a:r>
            <a:r>
              <a:rPr lang="en-AU" dirty="0"/>
              <a:t>Do not neglect to show hospitality to strangers, for by this some have entertained angels without knowing it.</a:t>
            </a:r>
            <a:r>
              <a:rPr lang="en-AU" b="1" baseline="30000" dirty="0"/>
              <a:t>3 </a:t>
            </a:r>
            <a:r>
              <a:rPr lang="en-AU" dirty="0"/>
              <a:t>Remember the prisoners, as though in prison with them, </a:t>
            </a:r>
            <a:r>
              <a:rPr lang="en-AU" i="1" dirty="0"/>
              <a:t>and</a:t>
            </a:r>
            <a:r>
              <a:rPr lang="en-AU" dirty="0"/>
              <a:t> those who are ill-treated, since you </a:t>
            </a:r>
          </a:p>
        </p:txBody>
      </p:sp>
    </p:spTree>
    <p:extLst>
      <p:ext uri="{BB962C8B-B14F-4D97-AF65-F5344CB8AC3E}">
        <p14:creationId xmlns:p14="http://schemas.microsoft.com/office/powerpoint/2010/main" val="66250276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F0A072-2CC9-D649-9785-515B25911B22}"/>
              </a:ext>
            </a:extLst>
          </p:cNvPr>
          <p:cNvSpPr>
            <a:spLocks noGrp="1"/>
          </p:cNvSpPr>
          <p:nvPr>
            <p:ph type="sldNum" sz="quarter" idx="12"/>
          </p:nvPr>
        </p:nvSpPr>
        <p:spPr/>
        <p:txBody>
          <a:bodyPr/>
          <a:lstStyle/>
          <a:p>
            <a:fld id="{8E22FFD7-7552-B44A-9234-BA862C260177}" type="slidenum">
              <a:rPr lang="en-US" smtClean="0"/>
              <a:t>140</a:t>
            </a:fld>
            <a:endParaRPr lang="en-US"/>
          </a:p>
        </p:txBody>
      </p:sp>
      <p:sp>
        <p:nvSpPr>
          <p:cNvPr id="3" name="TextBox 2">
            <a:extLst>
              <a:ext uri="{FF2B5EF4-FFF2-40B4-BE49-F238E27FC236}">
                <a16:creationId xmlns:a16="http://schemas.microsoft.com/office/drawing/2014/main" id="{D33E7A63-85CD-0A4E-B99C-1F9A97925CC1}"/>
              </a:ext>
            </a:extLst>
          </p:cNvPr>
          <p:cNvSpPr txBox="1"/>
          <p:nvPr/>
        </p:nvSpPr>
        <p:spPr>
          <a:xfrm>
            <a:off x="503695" y="526942"/>
            <a:ext cx="5052447" cy="12834283"/>
          </a:xfrm>
          <a:prstGeom prst="rect">
            <a:avLst/>
          </a:prstGeom>
          <a:noFill/>
        </p:spPr>
        <p:txBody>
          <a:bodyPr wrap="square" rtlCol="0">
            <a:spAutoFit/>
          </a:bodyPr>
          <a:lstStyle/>
          <a:p>
            <a:r>
              <a:rPr lang="en-AU" dirty="0"/>
              <a:t>yourselves also are in the body. </a:t>
            </a:r>
            <a:r>
              <a:rPr lang="en-AU" b="1" baseline="30000" dirty="0"/>
              <a:t>4 </a:t>
            </a:r>
            <a:r>
              <a:rPr lang="en-AU" dirty="0"/>
              <a:t>Marriage </a:t>
            </a:r>
            <a:r>
              <a:rPr lang="en-AU" i="1" dirty="0"/>
              <a:t>is to be held</a:t>
            </a:r>
            <a:r>
              <a:rPr lang="en-AU" dirty="0"/>
              <a:t> in honour among all, and the </a:t>
            </a:r>
            <a:r>
              <a:rPr lang="en-AU" i="1" dirty="0"/>
              <a:t>marriage</a:t>
            </a:r>
            <a:r>
              <a:rPr lang="en-AU" dirty="0"/>
              <a:t> bed </a:t>
            </a:r>
            <a:r>
              <a:rPr lang="en-AU" i="1" dirty="0"/>
              <a:t>is to be</a:t>
            </a:r>
            <a:r>
              <a:rPr lang="en-AU" dirty="0"/>
              <a:t> undefiled; for fornicators and adulterers God will judge. </a:t>
            </a:r>
            <a:r>
              <a:rPr lang="en-AU" b="1" baseline="30000" dirty="0"/>
              <a:t>5 </a:t>
            </a:r>
            <a:r>
              <a:rPr lang="en-AU" i="1" dirty="0"/>
              <a:t>Make sure that</a:t>
            </a:r>
            <a:r>
              <a:rPr lang="en-AU" dirty="0"/>
              <a:t> your character is free from the love of money, being content with what you have; for He Himself has said, “I will never desert you, nor will I ever forsake you,” </a:t>
            </a:r>
            <a:r>
              <a:rPr lang="en-AU" b="1" baseline="30000" dirty="0"/>
              <a:t>6 </a:t>
            </a:r>
            <a:r>
              <a:rPr lang="en-AU" dirty="0"/>
              <a:t>so that we confidently say,</a:t>
            </a:r>
          </a:p>
          <a:p>
            <a:r>
              <a:rPr lang="en-AU" dirty="0"/>
              <a:t>“The Lord is my helper, I will not be afraid.</a:t>
            </a:r>
            <a:br>
              <a:rPr lang="en-AU" dirty="0"/>
            </a:br>
            <a:r>
              <a:rPr lang="en-AU" dirty="0"/>
              <a:t>What will man do to me?”</a:t>
            </a:r>
          </a:p>
          <a:p>
            <a:r>
              <a:rPr lang="en-AU" b="1" baseline="30000" dirty="0"/>
              <a:t>7 </a:t>
            </a:r>
            <a:r>
              <a:rPr lang="en-AU" dirty="0"/>
              <a:t>Remember those who led you, who spoke the word of God to you; and considering the </a:t>
            </a:r>
            <a:r>
              <a:rPr lang="en-AU" baseline="30000" dirty="0"/>
              <a:t>[</a:t>
            </a:r>
            <a:r>
              <a:rPr lang="en-AU" baseline="30000" dirty="0">
                <a:hlinkClick r:id="rId2" tooltip="See footnote a"/>
              </a:rPr>
              <a:t>a</a:t>
            </a:r>
            <a:r>
              <a:rPr lang="en-AU" baseline="30000" dirty="0"/>
              <a:t>]</a:t>
            </a:r>
            <a:r>
              <a:rPr lang="en-AU" dirty="0"/>
              <a:t>result of their conduct, imitate their faith. </a:t>
            </a:r>
            <a:r>
              <a:rPr lang="en-AU" b="1" baseline="30000" dirty="0"/>
              <a:t>8 </a:t>
            </a:r>
            <a:r>
              <a:rPr lang="en-AU" dirty="0"/>
              <a:t>Jesus Christ </a:t>
            </a:r>
            <a:r>
              <a:rPr lang="en-AU" i="1" dirty="0"/>
              <a:t>is</a:t>
            </a:r>
            <a:r>
              <a:rPr lang="en-AU" dirty="0"/>
              <a:t> the same yesterday and today and forever. </a:t>
            </a:r>
            <a:r>
              <a:rPr lang="en-AU" b="1" baseline="30000" dirty="0"/>
              <a:t>9 </a:t>
            </a:r>
            <a:r>
              <a:rPr lang="en-AU" dirty="0"/>
              <a:t>Do not be carried away by varied and strange teachings; for it is good for the heart to be strengthened by grace, not by foods, through which those who </a:t>
            </a:r>
            <a:r>
              <a:rPr lang="en-AU" baseline="30000" dirty="0"/>
              <a:t>[</a:t>
            </a:r>
            <a:r>
              <a:rPr lang="en-AU" baseline="30000" dirty="0">
                <a:hlinkClick r:id="rId3" tooltip="See footnote b"/>
              </a:rPr>
              <a:t>b</a:t>
            </a:r>
            <a:r>
              <a:rPr lang="en-AU" baseline="30000" dirty="0"/>
              <a:t>]</a:t>
            </a:r>
            <a:r>
              <a:rPr lang="en-AU" dirty="0"/>
              <a:t>were so occupied were not benefited. </a:t>
            </a:r>
            <a:r>
              <a:rPr lang="en-AU" b="1" baseline="30000" dirty="0"/>
              <a:t>10 </a:t>
            </a:r>
            <a:r>
              <a:rPr lang="en-AU" dirty="0"/>
              <a:t>We have an altar from which those who serve the </a:t>
            </a:r>
            <a:r>
              <a:rPr lang="en-AU" baseline="30000" dirty="0"/>
              <a:t>[</a:t>
            </a:r>
            <a:r>
              <a:rPr lang="en-AU" baseline="30000" dirty="0">
                <a:hlinkClick r:id="rId4" tooltip="See footnote c"/>
              </a:rPr>
              <a:t>c</a:t>
            </a:r>
            <a:r>
              <a:rPr lang="en-AU" baseline="30000" dirty="0"/>
              <a:t>]</a:t>
            </a:r>
            <a:r>
              <a:rPr lang="en-AU" dirty="0"/>
              <a:t>tabernacle have no right to eat.</a:t>
            </a:r>
            <a:r>
              <a:rPr lang="en-AU" b="1" baseline="30000" dirty="0"/>
              <a:t>11 </a:t>
            </a:r>
            <a:r>
              <a:rPr lang="en-AU" dirty="0"/>
              <a:t>For the bodies of those animals whose blood is brought into the holy place by the high priest </a:t>
            </a:r>
            <a:r>
              <a:rPr lang="en-AU" i="1" dirty="0"/>
              <a:t>as an offering</a:t>
            </a:r>
            <a:r>
              <a:rPr lang="en-AU" dirty="0"/>
              <a:t> for sin, are burned outside the camp. </a:t>
            </a:r>
            <a:r>
              <a:rPr lang="en-AU" b="1" baseline="30000" dirty="0"/>
              <a:t>12 </a:t>
            </a:r>
            <a:r>
              <a:rPr lang="en-AU" dirty="0"/>
              <a:t>Therefore Jesus also, that He might sanctify the people through His own blood, suffered outside the gate. </a:t>
            </a:r>
            <a:r>
              <a:rPr lang="en-AU" b="1" baseline="30000" dirty="0"/>
              <a:t>13 </a:t>
            </a:r>
            <a:r>
              <a:rPr lang="en-AU" dirty="0"/>
              <a:t>So, let us go out to Him outside the camp, bearing His reproach. </a:t>
            </a:r>
            <a:r>
              <a:rPr lang="en-AU" b="1" baseline="30000" dirty="0"/>
              <a:t>14 </a:t>
            </a:r>
            <a:r>
              <a:rPr lang="en-AU" dirty="0"/>
              <a:t>For here we do not have a lasting city, but we are seeking </a:t>
            </a:r>
            <a:r>
              <a:rPr lang="en-AU" i="1" dirty="0"/>
              <a:t>the </a:t>
            </a:r>
            <a:r>
              <a:rPr lang="en-AU" i="1" dirty="0" err="1"/>
              <a:t>city</a:t>
            </a:r>
            <a:r>
              <a:rPr lang="en-AU" dirty="0" err="1"/>
              <a:t>which</a:t>
            </a:r>
            <a:r>
              <a:rPr lang="en-AU" dirty="0"/>
              <a:t> is to come.</a:t>
            </a:r>
          </a:p>
          <a:p>
            <a:r>
              <a:rPr lang="en-AU" dirty="0"/>
              <a:t>God-pleasing Sacrifices</a:t>
            </a:r>
          </a:p>
          <a:p>
            <a:r>
              <a:rPr lang="en-AU" b="1" baseline="30000" dirty="0"/>
              <a:t>15 </a:t>
            </a:r>
            <a:r>
              <a:rPr lang="en-AU" dirty="0"/>
              <a:t>Through Him then, let us continually offer up a sacrifice of praise to God, that is, the fruit of lips that </a:t>
            </a:r>
            <a:r>
              <a:rPr lang="en-AU" baseline="30000" dirty="0"/>
              <a:t>[</a:t>
            </a:r>
            <a:r>
              <a:rPr lang="en-AU" baseline="30000" dirty="0">
                <a:hlinkClick r:id="rId5" tooltip="See footnote d"/>
              </a:rPr>
              <a:t>d</a:t>
            </a:r>
            <a:r>
              <a:rPr lang="en-AU" baseline="30000" dirty="0"/>
              <a:t>]</a:t>
            </a:r>
            <a:r>
              <a:rPr lang="en-AU" dirty="0"/>
              <a:t>give thanks to His name. </a:t>
            </a:r>
            <a:r>
              <a:rPr lang="en-AU" b="1" baseline="30000" dirty="0"/>
              <a:t>16 </a:t>
            </a:r>
            <a:r>
              <a:rPr lang="en-AU" dirty="0"/>
              <a:t>And do not neglect doing good and sharing, for with such sacrifices God is pleased.</a:t>
            </a:r>
          </a:p>
          <a:p>
            <a:r>
              <a:rPr lang="en-AU" b="1" baseline="30000" dirty="0"/>
              <a:t>17 </a:t>
            </a:r>
            <a:r>
              <a:rPr lang="en-AU" dirty="0"/>
              <a:t>Obey your leaders and submit </a:t>
            </a:r>
            <a:r>
              <a:rPr lang="en-AU" i="1" dirty="0"/>
              <a:t>to them</a:t>
            </a:r>
            <a:r>
              <a:rPr lang="en-AU" dirty="0"/>
              <a:t>, for they keep watch over your souls as those who will give an account. </a:t>
            </a:r>
            <a:r>
              <a:rPr lang="en-AU" baseline="30000" dirty="0"/>
              <a:t>[</a:t>
            </a:r>
            <a:r>
              <a:rPr lang="en-AU" baseline="30000" dirty="0">
                <a:hlinkClick r:id="rId6" tooltip="See footnote e"/>
              </a:rPr>
              <a:t>e</a:t>
            </a:r>
            <a:r>
              <a:rPr lang="en-AU" baseline="30000" dirty="0"/>
              <a:t>]</a:t>
            </a:r>
            <a:r>
              <a:rPr lang="en-AU" dirty="0"/>
              <a:t>Let them do this with joy and not </a:t>
            </a:r>
            <a:r>
              <a:rPr lang="en-AU" baseline="30000" dirty="0"/>
              <a:t>[</a:t>
            </a:r>
            <a:r>
              <a:rPr lang="en-AU" baseline="30000" dirty="0">
                <a:hlinkClick r:id="rId7" tooltip="See footnote f"/>
              </a:rPr>
              <a:t>f</a:t>
            </a:r>
            <a:r>
              <a:rPr lang="en-AU" baseline="30000" dirty="0"/>
              <a:t>]</a:t>
            </a:r>
            <a:r>
              <a:rPr lang="en-AU" dirty="0"/>
              <a:t>with grief, for this would be unprofitable for you.</a:t>
            </a:r>
          </a:p>
          <a:p>
            <a:r>
              <a:rPr lang="en-AU" b="1" baseline="30000" dirty="0"/>
              <a:t>18 </a:t>
            </a:r>
            <a:r>
              <a:rPr lang="en-AU" dirty="0"/>
              <a:t>Pray for us, for we are sure that we have a good </a:t>
            </a:r>
          </a:p>
          <a:p>
            <a:endParaRPr lang="en-AU" dirty="0"/>
          </a:p>
          <a:p>
            <a:endParaRPr lang="en-AU" dirty="0"/>
          </a:p>
          <a:p>
            <a:endParaRPr lang="en-AU" dirty="0"/>
          </a:p>
          <a:p>
            <a:br>
              <a:rPr lang="en-AU" dirty="0"/>
            </a:br>
            <a:endParaRPr lang="en-AU" dirty="0"/>
          </a:p>
          <a:p>
            <a:endParaRPr lang="en-US" dirty="0"/>
          </a:p>
        </p:txBody>
      </p:sp>
    </p:spTree>
    <p:extLst>
      <p:ext uri="{BB962C8B-B14F-4D97-AF65-F5344CB8AC3E}">
        <p14:creationId xmlns:p14="http://schemas.microsoft.com/office/powerpoint/2010/main" val="128994077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8C3194-4B96-464E-B631-93BA4BB58737}"/>
              </a:ext>
            </a:extLst>
          </p:cNvPr>
          <p:cNvSpPr>
            <a:spLocks noGrp="1"/>
          </p:cNvSpPr>
          <p:nvPr>
            <p:ph type="sldNum" sz="quarter" idx="12"/>
          </p:nvPr>
        </p:nvSpPr>
        <p:spPr/>
        <p:txBody>
          <a:bodyPr/>
          <a:lstStyle/>
          <a:p>
            <a:fld id="{8E22FFD7-7552-B44A-9234-BA862C260177}" type="slidenum">
              <a:rPr lang="en-US" smtClean="0"/>
              <a:t>141</a:t>
            </a:fld>
            <a:endParaRPr lang="en-US"/>
          </a:p>
        </p:txBody>
      </p:sp>
      <p:sp>
        <p:nvSpPr>
          <p:cNvPr id="3" name="TextBox 2">
            <a:extLst>
              <a:ext uri="{FF2B5EF4-FFF2-40B4-BE49-F238E27FC236}">
                <a16:creationId xmlns:a16="http://schemas.microsoft.com/office/drawing/2014/main" id="{1F1FC241-7761-B740-A517-686897529960}"/>
              </a:ext>
            </a:extLst>
          </p:cNvPr>
          <p:cNvSpPr txBox="1"/>
          <p:nvPr/>
        </p:nvSpPr>
        <p:spPr>
          <a:xfrm>
            <a:off x="596685" y="666427"/>
            <a:ext cx="5470901" cy="5355312"/>
          </a:xfrm>
          <a:prstGeom prst="rect">
            <a:avLst/>
          </a:prstGeom>
          <a:noFill/>
        </p:spPr>
        <p:txBody>
          <a:bodyPr wrap="square" rtlCol="0">
            <a:spAutoFit/>
          </a:bodyPr>
          <a:lstStyle/>
          <a:p>
            <a:r>
              <a:rPr lang="en-AU" dirty="0"/>
              <a:t>conscience, desiring to conduct ourselves honourably in all things. </a:t>
            </a:r>
            <a:r>
              <a:rPr lang="en-AU" b="1" baseline="30000" dirty="0"/>
              <a:t>19 </a:t>
            </a:r>
            <a:r>
              <a:rPr lang="en-AU" dirty="0"/>
              <a:t>And I urge </a:t>
            </a:r>
            <a:r>
              <a:rPr lang="en-AU" i="1" dirty="0"/>
              <a:t>you</a:t>
            </a:r>
            <a:r>
              <a:rPr lang="en-AU" dirty="0"/>
              <a:t> all the more to do this, so that I may be restored to you the sooner.</a:t>
            </a:r>
          </a:p>
          <a:p>
            <a:r>
              <a:rPr lang="en-AU" dirty="0"/>
              <a:t>Benediction</a:t>
            </a:r>
          </a:p>
          <a:p>
            <a:r>
              <a:rPr lang="en-AU" b="1" baseline="30000" dirty="0"/>
              <a:t>20 </a:t>
            </a:r>
            <a:r>
              <a:rPr lang="en-AU" dirty="0"/>
              <a:t>Now the God of peace, who brought up from the dead the great Shepherd of the sheep through the blood of the eternal covenant, </a:t>
            </a:r>
            <a:r>
              <a:rPr lang="en-AU" i="1" dirty="0"/>
              <a:t>even</a:t>
            </a:r>
            <a:r>
              <a:rPr lang="en-AU" dirty="0"/>
              <a:t> Jesus our Lord,</a:t>
            </a:r>
            <a:r>
              <a:rPr lang="en-AU" b="1" baseline="30000" dirty="0"/>
              <a:t>21 </a:t>
            </a:r>
            <a:r>
              <a:rPr lang="en-AU" dirty="0"/>
              <a:t>equip you in every good thing to do His will, working in us that which is pleasing in His sight, through Jesus Christ, to whom </a:t>
            </a:r>
            <a:r>
              <a:rPr lang="en-AU" i="1" dirty="0"/>
              <a:t>be</a:t>
            </a:r>
            <a:r>
              <a:rPr lang="en-AU" dirty="0"/>
              <a:t> the glory forever and ever. Amen.</a:t>
            </a:r>
          </a:p>
          <a:p>
            <a:r>
              <a:rPr lang="en-AU" b="1" baseline="30000" dirty="0"/>
              <a:t>22 </a:t>
            </a:r>
            <a:r>
              <a:rPr lang="en-AU" dirty="0"/>
              <a:t>But I urge you, brethren, bear with this word of exhortation, for I have written to you briefly. </a:t>
            </a:r>
            <a:r>
              <a:rPr lang="en-AU" b="1" baseline="30000" dirty="0"/>
              <a:t>23 </a:t>
            </a:r>
            <a:r>
              <a:rPr lang="en-AU" dirty="0"/>
              <a:t>Take notice that our brother Timothy has been released, with whom, if he comes soon, I will see you. </a:t>
            </a:r>
            <a:r>
              <a:rPr lang="en-AU" b="1" baseline="30000" dirty="0"/>
              <a:t>24 </a:t>
            </a:r>
            <a:r>
              <a:rPr lang="en-AU" dirty="0"/>
              <a:t>Greet all of your leaders and all the saints. Those from Italy greet you.</a:t>
            </a:r>
          </a:p>
          <a:p>
            <a:r>
              <a:rPr lang="en-AU" b="1" baseline="30000" dirty="0"/>
              <a:t>25 </a:t>
            </a:r>
            <a:r>
              <a:rPr lang="en-AU" dirty="0"/>
              <a:t>Grace be with you all.</a:t>
            </a:r>
          </a:p>
          <a:p>
            <a:endParaRPr lang="en-AU" dirty="0"/>
          </a:p>
          <a:p>
            <a:endParaRPr lang="en-US" dirty="0"/>
          </a:p>
        </p:txBody>
      </p:sp>
      <p:grpSp>
        <p:nvGrpSpPr>
          <p:cNvPr id="4" name="Group 25">
            <a:extLst>
              <a:ext uri="{FF2B5EF4-FFF2-40B4-BE49-F238E27FC236}">
                <a16:creationId xmlns:a16="http://schemas.microsoft.com/office/drawing/2014/main" id="{3C6F21F1-8872-3F47-A9E6-783446052D1A}"/>
              </a:ext>
            </a:extLst>
          </p:cNvPr>
          <p:cNvGrpSpPr>
            <a:grpSpLocks/>
          </p:cNvGrpSpPr>
          <p:nvPr/>
        </p:nvGrpSpPr>
        <p:grpSpPr bwMode="auto">
          <a:xfrm>
            <a:off x="675585" y="6961014"/>
            <a:ext cx="5343525" cy="3720951"/>
            <a:chOff x="527" y="1714"/>
            <a:chExt cx="3366" cy="2041"/>
          </a:xfrm>
        </p:grpSpPr>
        <p:sp>
          <p:nvSpPr>
            <p:cNvPr id="5" name="WordArt 9">
              <a:extLst>
                <a:ext uri="{FF2B5EF4-FFF2-40B4-BE49-F238E27FC236}">
                  <a16:creationId xmlns:a16="http://schemas.microsoft.com/office/drawing/2014/main" id="{B842F283-90D0-BA4A-A0AD-2C85F9C80C6A}"/>
                </a:ext>
              </a:extLst>
            </p:cNvPr>
            <p:cNvSpPr>
              <a:spLocks noChangeArrowheads="1" noChangeShapeType="1" noTextEdit="1"/>
            </p:cNvSpPr>
            <p:nvPr/>
          </p:nvSpPr>
          <p:spPr bwMode="auto">
            <a:xfrm>
              <a:off x="527" y="1985"/>
              <a:ext cx="690" cy="720"/>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Sinful</a:t>
              </a:r>
            </a:p>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Man</a:t>
              </a:r>
            </a:p>
          </p:txBody>
        </p:sp>
        <p:sp>
          <p:nvSpPr>
            <p:cNvPr id="6" name="WordArt 10">
              <a:extLst>
                <a:ext uri="{FF2B5EF4-FFF2-40B4-BE49-F238E27FC236}">
                  <a16:creationId xmlns:a16="http://schemas.microsoft.com/office/drawing/2014/main" id="{419E61CF-4045-2945-9864-F85BD2B0210F}"/>
                </a:ext>
              </a:extLst>
            </p:cNvPr>
            <p:cNvSpPr>
              <a:spLocks noChangeArrowheads="1" noChangeShapeType="1" noTextEdit="1"/>
            </p:cNvSpPr>
            <p:nvPr/>
          </p:nvSpPr>
          <p:spPr bwMode="auto">
            <a:xfrm>
              <a:off x="3203" y="1985"/>
              <a:ext cx="690" cy="720"/>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 </a:t>
              </a:r>
            </a:p>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Purity</a:t>
              </a:r>
            </a:p>
          </p:txBody>
        </p:sp>
        <p:sp>
          <p:nvSpPr>
            <p:cNvPr id="7" name="Line 11">
              <a:extLst>
                <a:ext uri="{FF2B5EF4-FFF2-40B4-BE49-F238E27FC236}">
                  <a16:creationId xmlns:a16="http://schemas.microsoft.com/office/drawing/2014/main" id="{5C799C43-8464-DC41-BE59-D6051E6590F8}"/>
                </a:ext>
              </a:extLst>
            </p:cNvPr>
            <p:cNvSpPr>
              <a:spLocks noChangeShapeType="1"/>
            </p:cNvSpPr>
            <p:nvPr/>
          </p:nvSpPr>
          <p:spPr bwMode="auto">
            <a:xfrm>
              <a:off x="1162" y="2394"/>
              <a:ext cx="726"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8" name="Picture 14" descr="MCj04363920000[1]">
              <a:extLst>
                <a:ext uri="{FF2B5EF4-FFF2-40B4-BE49-F238E27FC236}">
                  <a16:creationId xmlns:a16="http://schemas.microsoft.com/office/drawing/2014/main" id="{FC6443C8-C102-8847-90F5-406B6E0D04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 y="2225"/>
              <a:ext cx="851" cy="1167"/>
            </a:xfrm>
            <a:prstGeom prst="rect">
              <a:avLst/>
            </a:prstGeom>
            <a:noFill/>
            <a:extLst>
              <a:ext uri="{909E8E84-426E-40DD-AFC4-6F175D3DCCD1}">
                <a14:hiddenFill xmlns:a14="http://schemas.microsoft.com/office/drawing/2010/main">
                  <a:solidFill>
                    <a:srgbClr val="FFFFFF"/>
                  </a:solidFill>
                </a14:hiddenFill>
              </a:ext>
            </a:extLst>
          </p:spPr>
        </p:pic>
        <p:sp>
          <p:nvSpPr>
            <p:cNvPr id="9" name="Line 15">
              <a:extLst>
                <a:ext uri="{FF2B5EF4-FFF2-40B4-BE49-F238E27FC236}">
                  <a16:creationId xmlns:a16="http://schemas.microsoft.com/office/drawing/2014/main" id="{D480998C-C0F3-C743-A3FC-E3D4E07D14A8}"/>
                </a:ext>
              </a:extLst>
            </p:cNvPr>
            <p:cNvSpPr>
              <a:spLocks noChangeShapeType="1"/>
            </p:cNvSpPr>
            <p:nvPr/>
          </p:nvSpPr>
          <p:spPr bwMode="auto">
            <a:xfrm>
              <a:off x="2432" y="2394"/>
              <a:ext cx="726"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Arc 21">
              <a:extLst>
                <a:ext uri="{FF2B5EF4-FFF2-40B4-BE49-F238E27FC236}">
                  <a16:creationId xmlns:a16="http://schemas.microsoft.com/office/drawing/2014/main" id="{CA3E90A2-A791-A24D-82D9-114EF402FE92}"/>
                </a:ext>
              </a:extLst>
            </p:cNvPr>
            <p:cNvSpPr>
              <a:spLocks/>
            </p:cNvSpPr>
            <p:nvPr/>
          </p:nvSpPr>
          <p:spPr bwMode="auto">
            <a:xfrm flipV="1">
              <a:off x="2820" y="2757"/>
              <a:ext cx="791" cy="99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Arc 22">
              <a:extLst>
                <a:ext uri="{FF2B5EF4-FFF2-40B4-BE49-F238E27FC236}">
                  <a16:creationId xmlns:a16="http://schemas.microsoft.com/office/drawing/2014/main" id="{F466CB7B-64C0-5C44-9CF9-4D4E020E67F8}"/>
                </a:ext>
              </a:extLst>
            </p:cNvPr>
            <p:cNvSpPr>
              <a:spLocks/>
            </p:cNvSpPr>
            <p:nvPr/>
          </p:nvSpPr>
          <p:spPr bwMode="auto">
            <a:xfrm rot="5400000" flipV="1">
              <a:off x="799" y="2848"/>
              <a:ext cx="953" cy="8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WordArt 23">
              <a:extLst>
                <a:ext uri="{FF2B5EF4-FFF2-40B4-BE49-F238E27FC236}">
                  <a16:creationId xmlns:a16="http://schemas.microsoft.com/office/drawing/2014/main" id="{3CD6871A-ED28-244D-A0FC-696A125979DE}"/>
                </a:ext>
              </a:extLst>
            </p:cNvPr>
            <p:cNvSpPr>
              <a:spLocks noChangeArrowheads="1" noChangeShapeType="1" noTextEdit="1"/>
            </p:cNvSpPr>
            <p:nvPr/>
          </p:nvSpPr>
          <p:spPr bwMode="auto">
            <a:xfrm>
              <a:off x="1752" y="1714"/>
              <a:ext cx="720" cy="315"/>
            </a:xfrm>
            <a:prstGeom prst="rect">
              <a:avLst/>
            </a:prstGeom>
          </p:spPr>
          <p:txBody>
            <a:bodyPr wrap="none" fromWordArt="1">
              <a:prstTxWarp prst="textPlain">
                <a:avLst>
                  <a:gd name="adj" fmla="val 50000"/>
                </a:avLst>
              </a:prstTxWarp>
            </a:bodyPr>
            <a:lstStyle/>
            <a:p>
              <a:pPr algn="ctr"/>
              <a:r>
                <a:rPr lang="en-US" sz="40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Perfect</a:t>
              </a:r>
            </a:p>
            <a:p>
              <a:pPr algn="ctr"/>
              <a:r>
                <a:rPr lang="en-US" sz="40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Sacrifice</a:t>
              </a:r>
            </a:p>
          </p:txBody>
        </p:sp>
      </p:grpSp>
      <p:sp>
        <p:nvSpPr>
          <p:cNvPr id="13" name="TextBox 12">
            <a:extLst>
              <a:ext uri="{FF2B5EF4-FFF2-40B4-BE49-F238E27FC236}">
                <a16:creationId xmlns:a16="http://schemas.microsoft.com/office/drawing/2014/main" id="{762CA07F-88B6-F54E-AE04-24C2C18D06EE}"/>
              </a:ext>
            </a:extLst>
          </p:cNvPr>
          <p:cNvSpPr txBox="1"/>
          <p:nvPr/>
        </p:nvSpPr>
        <p:spPr>
          <a:xfrm rot="480000">
            <a:off x="3278854" y="5605435"/>
            <a:ext cx="3100302" cy="1323439"/>
          </a:xfrm>
          <a:prstGeom prst="rect">
            <a:avLst/>
          </a:prstGeom>
          <a:solidFill>
            <a:srgbClr val="FFC000"/>
          </a:solidFill>
        </p:spPr>
        <p:txBody>
          <a:bodyPr wrap="square" rtlCol="0">
            <a:spAutoFit/>
          </a:bodyPr>
          <a:lstStyle/>
          <a:p>
            <a:pPr algn="ctr"/>
            <a:r>
              <a:rPr lang="en-US" sz="2000" b="1" dirty="0"/>
              <a:t>Thus we can draw this schematic representation of the whole of the Hebrews Letter</a:t>
            </a:r>
          </a:p>
        </p:txBody>
      </p:sp>
      <p:sp>
        <p:nvSpPr>
          <p:cNvPr id="14" name="WordArt 9">
            <a:extLst>
              <a:ext uri="{FF2B5EF4-FFF2-40B4-BE49-F238E27FC236}">
                <a16:creationId xmlns:a16="http://schemas.microsoft.com/office/drawing/2014/main" id="{1FDB954C-C543-5449-8D66-E5A990044A0B}"/>
              </a:ext>
            </a:extLst>
          </p:cNvPr>
          <p:cNvSpPr>
            <a:spLocks noChangeArrowheads="1" noChangeShapeType="1" noTextEdit="1"/>
          </p:cNvSpPr>
          <p:nvPr/>
        </p:nvSpPr>
        <p:spPr bwMode="auto">
          <a:xfrm>
            <a:off x="2635141" y="10421015"/>
            <a:ext cx="1552702" cy="448984"/>
          </a:xfrm>
          <a:prstGeom prst="rect">
            <a:avLst/>
          </a:prstGeom>
        </p:spPr>
        <p:txBody>
          <a:bodyPr wrap="none" fromWordArt="1">
            <a:prstTxWarp prst="textPlain">
              <a:avLst>
                <a:gd name="adj" fmla="val 50000"/>
              </a:avLst>
            </a:prstTxWarp>
          </a:bodyPr>
          <a:lstStyle/>
          <a:p>
            <a:pPr algn="ctr"/>
            <a:r>
              <a:rPr lang="en-US" sz="20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Message</a:t>
            </a:r>
          </a:p>
        </p:txBody>
      </p:sp>
      <p:sp>
        <p:nvSpPr>
          <p:cNvPr id="15" name="TextBox 14">
            <a:extLst>
              <a:ext uri="{FF2B5EF4-FFF2-40B4-BE49-F238E27FC236}">
                <a16:creationId xmlns:a16="http://schemas.microsoft.com/office/drawing/2014/main" id="{6C0AC88D-FBEF-F746-BB06-D2F0ABB612B5}"/>
              </a:ext>
            </a:extLst>
          </p:cNvPr>
          <p:cNvSpPr txBox="1"/>
          <p:nvPr/>
        </p:nvSpPr>
        <p:spPr>
          <a:xfrm>
            <a:off x="1801746" y="10940336"/>
            <a:ext cx="3273445" cy="246221"/>
          </a:xfrm>
          <a:prstGeom prst="rect">
            <a:avLst/>
          </a:prstGeom>
          <a:noFill/>
        </p:spPr>
        <p:txBody>
          <a:bodyPr wrap="square" rtlCol="0">
            <a:spAutoFit/>
          </a:bodyPr>
          <a:lstStyle/>
          <a:p>
            <a:pPr algn="ctr"/>
            <a:r>
              <a:rPr lang="en-US" sz="1000" b="1" dirty="0">
                <a:latin typeface="Apple Chancery" panose="03020702040506060504" pitchFamily="66" charset="-79"/>
                <a:cs typeface="Apple Chancery" panose="03020702040506060504" pitchFamily="66" charset="-79"/>
              </a:rPr>
              <a:t>We must put the real Jesus back into the Church !!!!</a:t>
            </a:r>
          </a:p>
        </p:txBody>
      </p:sp>
    </p:spTree>
    <p:extLst>
      <p:ext uri="{BB962C8B-B14F-4D97-AF65-F5344CB8AC3E}">
        <p14:creationId xmlns:p14="http://schemas.microsoft.com/office/powerpoint/2010/main" val="233044333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904EA0D-D5D5-F84D-8B7B-EE4B94031713}"/>
              </a:ext>
            </a:extLst>
          </p:cNvPr>
          <p:cNvSpPr/>
          <p:nvPr/>
        </p:nvSpPr>
        <p:spPr>
          <a:xfrm>
            <a:off x="838200" y="494824"/>
            <a:ext cx="5448300" cy="12557284"/>
          </a:xfrm>
          <a:prstGeom prst="rect">
            <a:avLst/>
          </a:prstGeom>
        </p:spPr>
        <p:txBody>
          <a:bodyPr wrap="square">
            <a:spAutoFit/>
          </a:bodyPr>
          <a:lstStyle/>
          <a:p>
            <a:r>
              <a:rPr lang="en-AU" b="1" dirty="0">
                <a:latin typeface="arial" panose="020B0604020202020204" pitchFamily="34" charset="0"/>
              </a:rPr>
              <a:t>The Superiority Of Christ and The New Covenant </a:t>
            </a:r>
            <a:r>
              <a:rPr lang="en-AU" b="1" dirty="0">
                <a:solidFill>
                  <a:srgbClr val="263D63"/>
                </a:solidFill>
                <a:latin typeface="arial" panose="020B0604020202020204" pitchFamily="34" charset="0"/>
              </a:rPr>
              <a:t>OUTLINE</a:t>
            </a:r>
          </a:p>
          <a:p>
            <a:pPr algn="just"/>
            <a:r>
              <a:rPr lang="en-AU" dirty="0">
                <a:solidFill>
                  <a:srgbClr val="0A0A0A"/>
                </a:solidFill>
                <a:latin typeface="arial" panose="020B0604020202020204" pitchFamily="34" charset="0"/>
              </a:rPr>
              <a:t>Here is a simple outline of the book, with its main divisions...</a:t>
            </a:r>
          </a:p>
          <a:p>
            <a:pPr>
              <a:buFont typeface="+mj-lt"/>
              <a:buAutoNum type="arabicPeriod"/>
            </a:pPr>
            <a:r>
              <a:rPr lang="en-AU" b="1" dirty="0">
                <a:solidFill>
                  <a:srgbClr val="0A0A0A"/>
                </a:solidFill>
                <a:latin typeface="arial" panose="020B0604020202020204" pitchFamily="34" charset="0"/>
              </a:rPr>
              <a:t>The superiority of Christ - </a:t>
            </a:r>
            <a:r>
              <a:rPr lang="en-AU" b="1" dirty="0">
                <a:solidFill>
                  <a:srgbClr val="39547F"/>
                </a:solidFill>
                <a:latin typeface="arial" panose="020B0604020202020204" pitchFamily="34" charset="0"/>
                <a:hlinkClick r:id="rId2"/>
              </a:rPr>
              <a:t>Heb 1:1</a:t>
            </a:r>
            <a:r>
              <a:rPr lang="en-AU" b="1" dirty="0">
                <a:solidFill>
                  <a:srgbClr val="0A0A0A"/>
                </a:solidFill>
                <a:latin typeface="arial" panose="020B0604020202020204" pitchFamily="34" charset="0"/>
              </a:rPr>
              <a:t>-8:6</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Better than the prophets, as a much better Spokesman - </a:t>
            </a:r>
            <a:r>
              <a:rPr lang="en-AU" b="1" dirty="0">
                <a:solidFill>
                  <a:srgbClr val="39547F"/>
                </a:solidFill>
                <a:latin typeface="arial" panose="020B0604020202020204" pitchFamily="34" charset="0"/>
                <a:hlinkClick r:id="rId3"/>
              </a:rPr>
              <a:t>Heb 1:1-3</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Better than the angels, by virtue of His Deity and humanity - </a:t>
            </a:r>
            <a:r>
              <a:rPr lang="en-AU" b="1" dirty="0">
                <a:solidFill>
                  <a:srgbClr val="39547F"/>
                </a:solidFill>
                <a:latin typeface="arial" panose="020B0604020202020204" pitchFamily="34" charset="0"/>
                <a:hlinkClick r:id="rId4"/>
              </a:rPr>
              <a:t>Heb 1:4</a:t>
            </a:r>
            <a:r>
              <a:rPr lang="en-AU" b="1" dirty="0">
                <a:solidFill>
                  <a:srgbClr val="0A0A0A"/>
                </a:solidFill>
                <a:latin typeface="arial" panose="020B0604020202020204" pitchFamily="34" charset="0"/>
              </a:rPr>
              <a:t>-2:18</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Better than Moses, for He is the Son who provides a heavenly rest - </a:t>
            </a:r>
            <a:r>
              <a:rPr lang="en-AU" b="1" dirty="0">
                <a:solidFill>
                  <a:srgbClr val="39547F"/>
                </a:solidFill>
                <a:latin typeface="arial" panose="020B0604020202020204" pitchFamily="34" charset="0"/>
                <a:hlinkClick r:id="rId5"/>
              </a:rPr>
              <a:t>Heb 3:1</a:t>
            </a:r>
            <a:r>
              <a:rPr lang="en-AU" b="1" dirty="0">
                <a:solidFill>
                  <a:srgbClr val="0A0A0A"/>
                </a:solidFill>
                <a:latin typeface="arial" panose="020B0604020202020204" pitchFamily="34" charset="0"/>
              </a:rPr>
              <a:t>-4:13</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Better than Aaron, as His priesthood is a superior one - </a:t>
            </a:r>
            <a:r>
              <a:rPr lang="en-AU" b="1" dirty="0">
                <a:solidFill>
                  <a:srgbClr val="39547F"/>
                </a:solidFill>
                <a:latin typeface="arial" panose="020B0604020202020204" pitchFamily="34" charset="0"/>
                <a:hlinkClick r:id="rId6"/>
              </a:rPr>
              <a:t>Heb 4:16</a:t>
            </a:r>
            <a:r>
              <a:rPr lang="en-AU" b="1" dirty="0">
                <a:solidFill>
                  <a:srgbClr val="0A0A0A"/>
                </a:solidFill>
                <a:latin typeface="arial" panose="020B0604020202020204" pitchFamily="34" charset="0"/>
              </a:rPr>
              <a:t>-8:6</a:t>
            </a:r>
            <a:endParaRPr lang="en-AU" dirty="0">
              <a:solidFill>
                <a:srgbClr val="0A0A0A"/>
              </a:solidFill>
              <a:latin typeface="arial" panose="020B0604020202020204" pitchFamily="34" charset="0"/>
            </a:endParaRPr>
          </a:p>
          <a:p>
            <a:pPr>
              <a:buFont typeface="+mj-lt"/>
              <a:buAutoNum type="arabicPeriod"/>
            </a:pPr>
            <a:r>
              <a:rPr lang="en-AU" b="1" dirty="0">
                <a:solidFill>
                  <a:srgbClr val="0A0A0A"/>
                </a:solidFill>
                <a:latin typeface="arial" panose="020B0604020202020204" pitchFamily="34" charset="0"/>
              </a:rPr>
              <a:t>The superiority of the New Covenant - </a:t>
            </a:r>
            <a:r>
              <a:rPr lang="en-AU" b="1" dirty="0">
                <a:solidFill>
                  <a:srgbClr val="39547F"/>
                </a:solidFill>
                <a:latin typeface="arial" panose="020B0604020202020204" pitchFamily="34" charset="0"/>
                <a:hlinkClick r:id="rId7"/>
              </a:rPr>
              <a:t>Heb 8:7</a:t>
            </a:r>
            <a:r>
              <a:rPr lang="en-AU" b="1" dirty="0">
                <a:solidFill>
                  <a:srgbClr val="0A0A0A"/>
                </a:solidFill>
                <a:latin typeface="arial" panose="020B0604020202020204" pitchFamily="34" charset="0"/>
              </a:rPr>
              <a:t>-10:18</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For it is based upon better promises - </a:t>
            </a:r>
            <a:r>
              <a:rPr lang="en-AU" b="1" dirty="0">
                <a:solidFill>
                  <a:srgbClr val="39547F"/>
                </a:solidFill>
                <a:latin typeface="arial" panose="020B0604020202020204" pitchFamily="34" charset="0"/>
                <a:hlinkClick r:id="rId8"/>
              </a:rPr>
              <a:t>Heb 8:7-13</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For it is based upon a better sanctuary - </a:t>
            </a:r>
            <a:r>
              <a:rPr lang="en-AU" b="1" dirty="0">
                <a:solidFill>
                  <a:srgbClr val="39547F"/>
                </a:solidFill>
                <a:latin typeface="arial" panose="020B0604020202020204" pitchFamily="34" charset="0"/>
                <a:hlinkClick r:id="rId9"/>
              </a:rPr>
              <a:t>Heb 9:1-28</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For it is based upon a better sacrifice - </a:t>
            </a:r>
            <a:r>
              <a:rPr lang="en-AU" b="1" dirty="0">
                <a:solidFill>
                  <a:srgbClr val="39547F"/>
                </a:solidFill>
                <a:latin typeface="arial" panose="020B0604020202020204" pitchFamily="34" charset="0"/>
                <a:hlinkClick r:id="rId10"/>
              </a:rPr>
              <a:t>Heb 10:1-18</a:t>
            </a:r>
            <a:endParaRPr lang="en-AU" dirty="0">
              <a:solidFill>
                <a:srgbClr val="0A0A0A"/>
              </a:solidFill>
              <a:latin typeface="arial" panose="020B0604020202020204" pitchFamily="34" charset="0"/>
            </a:endParaRPr>
          </a:p>
          <a:p>
            <a:pPr>
              <a:buFont typeface="+mj-lt"/>
              <a:buAutoNum type="arabicPeriod"/>
            </a:pPr>
            <a:r>
              <a:rPr lang="en-AU" b="1" dirty="0">
                <a:solidFill>
                  <a:srgbClr val="0A0A0A"/>
                </a:solidFill>
                <a:latin typeface="arial" panose="020B0604020202020204" pitchFamily="34" charset="0"/>
              </a:rPr>
              <a:t>Exhortations drawn from this superiority - </a:t>
            </a:r>
            <a:r>
              <a:rPr lang="en-AU" b="1" dirty="0">
                <a:solidFill>
                  <a:srgbClr val="39547F"/>
                </a:solidFill>
                <a:latin typeface="arial" panose="020B0604020202020204" pitchFamily="34" charset="0"/>
                <a:hlinkClick r:id="rId11"/>
              </a:rPr>
              <a:t>Heb 10:19</a:t>
            </a:r>
            <a:r>
              <a:rPr lang="en-AU" b="1" dirty="0">
                <a:solidFill>
                  <a:srgbClr val="0A0A0A"/>
                </a:solidFill>
                <a:latin typeface="arial" panose="020B0604020202020204" pitchFamily="34" charset="0"/>
              </a:rPr>
              <a:t>-13:25</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Draw near to God and hold fast - </a:t>
            </a:r>
            <a:r>
              <a:rPr lang="en-AU" b="1" dirty="0">
                <a:solidFill>
                  <a:srgbClr val="39547F"/>
                </a:solidFill>
                <a:latin typeface="arial" panose="020B0604020202020204" pitchFamily="34" charset="0"/>
                <a:hlinkClick r:id="rId12"/>
              </a:rPr>
              <a:t>Heb 10:19-39</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Run the race of faith with endurance - </a:t>
            </a:r>
            <a:r>
              <a:rPr lang="en-AU" b="1" dirty="0">
                <a:solidFill>
                  <a:srgbClr val="39547F"/>
                </a:solidFill>
                <a:latin typeface="arial" panose="020B0604020202020204" pitchFamily="34" charset="0"/>
                <a:hlinkClick r:id="rId13"/>
              </a:rPr>
              <a:t>Heb 11:1</a:t>
            </a:r>
            <a:r>
              <a:rPr lang="en-AU" b="1" dirty="0">
                <a:solidFill>
                  <a:srgbClr val="0A0A0A"/>
                </a:solidFill>
                <a:latin typeface="arial" panose="020B0604020202020204" pitchFamily="34" charset="0"/>
              </a:rPr>
              <a:t>-12:29</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Miscellaneous exhortations - </a:t>
            </a:r>
            <a:r>
              <a:rPr lang="en-AU" b="1" dirty="0">
                <a:solidFill>
                  <a:srgbClr val="39547F"/>
                </a:solidFill>
                <a:latin typeface="arial" panose="020B0604020202020204" pitchFamily="34" charset="0"/>
                <a:hlinkClick r:id="rId14"/>
              </a:rPr>
              <a:t>Heb 13:1-25</a:t>
            </a:r>
            <a:endParaRPr lang="en-AU" dirty="0">
              <a:solidFill>
                <a:srgbClr val="0A0A0A"/>
              </a:solidFill>
              <a:latin typeface="arial" panose="020B0604020202020204" pitchFamily="34" charset="0"/>
            </a:endParaRPr>
          </a:p>
          <a:p>
            <a:r>
              <a:rPr lang="en-AU" b="1" dirty="0">
                <a:solidFill>
                  <a:srgbClr val="263D63"/>
                </a:solidFill>
                <a:latin typeface="arial" panose="020B0604020202020204" pitchFamily="34" charset="0"/>
              </a:rPr>
              <a:t>KEY WARNINGS</a:t>
            </a:r>
          </a:p>
          <a:p>
            <a:pPr algn="just"/>
            <a:r>
              <a:rPr lang="en-AU" dirty="0">
                <a:solidFill>
                  <a:srgbClr val="0A0A0A"/>
                </a:solidFill>
                <a:latin typeface="arial" panose="020B0604020202020204" pitchFamily="34" charset="0"/>
              </a:rPr>
              <a:t>A unique feature of the epistle to the Hebrews are the warnings throughout the book. As we conclude this introduction, perhaps it may be profitable to summarize them.</a:t>
            </a:r>
          </a:p>
          <a:p>
            <a:pPr>
              <a:buFont typeface="+mj-lt"/>
              <a:buAutoNum type="arabicPeriod"/>
            </a:pPr>
            <a:r>
              <a:rPr lang="en-AU" b="1" dirty="0">
                <a:solidFill>
                  <a:srgbClr val="0A0A0A"/>
                </a:solidFill>
                <a:latin typeface="arial" panose="020B0604020202020204" pitchFamily="34" charset="0"/>
              </a:rPr>
              <a:t>The warning against drifting - </a:t>
            </a:r>
            <a:r>
              <a:rPr lang="en-AU" b="1" dirty="0">
                <a:solidFill>
                  <a:srgbClr val="39547F"/>
                </a:solidFill>
                <a:latin typeface="arial" panose="020B0604020202020204" pitchFamily="34" charset="0"/>
                <a:hlinkClick r:id="rId15"/>
              </a:rPr>
              <a:t>Heb 2:1-4</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Through neglect we can easily drift away</a:t>
            </a:r>
          </a:p>
          <a:p>
            <a:pPr marL="742950" lvl="1" indent="-285750">
              <a:buFont typeface="+mj-lt"/>
              <a:buAutoNum type="arabicPeriod"/>
            </a:pPr>
            <a:r>
              <a:rPr lang="en-AU" dirty="0">
                <a:solidFill>
                  <a:srgbClr val="0A0A0A"/>
                </a:solidFill>
                <a:latin typeface="arial" panose="020B0604020202020204" pitchFamily="34" charset="0"/>
              </a:rPr>
              <a:t>The solution is to give the more earnest heed to the things we have heard</a:t>
            </a:r>
          </a:p>
          <a:p>
            <a:pPr>
              <a:buFont typeface="+mj-lt"/>
              <a:buAutoNum type="arabicPeriod"/>
            </a:pPr>
            <a:r>
              <a:rPr lang="en-AU" b="1" dirty="0">
                <a:solidFill>
                  <a:srgbClr val="0A0A0A"/>
                </a:solidFill>
                <a:latin typeface="arial" panose="020B0604020202020204" pitchFamily="34" charset="0"/>
              </a:rPr>
              <a:t>The warning against departing - </a:t>
            </a:r>
            <a:r>
              <a:rPr lang="en-AU" b="1" dirty="0">
                <a:solidFill>
                  <a:srgbClr val="39547F"/>
                </a:solidFill>
                <a:latin typeface="arial" panose="020B0604020202020204" pitchFamily="34" charset="0"/>
                <a:hlinkClick r:id="rId16"/>
              </a:rPr>
              <a:t>Heb 3:12-15</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Through sin's deceitfulness we can become hardened and develop a lack of faith by which we can depart from the living God</a:t>
            </a:r>
          </a:p>
          <a:p>
            <a:pPr marL="742950" lvl="1" indent="-285750">
              <a:buFont typeface="+mj-lt"/>
              <a:buAutoNum type="arabicPeriod"/>
            </a:pPr>
            <a:endParaRPr lang="en-AU" dirty="0">
              <a:solidFill>
                <a:srgbClr val="0A0A0A"/>
              </a:solidFill>
              <a:latin typeface="arial" panose="020B0604020202020204" pitchFamily="34" charset="0"/>
            </a:endParaRPr>
          </a:p>
          <a:p>
            <a:pPr marL="742950" lvl="1" indent="-285750">
              <a:buFont typeface="+mj-lt"/>
              <a:buAutoNum type="arabicPeriod"/>
            </a:pPr>
            <a:endParaRPr lang="en-AU" dirty="0">
              <a:solidFill>
                <a:srgbClr val="0A0A0A"/>
              </a:solidFill>
              <a:latin typeface="arial" panose="020B0604020202020204" pitchFamily="34" charset="0"/>
            </a:endParaRPr>
          </a:p>
          <a:p>
            <a:pPr marL="742950" lvl="1" indent="-285750">
              <a:buFont typeface="+mj-lt"/>
              <a:buAutoNum type="arabicPeriod"/>
            </a:pPr>
            <a:endParaRPr lang="en-AU" dirty="0">
              <a:solidFill>
                <a:srgbClr val="0A0A0A"/>
              </a:solidFill>
              <a:latin typeface="arial" panose="020B0604020202020204" pitchFamily="34" charset="0"/>
            </a:endParaRPr>
          </a:p>
          <a:p>
            <a:pPr marL="742950" lvl="1" indent="-285750">
              <a:buFont typeface="+mj-lt"/>
              <a:buAutoNum type="arabicPeriod"/>
            </a:pPr>
            <a:r>
              <a:rPr lang="en-AU" b="1" dirty="0">
                <a:solidFill>
                  <a:srgbClr val="39547F"/>
                </a:solidFill>
                <a:latin typeface="arial" panose="020B0604020202020204" pitchFamily="34" charset="0"/>
                <a:hlinkClick r:id="rId17"/>
              </a:rPr>
              <a:t>12:25-29</a:t>
            </a:r>
            <a:endParaRPr lang="en-AU" b="0" i="0" u="none" strike="noStrike" dirty="0">
              <a:solidFill>
                <a:srgbClr val="0A0A0A"/>
              </a:solidFill>
              <a:effectLst/>
              <a:latin typeface="arial" panose="020B0604020202020204" pitchFamily="34" charset="0"/>
            </a:endParaRPr>
          </a:p>
        </p:txBody>
      </p:sp>
    </p:spTree>
    <p:extLst>
      <p:ext uri="{BB962C8B-B14F-4D97-AF65-F5344CB8AC3E}">
        <p14:creationId xmlns:p14="http://schemas.microsoft.com/office/powerpoint/2010/main" val="394301627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3C0671-7E9C-C845-A158-70E81C06E3AC}"/>
              </a:ext>
            </a:extLst>
          </p:cNvPr>
          <p:cNvSpPr txBox="1"/>
          <p:nvPr/>
        </p:nvSpPr>
        <p:spPr>
          <a:xfrm>
            <a:off x="1007533" y="802217"/>
            <a:ext cx="5173133" cy="10341293"/>
          </a:xfrm>
          <a:prstGeom prst="rect">
            <a:avLst/>
          </a:prstGeom>
          <a:noFill/>
        </p:spPr>
        <p:txBody>
          <a:bodyPr wrap="square" rtlCol="0">
            <a:spAutoFit/>
          </a:bodyPr>
          <a:lstStyle/>
          <a:p>
            <a:pPr marL="742950" lvl="1" indent="-285750">
              <a:buFont typeface="+mj-lt"/>
              <a:buAutoNum type="arabicPeriod"/>
            </a:pPr>
            <a:r>
              <a:rPr lang="en-AU" dirty="0">
                <a:solidFill>
                  <a:srgbClr val="0A0A0A"/>
                </a:solidFill>
                <a:latin typeface="arial" panose="020B0604020202020204" pitchFamily="34" charset="0"/>
              </a:rPr>
              <a:t>The solution is exhort one another daily and remain steadfast</a:t>
            </a:r>
          </a:p>
          <a:p>
            <a:pPr>
              <a:buFont typeface="+mj-lt"/>
              <a:buAutoNum type="arabicPeriod"/>
            </a:pPr>
            <a:r>
              <a:rPr lang="en-AU" b="1" dirty="0">
                <a:solidFill>
                  <a:srgbClr val="0A0A0A"/>
                </a:solidFill>
                <a:latin typeface="arial" panose="020B0604020202020204" pitchFamily="34" charset="0"/>
              </a:rPr>
              <a:t>The warning against disobedience - </a:t>
            </a:r>
            <a:r>
              <a:rPr lang="en-AU" b="1" dirty="0">
                <a:solidFill>
                  <a:srgbClr val="39547F"/>
                </a:solidFill>
                <a:latin typeface="arial" panose="020B0604020202020204" pitchFamily="34" charset="0"/>
                <a:hlinkClick r:id="rId2"/>
              </a:rPr>
              <a:t>Heb 4:11-13</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Like Israel in the wilderness, we can fail to enter our rest through disobedience</a:t>
            </a:r>
          </a:p>
          <a:p>
            <a:pPr marL="742950" lvl="1" indent="-285750">
              <a:buFont typeface="+mj-lt"/>
              <a:buAutoNum type="arabicPeriod"/>
            </a:pPr>
            <a:r>
              <a:rPr lang="en-AU" dirty="0">
                <a:solidFill>
                  <a:srgbClr val="0A0A0A"/>
                </a:solidFill>
                <a:latin typeface="arial" panose="020B0604020202020204" pitchFamily="34" charset="0"/>
              </a:rPr>
              <a:t>The solution is diligence and heeding the Word of God</a:t>
            </a:r>
          </a:p>
          <a:p>
            <a:pPr>
              <a:buFont typeface="+mj-lt"/>
              <a:buAutoNum type="arabicPeriod"/>
            </a:pPr>
            <a:r>
              <a:rPr lang="en-AU" b="1" dirty="0">
                <a:solidFill>
                  <a:srgbClr val="0A0A0A"/>
                </a:solidFill>
                <a:latin typeface="arial" panose="020B0604020202020204" pitchFamily="34" charset="0"/>
              </a:rPr>
              <a:t>The warning against dullness - </a:t>
            </a:r>
            <a:r>
              <a:rPr lang="en-AU" b="1" dirty="0">
                <a:solidFill>
                  <a:srgbClr val="39547F"/>
                </a:solidFill>
                <a:latin typeface="arial" panose="020B0604020202020204" pitchFamily="34" charset="0"/>
                <a:hlinkClick r:id="rId3"/>
              </a:rPr>
              <a:t>Heb 5:11</a:t>
            </a:r>
            <a:r>
              <a:rPr lang="en-AU" b="1" dirty="0">
                <a:solidFill>
                  <a:srgbClr val="0A0A0A"/>
                </a:solidFill>
                <a:latin typeface="arial" panose="020B0604020202020204" pitchFamily="34" charset="0"/>
              </a:rPr>
              <a:t>-6:6</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Dullness of hearing can make it difficult for us to appreciate the extent of our blessings in Christ, and even falling away to the point of crucifying the Son of God afresh!</a:t>
            </a:r>
          </a:p>
          <a:p>
            <a:pPr marL="742950" lvl="1" indent="-285750">
              <a:buFont typeface="+mj-lt"/>
              <a:buAutoNum type="arabicPeriod"/>
            </a:pPr>
            <a:r>
              <a:rPr lang="en-AU" dirty="0">
                <a:solidFill>
                  <a:srgbClr val="0A0A0A"/>
                </a:solidFill>
                <a:latin typeface="arial" panose="020B0604020202020204" pitchFamily="34" charset="0"/>
              </a:rPr>
              <a:t>The solution is grasping the first principles of the oracles of God, and then pressing on to spiritual maturity and perfection</a:t>
            </a:r>
          </a:p>
          <a:p>
            <a:pPr>
              <a:buFont typeface="+mj-lt"/>
              <a:buAutoNum type="arabicPeriod"/>
            </a:pPr>
            <a:r>
              <a:rPr lang="en-AU" b="1" dirty="0">
                <a:solidFill>
                  <a:srgbClr val="0A0A0A"/>
                </a:solidFill>
                <a:latin typeface="arial" panose="020B0604020202020204" pitchFamily="34" charset="0"/>
              </a:rPr>
              <a:t>The warning against despising - </a:t>
            </a:r>
            <a:r>
              <a:rPr lang="en-AU" b="1" dirty="0">
                <a:solidFill>
                  <a:srgbClr val="39547F"/>
                </a:solidFill>
                <a:latin typeface="arial" panose="020B0604020202020204" pitchFamily="34" charset="0"/>
                <a:hlinkClick r:id="rId4"/>
              </a:rPr>
              <a:t>Heb 10:26-39</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It is possible to so despise God's grace as to no longer have a sacrifice for sins, but only a certain fearful expectation of judgment</a:t>
            </a:r>
          </a:p>
          <a:p>
            <a:pPr marL="742950" lvl="1" indent="-285750">
              <a:buFont typeface="+mj-lt"/>
              <a:buAutoNum type="arabicPeriod"/>
            </a:pPr>
            <a:r>
              <a:rPr lang="en-AU" dirty="0">
                <a:solidFill>
                  <a:srgbClr val="0A0A0A"/>
                </a:solidFill>
                <a:latin typeface="arial" panose="020B0604020202020204" pitchFamily="34" charset="0"/>
              </a:rPr>
              <a:t>The solution is to hold unto our confidence in Christ, and believe with endurance</a:t>
            </a:r>
          </a:p>
          <a:p>
            <a:pPr>
              <a:buFont typeface="+mj-lt"/>
              <a:buAutoNum type="arabicPeriod"/>
            </a:pPr>
            <a:r>
              <a:rPr lang="en-AU" b="1" dirty="0">
                <a:solidFill>
                  <a:srgbClr val="0A0A0A"/>
                </a:solidFill>
                <a:latin typeface="arial" panose="020B0604020202020204" pitchFamily="34" charset="0"/>
              </a:rPr>
              <a:t>The warning against defying - </a:t>
            </a:r>
            <a:r>
              <a:rPr lang="en-AU" b="1" dirty="0">
                <a:solidFill>
                  <a:srgbClr val="39547F"/>
                </a:solidFill>
                <a:latin typeface="arial" panose="020B0604020202020204" pitchFamily="34" charset="0"/>
                <a:hlinkClick r:id="rId5"/>
              </a:rPr>
              <a:t>Heb 12:25-29</a:t>
            </a:r>
            <a:endParaRPr lang="en-AU" dirty="0">
              <a:solidFill>
                <a:srgbClr val="0A0A0A"/>
              </a:solidFill>
              <a:latin typeface="arial" panose="020B0604020202020204" pitchFamily="34" charset="0"/>
            </a:endParaRPr>
          </a:p>
          <a:p>
            <a:pPr marL="742950" lvl="1" indent="-285750">
              <a:buFont typeface="+mj-lt"/>
              <a:buAutoNum type="arabicPeriod"/>
            </a:pPr>
            <a:r>
              <a:rPr lang="en-AU" dirty="0">
                <a:solidFill>
                  <a:srgbClr val="0A0A0A"/>
                </a:solidFill>
                <a:latin typeface="arial" panose="020B0604020202020204" pitchFamily="34" charset="0"/>
              </a:rPr>
              <a:t>It is possible to refuse to listen to the One who now speaks from heaven!</a:t>
            </a:r>
          </a:p>
          <a:p>
            <a:pPr marL="742950" lvl="1" indent="-285750">
              <a:buFont typeface="+mj-lt"/>
              <a:buAutoNum type="arabicPeriod"/>
            </a:pPr>
            <a:r>
              <a:rPr lang="en-AU" dirty="0">
                <a:solidFill>
                  <a:srgbClr val="0A0A0A"/>
                </a:solidFill>
                <a:latin typeface="arial" panose="020B0604020202020204" pitchFamily="34" charset="0"/>
              </a:rPr>
              <a:t>The solution is to look diligently to the grace of God, receiving it in such a way so we may serve Him acceptably with reverence and godly fear</a:t>
            </a:r>
          </a:p>
          <a:p>
            <a:pPr algn="just"/>
            <a:endParaRPr lang="en-AU" dirty="0">
              <a:solidFill>
                <a:srgbClr val="0A0A0A"/>
              </a:solidFill>
              <a:latin typeface="arial" panose="020B0604020202020204" pitchFamily="34" charset="0"/>
            </a:endParaRPr>
          </a:p>
          <a:p>
            <a:pPr algn="just"/>
            <a:r>
              <a:rPr lang="en-AU" dirty="0">
                <a:solidFill>
                  <a:srgbClr val="0A0A0A"/>
                </a:solidFill>
                <a:latin typeface="arial" panose="020B0604020202020204" pitchFamily="34" charset="0"/>
              </a:rPr>
              <a:t>With such warnings, this book is indeed a "word of exhortation" (</a:t>
            </a:r>
            <a:r>
              <a:rPr lang="en-AU" b="1" dirty="0">
                <a:solidFill>
                  <a:srgbClr val="39547F"/>
                </a:solidFill>
                <a:latin typeface="arial" panose="020B0604020202020204" pitchFamily="34" charset="0"/>
                <a:hlinkClick r:id="rId6"/>
              </a:rPr>
              <a:t>Heb 13:22</a:t>
            </a:r>
            <a:r>
              <a:rPr lang="en-AU" dirty="0">
                <a:solidFill>
                  <a:srgbClr val="0A0A0A"/>
                </a:solidFill>
                <a:latin typeface="arial" panose="020B0604020202020204" pitchFamily="34" charset="0"/>
              </a:rPr>
              <a:t>)!</a:t>
            </a:r>
          </a:p>
        </p:txBody>
      </p:sp>
    </p:spTree>
    <p:extLst>
      <p:ext uri="{BB962C8B-B14F-4D97-AF65-F5344CB8AC3E}">
        <p14:creationId xmlns:p14="http://schemas.microsoft.com/office/powerpoint/2010/main" val="240306633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97706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72004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A1C295-6056-434C-BE38-4C9BE7F68AAA}"/>
              </a:ext>
            </a:extLst>
          </p:cNvPr>
          <p:cNvSpPr/>
          <p:nvPr/>
        </p:nvSpPr>
        <p:spPr>
          <a:xfrm>
            <a:off x="0" y="9506514"/>
            <a:ext cx="6858000" cy="21913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99AC594-D583-3141-8C56-E642A8FD03B4}"/>
              </a:ext>
            </a:extLst>
          </p:cNvPr>
          <p:cNvSpPr/>
          <p:nvPr/>
        </p:nvSpPr>
        <p:spPr>
          <a:xfrm>
            <a:off x="0" y="0"/>
            <a:ext cx="6858000" cy="325755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2" name="Text Box 24">
            <a:extLst>
              <a:ext uri="{FF2B5EF4-FFF2-40B4-BE49-F238E27FC236}">
                <a16:creationId xmlns:a16="http://schemas.microsoft.com/office/drawing/2014/main" id="{4510D292-76A5-CC4B-829F-056EA41D6C4C}"/>
              </a:ext>
            </a:extLst>
          </p:cNvPr>
          <p:cNvSpPr txBox="1">
            <a:spLocks noChangeArrowheads="1"/>
          </p:cNvSpPr>
          <p:nvPr/>
        </p:nvSpPr>
        <p:spPr bwMode="auto">
          <a:xfrm>
            <a:off x="989884" y="4926335"/>
            <a:ext cx="5113337" cy="418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en-AU" altLang="en-US" sz="1400" dirty="0"/>
              <a:t>Obedience to “that form of doctrine is essential”!!  There is no doubt about that.   .....But, and this is very crucial, the fundamental centrality of ‘that form of doctrine” is the cross and Jesus upon that cross, sacrificially, for all of appellant mankind.   All doctrine stems from the cross, and Jesus’ death there, on that horrid Hill of Golgotha.   This is the prime message of all preaching and teaching.  It is not on niceties, lovey namby-pambyism, nor “abiding within the “laws of Christ”, for while they too are very important, they, by themselves never, ever, replace Jesus in any way.</a:t>
            </a:r>
          </a:p>
          <a:p>
            <a:pPr algn="just">
              <a:spcBef>
                <a:spcPct val="50000"/>
              </a:spcBef>
            </a:pPr>
            <a:r>
              <a:rPr lang="en-AU" altLang="en-US" sz="1400" dirty="0"/>
              <a:t>If we allow Jesus to become diminished, or to ignore Him for the sake for mere obedience, then we are guilty of a gross form of sin, one that changes God plan of salvation by His grace, to one of salvation by our own efforts, regardless of the cross’s involvement.</a:t>
            </a:r>
          </a:p>
          <a:p>
            <a:pPr algn="just">
              <a:spcBef>
                <a:spcPct val="50000"/>
              </a:spcBef>
            </a:pPr>
            <a:r>
              <a:rPr lang="en-AU" altLang="en-US" sz="1400" dirty="0"/>
              <a:t>Jesus’ sacrifice upon the cross did, once for all time, what needed to be done, -pay the sin debt and -cleanse the relationship up -totally.  It is open and available to everyone who will avail themselves to His mercy.  One will not need amnesty, for one will have purity, through the death of Jesus for our sins.</a:t>
            </a:r>
          </a:p>
        </p:txBody>
      </p:sp>
      <p:sp>
        <p:nvSpPr>
          <p:cNvPr id="2" name="TextBox 1">
            <a:extLst>
              <a:ext uri="{FF2B5EF4-FFF2-40B4-BE49-F238E27FC236}">
                <a16:creationId xmlns:a16="http://schemas.microsoft.com/office/drawing/2014/main" id="{DA88E222-24F3-B149-AE1F-7B47DFD4256B}"/>
              </a:ext>
            </a:extLst>
          </p:cNvPr>
          <p:cNvSpPr txBox="1"/>
          <p:nvPr/>
        </p:nvSpPr>
        <p:spPr>
          <a:xfrm>
            <a:off x="1" y="474133"/>
            <a:ext cx="6858000" cy="2308324"/>
          </a:xfrm>
          <a:prstGeom prst="rect">
            <a:avLst/>
          </a:prstGeom>
          <a:noFill/>
        </p:spPr>
        <p:txBody>
          <a:bodyPr wrap="square" rtlCol="0">
            <a:spAutoFit/>
          </a:bodyPr>
          <a:lstStyle/>
          <a:p>
            <a:pPr algn="ctr"/>
            <a:r>
              <a:rPr lang="en-US" sz="4800" b="1" dirty="0">
                <a:solidFill>
                  <a:schemeClr val="accent4">
                    <a:lumMod val="60000"/>
                    <a:lumOff val="40000"/>
                  </a:schemeClr>
                </a:solidFill>
              </a:rPr>
              <a:t>Thus, “The Shortened</a:t>
            </a:r>
          </a:p>
          <a:p>
            <a:pPr algn="ctr"/>
            <a:r>
              <a:rPr lang="en-US" sz="4800" b="1" dirty="0">
                <a:solidFill>
                  <a:schemeClr val="accent4">
                    <a:lumMod val="60000"/>
                    <a:lumOff val="40000"/>
                  </a:schemeClr>
                </a:solidFill>
              </a:rPr>
              <a:t>Practical  Letter </a:t>
            </a:r>
          </a:p>
          <a:p>
            <a:pPr algn="ctr"/>
            <a:r>
              <a:rPr lang="en-US" sz="4800" b="1" dirty="0">
                <a:solidFill>
                  <a:schemeClr val="accent4">
                    <a:lumMod val="60000"/>
                    <a:lumOff val="40000"/>
                  </a:schemeClr>
                </a:solidFill>
              </a:rPr>
              <a:t>to the Hebrews”</a:t>
            </a:r>
          </a:p>
        </p:txBody>
      </p:sp>
      <p:sp>
        <p:nvSpPr>
          <p:cNvPr id="16" name="TextBox 15">
            <a:extLst>
              <a:ext uri="{FF2B5EF4-FFF2-40B4-BE49-F238E27FC236}">
                <a16:creationId xmlns:a16="http://schemas.microsoft.com/office/drawing/2014/main" id="{DE0EB2A6-7D37-924B-B63E-87B70A86A15E}"/>
              </a:ext>
            </a:extLst>
          </p:cNvPr>
          <p:cNvSpPr txBox="1"/>
          <p:nvPr/>
        </p:nvSpPr>
        <p:spPr>
          <a:xfrm>
            <a:off x="260472" y="495399"/>
            <a:ext cx="6445127" cy="2308324"/>
          </a:xfrm>
          <a:prstGeom prst="rect">
            <a:avLst/>
          </a:prstGeom>
          <a:noFill/>
        </p:spPr>
        <p:txBody>
          <a:bodyPr wrap="square" rtlCol="0">
            <a:spAutoFit/>
          </a:bodyPr>
          <a:lstStyle/>
          <a:p>
            <a:pPr algn="ctr"/>
            <a:r>
              <a:rPr lang="en-US" sz="4800" b="1" dirty="0">
                <a:solidFill>
                  <a:srgbClr val="FF0000"/>
                </a:solidFill>
              </a:rPr>
              <a:t>Thus, “The Shortened</a:t>
            </a:r>
          </a:p>
          <a:p>
            <a:pPr algn="ctr"/>
            <a:r>
              <a:rPr lang="en-US" sz="4800" b="1" dirty="0">
                <a:solidFill>
                  <a:srgbClr val="FF0000"/>
                </a:solidFill>
              </a:rPr>
              <a:t>Practical  Letter</a:t>
            </a:r>
          </a:p>
          <a:p>
            <a:pPr algn="ctr"/>
            <a:r>
              <a:rPr lang="en-US" sz="4800" b="1" dirty="0">
                <a:solidFill>
                  <a:srgbClr val="FF0000"/>
                </a:solidFill>
              </a:rPr>
              <a:t>to the Hebrews”</a:t>
            </a:r>
          </a:p>
        </p:txBody>
      </p:sp>
      <p:sp>
        <p:nvSpPr>
          <p:cNvPr id="7" name="TextBox 6">
            <a:extLst>
              <a:ext uri="{FF2B5EF4-FFF2-40B4-BE49-F238E27FC236}">
                <a16:creationId xmlns:a16="http://schemas.microsoft.com/office/drawing/2014/main" id="{5B711053-6A0A-0447-8D30-488A69005C95}"/>
              </a:ext>
            </a:extLst>
          </p:cNvPr>
          <p:cNvSpPr txBox="1"/>
          <p:nvPr/>
        </p:nvSpPr>
        <p:spPr>
          <a:xfrm>
            <a:off x="979944" y="4401706"/>
            <a:ext cx="3622766" cy="461665"/>
          </a:xfrm>
          <a:prstGeom prst="rect">
            <a:avLst/>
          </a:prstGeom>
          <a:noFill/>
        </p:spPr>
        <p:txBody>
          <a:bodyPr wrap="square" rtlCol="0">
            <a:spAutoFit/>
          </a:bodyPr>
          <a:lstStyle/>
          <a:p>
            <a:r>
              <a:rPr lang="en-US" sz="2400" b="1" dirty="0"/>
              <a:t>... at the end of the day ...</a:t>
            </a:r>
          </a:p>
        </p:txBody>
      </p:sp>
      <p:sp>
        <p:nvSpPr>
          <p:cNvPr id="6" name="TextBox 5">
            <a:extLst>
              <a:ext uri="{FF2B5EF4-FFF2-40B4-BE49-F238E27FC236}">
                <a16:creationId xmlns:a16="http://schemas.microsoft.com/office/drawing/2014/main" id="{2CEC5364-2C47-DB4D-9801-ECB74303F49E}"/>
              </a:ext>
            </a:extLst>
          </p:cNvPr>
          <p:cNvSpPr txBox="1"/>
          <p:nvPr/>
        </p:nvSpPr>
        <p:spPr>
          <a:xfrm>
            <a:off x="643868" y="3764370"/>
            <a:ext cx="5952586" cy="584775"/>
          </a:xfrm>
          <a:prstGeom prst="rect">
            <a:avLst/>
          </a:prstGeom>
          <a:noFill/>
        </p:spPr>
        <p:txBody>
          <a:bodyPr wrap="square" rtlCol="0">
            <a:spAutoFit/>
          </a:bodyPr>
          <a:lstStyle/>
          <a:p>
            <a:r>
              <a:rPr lang="en-US" sz="3200" b="1" dirty="0">
                <a:latin typeface="Impact" panose="020B0806030902050204" pitchFamily="34" charset="0"/>
              </a:rPr>
              <a:t>That Fundamental, Prime Message</a:t>
            </a:r>
          </a:p>
        </p:txBody>
      </p:sp>
      <p:sp>
        <p:nvSpPr>
          <p:cNvPr id="3" name="TextBox 2">
            <a:extLst>
              <a:ext uri="{FF2B5EF4-FFF2-40B4-BE49-F238E27FC236}">
                <a16:creationId xmlns:a16="http://schemas.microsoft.com/office/drawing/2014/main" id="{4D10F0BB-4B83-5449-94C4-51D1241188B4}"/>
              </a:ext>
            </a:extLst>
          </p:cNvPr>
          <p:cNvSpPr txBox="1"/>
          <p:nvPr/>
        </p:nvSpPr>
        <p:spPr>
          <a:xfrm>
            <a:off x="265120" y="2759433"/>
            <a:ext cx="6406211" cy="307777"/>
          </a:xfrm>
          <a:prstGeom prst="rect">
            <a:avLst/>
          </a:prstGeom>
          <a:noFill/>
        </p:spPr>
        <p:txBody>
          <a:bodyPr wrap="square" rtlCol="0">
            <a:spAutoFit/>
          </a:bodyPr>
          <a:lstStyle/>
          <a:p>
            <a:pPr algn="ctr"/>
            <a:r>
              <a:rPr lang="en-US" sz="1400" dirty="0">
                <a:solidFill>
                  <a:schemeClr val="bg1"/>
                </a:solidFill>
              </a:rPr>
              <a:t>Thus, Rectifying The Sins Of Pragmaticism And Conservativism Begins With...</a:t>
            </a:r>
          </a:p>
        </p:txBody>
      </p:sp>
      <p:sp>
        <p:nvSpPr>
          <p:cNvPr id="9" name="TextBox 8">
            <a:extLst>
              <a:ext uri="{FF2B5EF4-FFF2-40B4-BE49-F238E27FC236}">
                <a16:creationId xmlns:a16="http://schemas.microsoft.com/office/drawing/2014/main" id="{19611E14-5356-594A-AF71-81AC9AD7342D}"/>
              </a:ext>
            </a:extLst>
          </p:cNvPr>
          <p:cNvSpPr txBox="1"/>
          <p:nvPr/>
        </p:nvSpPr>
        <p:spPr>
          <a:xfrm>
            <a:off x="600582" y="9706710"/>
            <a:ext cx="5940894" cy="1754326"/>
          </a:xfrm>
          <a:prstGeom prst="rect">
            <a:avLst/>
          </a:prstGeom>
          <a:noFill/>
        </p:spPr>
        <p:txBody>
          <a:bodyPr wrap="square" rtlCol="0">
            <a:spAutoFit/>
          </a:bodyPr>
          <a:lstStyle/>
          <a:p>
            <a:r>
              <a:rPr lang="en-AU" altLang="en-US" sz="1200" b="1" dirty="0">
                <a:solidFill>
                  <a:schemeClr val="bg1"/>
                </a:solidFill>
                <a:latin typeface="Chalkboard" panose="03050602040202020205" pitchFamily="66" charset="77"/>
                <a:cs typeface="Apple Chancery" panose="03020702040506060504" pitchFamily="66" charset="-79"/>
              </a:rPr>
              <a:t>Jesus, pure and holy, real and Godly, loving and tough, righteous and ready, was the first thing that got lost out there on the roads from Rome down to Catholicism and then on down again to Protestantism, and recently on down to our road of being ec0-Green.  Jesus is what the conservative religious world of the first century churches’ world lost first!   It was not Gnosticism.    We must find it anew, just like the Hebrew brethren had to do back in the very first century. Jesus was the first great “lost” item of all of faith’s history</a:t>
            </a:r>
            <a:r>
              <a:rPr lang="en-AU" altLang="en-US" sz="1200" b="1" dirty="0">
                <a:solidFill>
                  <a:schemeClr val="bg1"/>
                </a:solidFill>
                <a:latin typeface="Chalkboard" panose="03050602040202020205" pitchFamily="66" charset="77"/>
              </a:rPr>
              <a:t>. </a:t>
            </a:r>
            <a:r>
              <a:rPr lang="en-AU" altLang="en-US" sz="1200" b="1" dirty="0">
                <a:solidFill>
                  <a:schemeClr val="bg1"/>
                </a:solidFill>
                <a:latin typeface="Chalkboard" panose="03050602040202020205" pitchFamily="66" charset="77"/>
                <a:cs typeface="Apple Chancery" panose="03020702040506060504" pitchFamily="66" charset="-79"/>
              </a:rPr>
              <a:t>What a recurring tragedy. It must be our legacy to restore Jesus to the church.</a:t>
            </a:r>
          </a:p>
        </p:txBody>
      </p:sp>
    </p:spTree>
    <p:extLst>
      <p:ext uri="{BB962C8B-B14F-4D97-AF65-F5344CB8AC3E}">
        <p14:creationId xmlns:p14="http://schemas.microsoft.com/office/powerpoint/2010/main" val="3465450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0846ABD-C23B-4B48-A311-A9DDE72E478B}"/>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19" name="Group 3">
            <a:extLst>
              <a:ext uri="{FF2B5EF4-FFF2-40B4-BE49-F238E27FC236}">
                <a16:creationId xmlns:a16="http://schemas.microsoft.com/office/drawing/2014/main" id="{E337ED5C-2304-E340-828A-70C89207620D}"/>
              </a:ext>
            </a:extLst>
          </p:cNvPr>
          <p:cNvGrpSpPr>
            <a:grpSpLocks/>
          </p:cNvGrpSpPr>
          <p:nvPr/>
        </p:nvGrpSpPr>
        <p:grpSpPr bwMode="auto">
          <a:xfrm>
            <a:off x="188912" y="273051"/>
            <a:ext cx="836612" cy="2030413"/>
            <a:chOff x="119" y="252"/>
            <a:chExt cx="527" cy="1279"/>
          </a:xfrm>
        </p:grpSpPr>
        <p:sp>
          <p:nvSpPr>
            <p:cNvPr id="9220" name="Rectangle 4">
              <a:extLst>
                <a:ext uri="{FF2B5EF4-FFF2-40B4-BE49-F238E27FC236}">
                  <a16:creationId xmlns:a16="http://schemas.microsoft.com/office/drawing/2014/main" id="{9C5B5AC3-A4AF-BC48-AF1C-3F5410A03EF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1" name="Line 5">
              <a:extLst>
                <a:ext uri="{FF2B5EF4-FFF2-40B4-BE49-F238E27FC236}">
                  <a16:creationId xmlns:a16="http://schemas.microsoft.com/office/drawing/2014/main" id="{F58BD499-A6A5-8A46-8734-8B1596E237C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2" name="Line 6">
              <a:extLst>
                <a:ext uri="{FF2B5EF4-FFF2-40B4-BE49-F238E27FC236}">
                  <a16:creationId xmlns:a16="http://schemas.microsoft.com/office/drawing/2014/main" id="{063D5FEF-8641-CD4D-B887-A941F3742863}"/>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Text Box 7">
              <a:extLst>
                <a:ext uri="{FF2B5EF4-FFF2-40B4-BE49-F238E27FC236}">
                  <a16:creationId xmlns:a16="http://schemas.microsoft.com/office/drawing/2014/main" id="{1D781F21-2024-0F4C-BC88-E4A9280A7658}"/>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9226" name="Text Box 10">
            <a:extLst>
              <a:ext uri="{FF2B5EF4-FFF2-40B4-BE49-F238E27FC236}">
                <a16:creationId xmlns:a16="http://schemas.microsoft.com/office/drawing/2014/main" id="{DE8FC0A2-02F6-3C41-B0C0-19B6657E115F}"/>
              </a:ext>
            </a:extLst>
          </p:cNvPr>
          <p:cNvSpPr txBox="1">
            <a:spLocks noChangeArrowheads="1"/>
          </p:cNvSpPr>
          <p:nvPr/>
        </p:nvSpPr>
        <p:spPr bwMode="auto">
          <a:xfrm>
            <a:off x="1489896" y="1144424"/>
            <a:ext cx="4824412" cy="32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dirty="0"/>
              <a:t>Text of Hebrews 1 and Its General Old Testament Heritage In The Modern Church</a:t>
            </a:r>
          </a:p>
          <a:p>
            <a:pPr>
              <a:spcBef>
                <a:spcPct val="50000"/>
              </a:spcBef>
            </a:pPr>
            <a:endParaRPr lang="en-AU" altLang="en-US" dirty="0"/>
          </a:p>
          <a:p>
            <a:pPr algn="just"/>
            <a:endParaRPr lang="en-AU" altLang="en-US" sz="1400" dirty="0"/>
          </a:p>
          <a:p>
            <a:pPr algn="just"/>
            <a:r>
              <a:rPr lang="en-AU" altLang="en-US" sz="1400" dirty="0"/>
              <a:t>1:1 God, after He spoke long ago to the fathers in the prophets in many portions and in many ways, 2 </a:t>
            </a:r>
            <a:r>
              <a:rPr lang="en-AU" altLang="en-US" sz="1400" u="sng" dirty="0"/>
              <a:t>in these last days</a:t>
            </a:r>
            <a:r>
              <a:rPr lang="en-AU" altLang="en-US" sz="1400" dirty="0"/>
              <a:t> </a:t>
            </a:r>
            <a:r>
              <a:rPr lang="en-AU" altLang="en-US" sz="1400" dirty="0">
                <a:solidFill>
                  <a:srgbClr val="FF0000"/>
                </a:solidFill>
              </a:rPr>
              <a:t>has spoken to us in His Son</a:t>
            </a:r>
            <a:r>
              <a:rPr lang="en-AU" altLang="en-US" sz="1400" dirty="0"/>
              <a:t>, whom He appointed heir of all things, through whom also He made the world. 3 And </a:t>
            </a:r>
            <a:r>
              <a:rPr lang="en-AU" altLang="en-US" sz="1400" b="1" i="1" u="sng" dirty="0">
                <a:solidFill>
                  <a:srgbClr val="FF0000"/>
                </a:solidFill>
              </a:rPr>
              <a:t>That Son</a:t>
            </a:r>
            <a:r>
              <a:rPr lang="en-AU" altLang="en-US" sz="1400" dirty="0"/>
              <a:t> is the radiance of His glory and the exact representation of His nature, and upholds all things by the word of His power. When He had made purification of sins, He sat down at the right hand of the Majesty on high; 4 having become as much better than the angels, as He has inherited a more excellent name than they. </a:t>
            </a:r>
          </a:p>
        </p:txBody>
      </p:sp>
      <p:sp>
        <p:nvSpPr>
          <p:cNvPr id="9234" name="Text Box 18">
            <a:extLst>
              <a:ext uri="{FF2B5EF4-FFF2-40B4-BE49-F238E27FC236}">
                <a16:creationId xmlns:a16="http://schemas.microsoft.com/office/drawing/2014/main" id="{94789350-A01A-8746-B608-7C3A994D712E}"/>
              </a:ext>
            </a:extLst>
          </p:cNvPr>
          <p:cNvSpPr txBox="1">
            <a:spLocks noChangeArrowheads="1"/>
          </p:cNvSpPr>
          <p:nvPr/>
        </p:nvSpPr>
        <p:spPr bwMode="auto">
          <a:xfrm>
            <a:off x="1378772" y="4532148"/>
            <a:ext cx="5113337" cy="60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b="1" dirty="0">
                <a:solidFill>
                  <a:schemeClr val="accent2"/>
                </a:solidFill>
              </a:rPr>
              <a:t>Problem #1:</a:t>
            </a:r>
            <a:r>
              <a:rPr lang="en-AU" altLang="en-US" sz="1400" dirty="0"/>
              <a:t>   I wonder sometimes,  “</a:t>
            </a:r>
            <a:r>
              <a:rPr lang="en-AU" altLang="en-US" sz="1400" i="1" dirty="0"/>
              <a:t>Didn’t those first century Christians know that Jesus was superior to the angels?” </a:t>
            </a:r>
          </a:p>
          <a:p>
            <a:pPr>
              <a:spcBef>
                <a:spcPct val="50000"/>
              </a:spcBef>
              <a:buFontTx/>
              <a:buAutoNum type="arabicPeriod"/>
            </a:pPr>
            <a:r>
              <a:rPr lang="en-AU" altLang="en-US" sz="1400" i="1" dirty="0">
                <a:solidFill>
                  <a:srgbClr val="FF0000"/>
                </a:solidFill>
              </a:rPr>
              <a:t>Problem #2    </a:t>
            </a:r>
            <a:r>
              <a:rPr lang="en-AU" altLang="en-US" sz="1400" b="1" i="1" dirty="0"/>
              <a:t>How does Jesus talk to us </a:t>
            </a:r>
            <a:r>
              <a:rPr lang="en-AU" altLang="en-US" sz="1400" b="1" i="1" dirty="0" err="1"/>
              <a:t>tiday</a:t>
            </a:r>
            <a:r>
              <a:rPr lang="en-AU" altLang="en-US" sz="1400" b="1" i="1" dirty="0"/>
              <a:t>?   </a:t>
            </a:r>
            <a:r>
              <a:rPr lang="en-AU" altLang="en-US" sz="1400" b="1" i="1"/>
              <a:t>What</a:t>
            </a:r>
            <a:endParaRPr lang="en-AU" altLang="en-US" sz="1400" b="1" i="1" dirty="0"/>
          </a:p>
          <a:p>
            <a:pPr>
              <a:spcBef>
                <a:spcPct val="50000"/>
              </a:spcBef>
              <a:buFontTx/>
              <a:buAutoNum type="arabicPeriod"/>
            </a:pPr>
            <a:r>
              <a:rPr lang="en-AU" altLang="en-US" sz="1400" b="1" i="1" u="sng" dirty="0"/>
              <a:t>Why</a:t>
            </a:r>
            <a:r>
              <a:rPr lang="en-AU" altLang="en-US" sz="1400" dirty="0"/>
              <a:t> </a:t>
            </a:r>
            <a:r>
              <a:rPr lang="en-AU" altLang="en-US" sz="1400" b="1" u="sng" dirty="0">
                <a:effectLst>
                  <a:outerShdw blurRad="38100" dist="38100" dir="2700000" algn="tl">
                    <a:srgbClr val="C0C0C0"/>
                  </a:outerShdw>
                </a:effectLst>
              </a:rPr>
              <a:t>did the author of Hebrews begin his letter in this fashion?</a:t>
            </a:r>
            <a:r>
              <a:rPr lang="en-AU" altLang="en-US" sz="1400" dirty="0"/>
              <a:t>   Why would he refer to the Son in this way, using these particular Old Testament quotes? </a:t>
            </a:r>
          </a:p>
          <a:p>
            <a:pPr>
              <a:spcBef>
                <a:spcPct val="50000"/>
              </a:spcBef>
              <a:buFontTx/>
              <a:buAutoNum type="arabicPeriod"/>
            </a:pPr>
            <a:r>
              <a:rPr lang="en-AU" altLang="en-US" sz="1400" b="1" i="1" u="sng" dirty="0"/>
              <a:t>What does this actually “teach” us today?</a:t>
            </a:r>
            <a:r>
              <a:rPr lang="en-AU" altLang="en-US" sz="1400" dirty="0"/>
              <a:t>  Is it even still a relevant chapter, or is it just knowledge?  </a:t>
            </a:r>
          </a:p>
          <a:p>
            <a:pPr>
              <a:spcBef>
                <a:spcPct val="50000"/>
              </a:spcBef>
              <a:buFontTx/>
              <a:buAutoNum type="arabicPeriod"/>
            </a:pPr>
            <a:r>
              <a:rPr lang="en-AU" altLang="en-US" sz="1400" dirty="0"/>
              <a:t>Is it just an introduction to the letter?  </a:t>
            </a:r>
            <a:r>
              <a:rPr lang="en-AU" altLang="en-US" sz="1400" b="1" i="1" u="sng" dirty="0"/>
              <a:t>What do we do with all of the quotes from the Old Testament that the writers uses in the second half of this chapter?</a:t>
            </a:r>
          </a:p>
          <a:p>
            <a:pPr>
              <a:spcBef>
                <a:spcPct val="50000"/>
              </a:spcBef>
              <a:buFontTx/>
              <a:buAutoNum type="arabicPeriod"/>
            </a:pPr>
            <a:r>
              <a:rPr lang="en-AU" altLang="en-US" sz="1400" b="1" i="1" u="sng" dirty="0"/>
              <a:t>What does Hebrews 2:1 want us to hold on to:   simple doctrine, or to the superiority of Jesus?</a:t>
            </a:r>
            <a:r>
              <a:rPr lang="en-AU" altLang="en-US" sz="1400" dirty="0"/>
              <a:t>  Why?   How are we better Christians by revisiting Jesus all so often?</a:t>
            </a:r>
          </a:p>
          <a:p>
            <a:pPr>
              <a:spcBef>
                <a:spcPct val="50000"/>
              </a:spcBef>
              <a:buFontTx/>
              <a:buAutoNum type="arabicPeriod"/>
            </a:pPr>
            <a:r>
              <a:rPr lang="en-AU" altLang="en-US" sz="1400" b="1" i="1" u="sng" dirty="0">
                <a:effectLst>
                  <a:outerShdw blurRad="38100" dist="38100" dir="2700000" algn="tl">
                    <a:srgbClr val="C0C0C0"/>
                  </a:outerShdw>
                </a:effectLst>
              </a:rPr>
              <a:t>Just how significant is the very frequent / constant remembering of our history and our relationship to Christ?</a:t>
            </a:r>
            <a:r>
              <a:rPr lang="en-AU" altLang="en-US" sz="1400" dirty="0"/>
              <a:t>  How does one build a mindset?</a:t>
            </a:r>
          </a:p>
          <a:p>
            <a:pPr>
              <a:spcBef>
                <a:spcPct val="50000"/>
              </a:spcBef>
              <a:buFontTx/>
              <a:buAutoNum type="arabicPeriod"/>
            </a:pPr>
            <a:r>
              <a:rPr lang="en-AU" altLang="en-US" sz="1400" dirty="0"/>
              <a:t>What does this chapter tell us about what the current role of Jesus should be in today’s Christian church?  Why?</a:t>
            </a:r>
          </a:p>
          <a:p>
            <a:pPr>
              <a:spcBef>
                <a:spcPct val="50000"/>
              </a:spcBef>
              <a:buFontTx/>
              <a:buAutoNum type="arabicPeriod"/>
            </a:pPr>
            <a:r>
              <a:rPr lang="en-AU" altLang="en-US" sz="1400" dirty="0"/>
              <a:t>Is this chapter any practical help in the building of your personal Christian life today?  How so, specifically?</a:t>
            </a:r>
          </a:p>
          <a:p>
            <a:pPr>
              <a:spcBef>
                <a:spcPct val="50000"/>
              </a:spcBef>
              <a:buFontTx/>
              <a:buAutoNum type="arabicPeriod"/>
            </a:pPr>
            <a:endParaRPr lang="en-AU" altLang="en-US" sz="1400" dirty="0"/>
          </a:p>
        </p:txBody>
      </p:sp>
      <p:sp>
        <p:nvSpPr>
          <p:cNvPr id="9235" name="Text Box 19">
            <a:extLst>
              <a:ext uri="{FF2B5EF4-FFF2-40B4-BE49-F238E27FC236}">
                <a16:creationId xmlns:a16="http://schemas.microsoft.com/office/drawing/2014/main" id="{4B65F13F-9052-9941-AF83-27235EFFCE24}"/>
              </a:ext>
            </a:extLst>
          </p:cNvPr>
          <p:cNvSpPr txBox="1">
            <a:spLocks noChangeArrowheads="1"/>
          </p:cNvSpPr>
          <p:nvPr/>
        </p:nvSpPr>
        <p:spPr bwMode="auto">
          <a:xfrm>
            <a:off x="1599434" y="1758786"/>
            <a:ext cx="453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dirty="0">
                <a:solidFill>
                  <a:schemeClr val="accent2"/>
                </a:solidFill>
              </a:rPr>
              <a:t>Assignment:  Bring a list of things that you see the book of Hebrews teaching us that is practical and useful today?</a:t>
            </a:r>
          </a:p>
        </p:txBody>
      </p:sp>
      <p:grpSp>
        <p:nvGrpSpPr>
          <p:cNvPr id="12" name="Group 11">
            <a:extLst>
              <a:ext uri="{FF2B5EF4-FFF2-40B4-BE49-F238E27FC236}">
                <a16:creationId xmlns:a16="http://schemas.microsoft.com/office/drawing/2014/main" id="{E66B214D-53FE-3643-A5E9-1FE31E5ED716}"/>
              </a:ext>
            </a:extLst>
          </p:cNvPr>
          <p:cNvGrpSpPr/>
          <p:nvPr/>
        </p:nvGrpSpPr>
        <p:grpSpPr>
          <a:xfrm>
            <a:off x="0" y="4054049"/>
            <a:ext cx="907200" cy="3981450"/>
            <a:chOff x="7852201" y="2891999"/>
            <a:chExt cx="907200" cy="3981450"/>
          </a:xfrm>
        </p:grpSpPr>
        <p:sp>
          <p:nvSpPr>
            <p:cNvPr id="13" name="TextBox 12">
              <a:extLst>
                <a:ext uri="{FF2B5EF4-FFF2-40B4-BE49-F238E27FC236}">
                  <a16:creationId xmlns:a16="http://schemas.microsoft.com/office/drawing/2014/main" id="{545EF714-AF8F-FF4A-AAFF-CC307B4B6FFC}"/>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14" name="TextBox 13">
              <a:extLst>
                <a:ext uri="{FF2B5EF4-FFF2-40B4-BE49-F238E27FC236}">
                  <a16:creationId xmlns:a16="http://schemas.microsoft.com/office/drawing/2014/main" id="{070EF20C-EC13-0E42-BAE5-E45760A2C6B8}"/>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
        <p:nvSpPr>
          <p:cNvPr id="15" name="TextBox 14">
            <a:extLst>
              <a:ext uri="{FF2B5EF4-FFF2-40B4-BE49-F238E27FC236}">
                <a16:creationId xmlns:a16="http://schemas.microsoft.com/office/drawing/2014/main" id="{43FD96CA-D6CD-2944-B32A-D6DDCEF0E6A5}"/>
              </a:ext>
            </a:extLst>
          </p:cNvPr>
          <p:cNvSpPr txBox="1"/>
          <p:nvPr/>
        </p:nvSpPr>
        <p:spPr>
          <a:xfrm>
            <a:off x="285751" y="10629900"/>
            <a:ext cx="742949" cy="584775"/>
          </a:xfrm>
          <a:prstGeom prst="rect">
            <a:avLst/>
          </a:prstGeom>
          <a:noFill/>
        </p:spPr>
        <p:txBody>
          <a:bodyPr wrap="square" rtlCol="0">
            <a:spAutoFit/>
          </a:bodyPr>
          <a:lstStyle/>
          <a:p>
            <a:r>
              <a:rPr lang="en-US" sz="3200" b="1" dirty="0">
                <a:solidFill>
                  <a:schemeClr val="bg1"/>
                </a:solidFill>
              </a:rPr>
              <a:t>L2</a:t>
            </a:r>
          </a:p>
        </p:txBody>
      </p:sp>
    </p:spTree>
    <p:extLst>
      <p:ext uri="{BB962C8B-B14F-4D97-AF65-F5344CB8AC3E}">
        <p14:creationId xmlns:p14="http://schemas.microsoft.com/office/powerpoint/2010/main" val="1295916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8C6F3C-4442-6A44-98D2-542476F371D6}"/>
              </a:ext>
            </a:extLst>
          </p:cNvPr>
          <p:cNvSpPr txBox="1"/>
          <p:nvPr/>
        </p:nvSpPr>
        <p:spPr>
          <a:xfrm>
            <a:off x="786384" y="621792"/>
            <a:ext cx="5285232" cy="923330"/>
          </a:xfrm>
          <a:prstGeom prst="rect">
            <a:avLst/>
          </a:prstGeom>
          <a:noFill/>
        </p:spPr>
        <p:txBody>
          <a:bodyPr wrap="square" rtlCol="0">
            <a:spAutoFit/>
          </a:bodyPr>
          <a:lstStyle/>
          <a:p>
            <a:endParaRPr lang="en-US" b="1" dirty="0"/>
          </a:p>
          <a:p>
            <a:endParaRPr lang="en-US" b="1" dirty="0"/>
          </a:p>
          <a:p>
            <a:endParaRPr lang="en-US" b="1" dirty="0"/>
          </a:p>
        </p:txBody>
      </p:sp>
      <p:sp>
        <p:nvSpPr>
          <p:cNvPr id="3" name="TextBox 2">
            <a:extLst>
              <a:ext uri="{FF2B5EF4-FFF2-40B4-BE49-F238E27FC236}">
                <a16:creationId xmlns:a16="http://schemas.microsoft.com/office/drawing/2014/main" id="{199DB3D4-A487-EF4C-8802-643C9591C518}"/>
              </a:ext>
            </a:extLst>
          </p:cNvPr>
          <p:cNvSpPr txBox="1"/>
          <p:nvPr/>
        </p:nvSpPr>
        <p:spPr>
          <a:xfrm>
            <a:off x="1249680" y="359664"/>
            <a:ext cx="5285232" cy="1384995"/>
          </a:xfrm>
          <a:prstGeom prst="rect">
            <a:avLst/>
          </a:prstGeom>
          <a:noFill/>
        </p:spPr>
        <p:txBody>
          <a:bodyPr wrap="square" rtlCol="0">
            <a:spAutoFit/>
          </a:bodyPr>
          <a:lstStyle/>
          <a:p>
            <a:r>
              <a:rPr lang="en-US" sz="2400" b="1" dirty="0"/>
              <a:t>Text of </a:t>
            </a:r>
            <a:r>
              <a:rPr lang="en-US" sz="2400" b="1" dirty="0">
                <a:solidFill>
                  <a:srgbClr val="FF0000"/>
                </a:solidFill>
              </a:rPr>
              <a:t>HEBREWS 1</a:t>
            </a:r>
          </a:p>
          <a:p>
            <a:endParaRPr lang="en-US" sz="2400" b="1" dirty="0"/>
          </a:p>
          <a:p>
            <a:endParaRPr lang="en-US" dirty="0"/>
          </a:p>
          <a:p>
            <a:endParaRPr lang="en-US" dirty="0"/>
          </a:p>
        </p:txBody>
      </p:sp>
      <p:sp>
        <p:nvSpPr>
          <p:cNvPr id="4" name="TextBox 3">
            <a:extLst>
              <a:ext uri="{FF2B5EF4-FFF2-40B4-BE49-F238E27FC236}">
                <a16:creationId xmlns:a16="http://schemas.microsoft.com/office/drawing/2014/main" id="{335C8235-2F6F-1149-A8D8-93575699CC71}"/>
              </a:ext>
            </a:extLst>
          </p:cNvPr>
          <p:cNvSpPr txBox="1"/>
          <p:nvPr/>
        </p:nvSpPr>
        <p:spPr>
          <a:xfrm>
            <a:off x="1543050" y="945376"/>
            <a:ext cx="4911627" cy="1231106"/>
          </a:xfrm>
          <a:prstGeom prst="rect">
            <a:avLst/>
          </a:prstGeom>
          <a:noFill/>
        </p:spPr>
        <p:txBody>
          <a:bodyPr wrap="square" rtlCol="0">
            <a:spAutoFit/>
          </a:bodyPr>
          <a:lstStyle/>
          <a:p>
            <a:r>
              <a:rPr lang="en-US" b="1" dirty="0"/>
              <a:t>Class Question:    </a:t>
            </a:r>
            <a:r>
              <a:rPr lang="en-US" sz="1400" b="1" i="1" dirty="0">
                <a:solidFill>
                  <a:schemeClr val="accent1">
                    <a:lumMod val="75000"/>
                  </a:schemeClr>
                </a:solidFill>
              </a:rPr>
              <a:t>As we read, take note of #1, “What stands out in your own mind about Hebrews 1, in particular?”  And #2,  “Why would someone put these particular words together, in this form? – What do you know about the Hebrews’ letter, from the very beginning?”</a:t>
            </a:r>
            <a:endParaRPr lang="en-US" b="1" i="1" dirty="0">
              <a:solidFill>
                <a:schemeClr val="accent1">
                  <a:lumMod val="75000"/>
                </a:schemeClr>
              </a:solidFill>
            </a:endParaRPr>
          </a:p>
        </p:txBody>
      </p:sp>
      <p:sp>
        <p:nvSpPr>
          <p:cNvPr id="8" name="TextBox 7">
            <a:extLst>
              <a:ext uri="{FF2B5EF4-FFF2-40B4-BE49-F238E27FC236}">
                <a16:creationId xmlns:a16="http://schemas.microsoft.com/office/drawing/2014/main" id="{76508316-F7FF-3849-AB2F-6594D7BDBAD9}"/>
              </a:ext>
            </a:extLst>
          </p:cNvPr>
          <p:cNvSpPr txBox="1"/>
          <p:nvPr/>
        </p:nvSpPr>
        <p:spPr>
          <a:xfrm>
            <a:off x="1276350" y="2642413"/>
            <a:ext cx="5177661" cy="8669040"/>
          </a:xfrm>
          <a:prstGeom prst="rect">
            <a:avLst/>
          </a:prstGeom>
          <a:noFill/>
        </p:spPr>
        <p:txBody>
          <a:bodyPr wrap="square" rtlCol="0">
            <a:spAutoFit/>
          </a:bodyPr>
          <a:lstStyle/>
          <a:p>
            <a:r>
              <a:rPr lang="en-AU" b="1" dirty="0"/>
              <a:t>God’s Final Word: His Son</a:t>
            </a:r>
          </a:p>
          <a:p>
            <a:r>
              <a:rPr lang="en-AU" sz="1400" b="1" dirty="0"/>
              <a:t>1 In the past God spoke to our ancestors through the prophets at many times and in various ways, </a:t>
            </a:r>
            <a:r>
              <a:rPr lang="en-AU" sz="1400" b="1" baseline="30000" dirty="0"/>
              <a:t>2 </a:t>
            </a:r>
            <a:r>
              <a:rPr lang="en-AU" sz="1400" b="1" dirty="0"/>
              <a:t>but in </a:t>
            </a:r>
            <a:r>
              <a:rPr lang="en-AU" sz="1400" b="1" u="sng" dirty="0"/>
              <a:t>these last days</a:t>
            </a:r>
            <a:r>
              <a:rPr lang="en-AU" sz="1400" b="1" dirty="0"/>
              <a:t> he has spoken to us by his Son, whom he appointed heir of all things, and through whom also he made the universe. </a:t>
            </a:r>
            <a:r>
              <a:rPr lang="en-AU" sz="1400" b="1" baseline="30000" dirty="0"/>
              <a:t>3 </a:t>
            </a:r>
            <a:r>
              <a:rPr lang="en-AU" sz="1400" b="1" dirty="0"/>
              <a:t>The Son is the radiance of God’s glory and the exact representation of his being, sustaining all things by his powerful word. After he had provided purification for sins, he sat down at the right hand of the Majesty in heaven. </a:t>
            </a:r>
            <a:r>
              <a:rPr lang="en-AU" sz="1400" b="1" baseline="30000" dirty="0"/>
              <a:t>4 </a:t>
            </a:r>
            <a:r>
              <a:rPr lang="en-AU" sz="1400" b="1" dirty="0"/>
              <a:t>So he became as much superior to the angels as the name he has inherited is superior to theirs.</a:t>
            </a:r>
          </a:p>
          <a:p>
            <a:endParaRPr lang="en-AU" b="1" dirty="0"/>
          </a:p>
          <a:p>
            <a:r>
              <a:rPr lang="en-AU" b="1" dirty="0"/>
              <a:t>The Son Superior to Angels</a:t>
            </a:r>
          </a:p>
          <a:p>
            <a:r>
              <a:rPr lang="en-AU" sz="1400" b="1" baseline="30000" dirty="0"/>
              <a:t>5 </a:t>
            </a:r>
            <a:r>
              <a:rPr lang="en-AU" sz="1400" b="1" dirty="0"/>
              <a:t>For to which of the angels did God ever say, “You are my Son. Today I have become your Father”?   Or again, “I will be his Father, and he will be my Son”?</a:t>
            </a:r>
          </a:p>
          <a:p>
            <a:r>
              <a:rPr lang="en-AU" sz="1400" b="1" baseline="30000" dirty="0"/>
              <a:t>6 </a:t>
            </a:r>
            <a:r>
              <a:rPr lang="en-AU" sz="1400" b="1" dirty="0"/>
              <a:t>And again, when God brings his firstborn into the world, he says,</a:t>
            </a:r>
          </a:p>
          <a:p>
            <a:r>
              <a:rPr lang="en-AU" sz="1400" b="1" dirty="0"/>
              <a:t>“Let all God’s angels worship him.”</a:t>
            </a:r>
          </a:p>
          <a:p>
            <a:pPr marL="541338" lvl="1" indent="-84138"/>
            <a:r>
              <a:rPr lang="en-AU" sz="1400" b="1" baseline="30000" dirty="0"/>
              <a:t>7 </a:t>
            </a:r>
            <a:r>
              <a:rPr lang="en-AU" sz="1400" b="1" dirty="0"/>
              <a:t>In speaking of the angels he says, “He makes his angels spirits, and his   servants flames of fire.”</a:t>
            </a:r>
          </a:p>
          <a:p>
            <a:r>
              <a:rPr lang="en-AU" sz="1400" b="1" baseline="30000" dirty="0"/>
              <a:t>8 </a:t>
            </a:r>
            <a:r>
              <a:rPr lang="en-AU" sz="1400" b="1" dirty="0"/>
              <a:t>But about the Son he says,</a:t>
            </a:r>
          </a:p>
          <a:p>
            <a:pPr lvl="1"/>
            <a:r>
              <a:rPr lang="en-AU" sz="1400" b="1" dirty="0"/>
              <a:t>“Your throne, O God, will last for ever and ever;</a:t>
            </a:r>
            <a:br>
              <a:rPr lang="en-AU" sz="1400" b="1" dirty="0"/>
            </a:br>
            <a:r>
              <a:rPr lang="en-AU" sz="1400" b="1" dirty="0"/>
              <a:t>    a sceptre of justice will be the sceptre of your kingdom.</a:t>
            </a:r>
            <a:br>
              <a:rPr lang="en-AU" sz="1400" b="1" dirty="0"/>
            </a:br>
            <a:r>
              <a:rPr lang="en-AU" sz="1400" b="1" baseline="30000" dirty="0"/>
              <a:t>9 </a:t>
            </a:r>
            <a:r>
              <a:rPr lang="en-AU" sz="1400" b="1" dirty="0"/>
              <a:t>You have loved righteousness and hated wickedness;</a:t>
            </a:r>
            <a:br>
              <a:rPr lang="en-AU" sz="1400" b="1" dirty="0"/>
            </a:br>
            <a:r>
              <a:rPr lang="en-AU" sz="1400" b="1" dirty="0"/>
              <a:t>    therefore God, your God, has set you above your companions</a:t>
            </a:r>
            <a:br>
              <a:rPr lang="en-AU" sz="1400" b="1" dirty="0"/>
            </a:br>
            <a:r>
              <a:rPr lang="en-AU" sz="1400" b="1" dirty="0"/>
              <a:t>    by anointing you with the oil of joy.”</a:t>
            </a:r>
          </a:p>
          <a:p>
            <a:r>
              <a:rPr lang="en-AU" sz="1400" b="1" baseline="30000" dirty="0"/>
              <a:t>10 </a:t>
            </a:r>
            <a:r>
              <a:rPr lang="en-AU" sz="1400" b="1" dirty="0"/>
              <a:t>He also says,</a:t>
            </a:r>
          </a:p>
          <a:p>
            <a:pPr marL="584200" lvl="1" indent="-127000"/>
            <a:r>
              <a:rPr lang="en-AU" sz="1400" b="1" dirty="0"/>
              <a:t>“In the beginning, Lord, you laid the foundations of the earth and the heavens.  They are the work of your hands.  They will perish, but you remain. They will all wear out like a garment. You will roll them up like a robe, like a garment and they will be changed.  But you remain the same, and your years will never end.” .... but to which of the angels did God ever say, “Sit at my right hand until I make your enemies a footstool for your feet”?</a:t>
            </a:r>
          </a:p>
          <a:p>
            <a:endParaRPr lang="en-AU" sz="1400" b="1" baseline="30000" dirty="0"/>
          </a:p>
          <a:p>
            <a:pPr marL="625475" indent="-41275">
              <a:tabLst>
                <a:tab pos="482600" algn="l"/>
              </a:tabLst>
            </a:pPr>
            <a:r>
              <a:rPr lang="en-AU" sz="1400" b="1" baseline="30000" dirty="0"/>
              <a:t>14 </a:t>
            </a:r>
            <a:r>
              <a:rPr lang="en-AU" sz="1400" b="1" dirty="0"/>
              <a:t>Are not all angels ministering spirits </a:t>
            </a:r>
            <a:r>
              <a:rPr lang="en-AU" sz="1400" b="1" u="sng" dirty="0"/>
              <a:t>sent to serve </a:t>
            </a:r>
            <a:r>
              <a:rPr lang="en-AU" sz="1400" b="1" dirty="0"/>
              <a:t>those who will inherit salvation? </a:t>
            </a:r>
          </a:p>
          <a:p>
            <a:endParaRPr lang="en-US" dirty="0"/>
          </a:p>
        </p:txBody>
      </p:sp>
      <p:sp>
        <p:nvSpPr>
          <p:cNvPr id="6" name="Rectangle 2">
            <a:extLst>
              <a:ext uri="{FF2B5EF4-FFF2-40B4-BE49-F238E27FC236}">
                <a16:creationId xmlns:a16="http://schemas.microsoft.com/office/drawing/2014/main" id="{91BE1772-5E89-9044-9A17-5DC8A328D69D}"/>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 name="Group 3">
            <a:extLst>
              <a:ext uri="{FF2B5EF4-FFF2-40B4-BE49-F238E27FC236}">
                <a16:creationId xmlns:a16="http://schemas.microsoft.com/office/drawing/2014/main" id="{7692FC62-321A-6D49-83BA-6956D529CEDE}"/>
              </a:ext>
            </a:extLst>
          </p:cNvPr>
          <p:cNvGrpSpPr>
            <a:grpSpLocks/>
          </p:cNvGrpSpPr>
          <p:nvPr/>
        </p:nvGrpSpPr>
        <p:grpSpPr bwMode="auto">
          <a:xfrm>
            <a:off x="188912" y="273051"/>
            <a:ext cx="836612" cy="2030413"/>
            <a:chOff x="119" y="252"/>
            <a:chExt cx="527" cy="1279"/>
          </a:xfrm>
        </p:grpSpPr>
        <p:sp>
          <p:nvSpPr>
            <p:cNvPr id="9" name="Rectangle 4">
              <a:extLst>
                <a:ext uri="{FF2B5EF4-FFF2-40B4-BE49-F238E27FC236}">
                  <a16:creationId xmlns:a16="http://schemas.microsoft.com/office/drawing/2014/main" id="{C6778B4F-8742-7C42-A147-13A9EC5E6955}"/>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Line 5">
              <a:extLst>
                <a:ext uri="{FF2B5EF4-FFF2-40B4-BE49-F238E27FC236}">
                  <a16:creationId xmlns:a16="http://schemas.microsoft.com/office/drawing/2014/main" id="{D35E2A4B-6781-484F-99DC-856E1AAA17B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6">
              <a:extLst>
                <a:ext uri="{FF2B5EF4-FFF2-40B4-BE49-F238E27FC236}">
                  <a16:creationId xmlns:a16="http://schemas.microsoft.com/office/drawing/2014/main" id="{B3306092-17C5-BC48-B115-F11D25ED4D0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 Box 7">
              <a:extLst>
                <a:ext uri="{FF2B5EF4-FFF2-40B4-BE49-F238E27FC236}">
                  <a16:creationId xmlns:a16="http://schemas.microsoft.com/office/drawing/2014/main" id="{2E5BBC58-DDA1-5640-B321-740981D2334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grpSp>
        <p:nvGrpSpPr>
          <p:cNvPr id="14" name="Group 13">
            <a:extLst>
              <a:ext uri="{FF2B5EF4-FFF2-40B4-BE49-F238E27FC236}">
                <a16:creationId xmlns:a16="http://schemas.microsoft.com/office/drawing/2014/main" id="{52386238-FD5D-BF45-96A8-DF94D86B8B8F}"/>
              </a:ext>
            </a:extLst>
          </p:cNvPr>
          <p:cNvGrpSpPr/>
          <p:nvPr/>
        </p:nvGrpSpPr>
        <p:grpSpPr>
          <a:xfrm>
            <a:off x="0" y="4054049"/>
            <a:ext cx="907200" cy="3981450"/>
            <a:chOff x="7852201" y="2891999"/>
            <a:chExt cx="907200" cy="3981450"/>
          </a:xfrm>
        </p:grpSpPr>
        <p:sp>
          <p:nvSpPr>
            <p:cNvPr id="15" name="TextBox 14">
              <a:extLst>
                <a:ext uri="{FF2B5EF4-FFF2-40B4-BE49-F238E27FC236}">
                  <a16:creationId xmlns:a16="http://schemas.microsoft.com/office/drawing/2014/main" id="{EA9CBD6F-FDEE-6143-88E2-58B998826386}"/>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16" name="TextBox 15">
              <a:extLst>
                <a:ext uri="{FF2B5EF4-FFF2-40B4-BE49-F238E27FC236}">
                  <a16:creationId xmlns:a16="http://schemas.microsoft.com/office/drawing/2014/main" id="{62460FF9-6E0E-1A44-A984-63C4832FDC5C}"/>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
        <p:nvSpPr>
          <p:cNvPr id="17" name="TextBox 16">
            <a:extLst>
              <a:ext uri="{FF2B5EF4-FFF2-40B4-BE49-F238E27FC236}">
                <a16:creationId xmlns:a16="http://schemas.microsoft.com/office/drawing/2014/main" id="{F33A55DF-B25A-AF44-9F06-465C90302416}"/>
              </a:ext>
            </a:extLst>
          </p:cNvPr>
          <p:cNvSpPr txBox="1"/>
          <p:nvPr/>
        </p:nvSpPr>
        <p:spPr>
          <a:xfrm>
            <a:off x="228601" y="10672762"/>
            <a:ext cx="742949" cy="584775"/>
          </a:xfrm>
          <a:prstGeom prst="rect">
            <a:avLst/>
          </a:prstGeom>
          <a:noFill/>
        </p:spPr>
        <p:txBody>
          <a:bodyPr wrap="square" rtlCol="0">
            <a:spAutoFit/>
          </a:bodyPr>
          <a:lstStyle/>
          <a:p>
            <a:r>
              <a:rPr lang="en-US" sz="3200" b="1" dirty="0">
                <a:solidFill>
                  <a:schemeClr val="bg1"/>
                </a:solidFill>
              </a:rPr>
              <a:t>L2</a:t>
            </a:r>
          </a:p>
        </p:txBody>
      </p:sp>
    </p:spTree>
    <p:extLst>
      <p:ext uri="{BB962C8B-B14F-4D97-AF65-F5344CB8AC3E}">
        <p14:creationId xmlns:p14="http://schemas.microsoft.com/office/powerpoint/2010/main" val="1221984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5" name="Rectangle 23">
            <a:extLst>
              <a:ext uri="{FF2B5EF4-FFF2-40B4-BE49-F238E27FC236}">
                <a16:creationId xmlns:a16="http://schemas.microsoft.com/office/drawing/2014/main" id="{A62F2BA4-1268-1544-82A7-6454E768AC9E}"/>
              </a:ext>
            </a:extLst>
          </p:cNvPr>
          <p:cNvSpPr>
            <a:spLocks noChangeArrowheads="1"/>
          </p:cNvSpPr>
          <p:nvPr/>
        </p:nvSpPr>
        <p:spPr bwMode="auto">
          <a:xfrm>
            <a:off x="1252647" y="838530"/>
            <a:ext cx="5329237" cy="5762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14" name="Freeform 22">
            <a:extLst>
              <a:ext uri="{FF2B5EF4-FFF2-40B4-BE49-F238E27FC236}">
                <a16:creationId xmlns:a16="http://schemas.microsoft.com/office/drawing/2014/main" id="{B024FADC-0CAA-3043-BC66-0F24677F4762}"/>
              </a:ext>
            </a:extLst>
          </p:cNvPr>
          <p:cNvSpPr>
            <a:spLocks/>
          </p:cNvSpPr>
          <p:nvPr/>
        </p:nvSpPr>
        <p:spPr bwMode="auto">
          <a:xfrm>
            <a:off x="5568950" y="1596644"/>
            <a:ext cx="341313" cy="8789987"/>
          </a:xfrm>
          <a:custGeom>
            <a:avLst/>
            <a:gdLst>
              <a:gd name="T0" fmla="*/ 0 w 215"/>
              <a:gd name="T1" fmla="*/ 0 h 5537"/>
              <a:gd name="T2" fmla="*/ 206 w 215"/>
              <a:gd name="T3" fmla="*/ 0 h 5537"/>
              <a:gd name="T4" fmla="*/ 215 w 215"/>
              <a:gd name="T5" fmla="*/ 5537 h 5537"/>
            </a:gdLst>
            <a:ahLst/>
            <a:cxnLst>
              <a:cxn ang="0">
                <a:pos x="T0" y="T1"/>
              </a:cxn>
              <a:cxn ang="0">
                <a:pos x="T2" y="T3"/>
              </a:cxn>
              <a:cxn ang="0">
                <a:pos x="T4" y="T5"/>
              </a:cxn>
            </a:cxnLst>
            <a:rect l="0" t="0" r="r" b="b"/>
            <a:pathLst>
              <a:path w="215" h="5537">
                <a:moveTo>
                  <a:pt x="0" y="0"/>
                </a:moveTo>
                <a:lnTo>
                  <a:pt x="206" y="0"/>
                </a:lnTo>
                <a:lnTo>
                  <a:pt x="215" y="5537"/>
                </a:lnTo>
              </a:path>
            </a:pathLst>
          </a:custGeom>
          <a:noFill/>
          <a:ln w="38100"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4" name="Rectangle 2">
            <a:extLst>
              <a:ext uri="{FF2B5EF4-FFF2-40B4-BE49-F238E27FC236}">
                <a16:creationId xmlns:a16="http://schemas.microsoft.com/office/drawing/2014/main" id="{6BF65667-435B-234B-B6E5-9A089232C30F}"/>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196" name="Group 4">
            <a:extLst>
              <a:ext uri="{FF2B5EF4-FFF2-40B4-BE49-F238E27FC236}">
                <a16:creationId xmlns:a16="http://schemas.microsoft.com/office/drawing/2014/main" id="{FC18FC7E-B13F-9B4A-B04A-932C5B314986}"/>
              </a:ext>
            </a:extLst>
          </p:cNvPr>
          <p:cNvGrpSpPr>
            <a:grpSpLocks/>
          </p:cNvGrpSpPr>
          <p:nvPr/>
        </p:nvGrpSpPr>
        <p:grpSpPr bwMode="auto">
          <a:xfrm>
            <a:off x="188912" y="273051"/>
            <a:ext cx="836612" cy="2498970"/>
            <a:chOff x="119" y="252"/>
            <a:chExt cx="527" cy="1279"/>
          </a:xfrm>
        </p:grpSpPr>
        <p:sp>
          <p:nvSpPr>
            <p:cNvPr id="8197" name="Rectangle 5">
              <a:extLst>
                <a:ext uri="{FF2B5EF4-FFF2-40B4-BE49-F238E27FC236}">
                  <a16:creationId xmlns:a16="http://schemas.microsoft.com/office/drawing/2014/main" id="{1FBF472F-3A1E-0443-9F19-23AEBA81380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8" name="Line 6">
              <a:extLst>
                <a:ext uri="{FF2B5EF4-FFF2-40B4-BE49-F238E27FC236}">
                  <a16:creationId xmlns:a16="http://schemas.microsoft.com/office/drawing/2014/main" id="{6DD05AA6-E3E8-464B-ADA3-BA431BD27E98}"/>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9" name="Line 7">
              <a:extLst>
                <a:ext uri="{FF2B5EF4-FFF2-40B4-BE49-F238E27FC236}">
                  <a16:creationId xmlns:a16="http://schemas.microsoft.com/office/drawing/2014/main" id="{BAA4EA5F-D466-7A4E-A393-F5D26FFA725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0" name="Text Box 8">
              <a:extLst>
                <a:ext uri="{FF2B5EF4-FFF2-40B4-BE49-F238E27FC236}">
                  <a16:creationId xmlns:a16="http://schemas.microsoft.com/office/drawing/2014/main" id="{4B0BED14-B1AD-0044-8A0E-BCBB61D357F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8203" name="Text Box 11">
            <a:extLst>
              <a:ext uri="{FF2B5EF4-FFF2-40B4-BE49-F238E27FC236}">
                <a16:creationId xmlns:a16="http://schemas.microsoft.com/office/drawing/2014/main" id="{DF0AD016-5D7C-6147-8C69-A206D9EEC015}"/>
              </a:ext>
            </a:extLst>
          </p:cNvPr>
          <p:cNvSpPr txBox="1">
            <a:spLocks noChangeArrowheads="1"/>
          </p:cNvSpPr>
          <p:nvPr/>
        </p:nvSpPr>
        <p:spPr bwMode="auto">
          <a:xfrm>
            <a:off x="1268413" y="1818894"/>
            <a:ext cx="4535487" cy="860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400"/>
              <a:t>1:1 God, after He spoke long ago to the fathers in the prophets in many portions and in many ways, 2 </a:t>
            </a:r>
            <a:r>
              <a:rPr lang="en-AU" altLang="en-US" sz="1400" u="sng"/>
              <a:t>in these last days</a:t>
            </a:r>
            <a:r>
              <a:rPr lang="en-AU" altLang="en-US" sz="1400"/>
              <a:t> </a:t>
            </a:r>
            <a:r>
              <a:rPr lang="en-AU" altLang="en-US" sz="1400">
                <a:solidFill>
                  <a:srgbClr val="FF0000"/>
                </a:solidFill>
              </a:rPr>
              <a:t>has spoken to us in His Son</a:t>
            </a:r>
            <a:r>
              <a:rPr lang="en-AU" altLang="en-US" sz="1400"/>
              <a:t>, whom He appointed heir of all things, through whom also He made the world. 3 And </a:t>
            </a:r>
            <a:r>
              <a:rPr lang="en-AU" altLang="en-US" sz="1400" b="1" i="1" u="sng">
                <a:solidFill>
                  <a:srgbClr val="FF0000"/>
                </a:solidFill>
              </a:rPr>
              <a:t>That Son</a:t>
            </a:r>
            <a:r>
              <a:rPr lang="en-AU" altLang="en-US" sz="1400"/>
              <a:t> is the radiance of His glory and the exact representation of His nature, and upholds all things by the word of His power. When He had made purification of sins, He sat down at the right hand of the Majesty on high; 4 having become as much better than the angels, as He has inherited a more excellent name than they. 5 For to which of the angels did He ever say,</a:t>
            </a:r>
          </a:p>
          <a:p>
            <a:r>
              <a:rPr lang="en-AU" altLang="en-US" sz="1400">
                <a:solidFill>
                  <a:schemeClr val="accent2"/>
                </a:solidFill>
              </a:rPr>
              <a:t>"Thou art My Son,  today I have begotten Thee"? </a:t>
            </a:r>
          </a:p>
          <a:p>
            <a:r>
              <a:rPr lang="en-AU" altLang="en-US" sz="1400"/>
              <a:t>And again,</a:t>
            </a:r>
          </a:p>
          <a:p>
            <a:r>
              <a:rPr lang="en-AU" altLang="en-US" sz="1400">
                <a:solidFill>
                  <a:schemeClr val="accent2"/>
                </a:solidFill>
              </a:rPr>
              <a:t>"I will be a Father to Him and He shall be a Son to Me"? </a:t>
            </a:r>
          </a:p>
          <a:p>
            <a:r>
              <a:rPr lang="en-AU" altLang="en-US" sz="1400"/>
              <a:t>6 And when He again brings the first-born into the world, He says,</a:t>
            </a:r>
          </a:p>
          <a:p>
            <a:r>
              <a:rPr lang="en-AU" altLang="en-US" sz="1400"/>
              <a:t>" </a:t>
            </a:r>
            <a:r>
              <a:rPr lang="en-AU" altLang="en-US" sz="1400">
                <a:solidFill>
                  <a:schemeClr val="accent2"/>
                </a:solidFill>
              </a:rPr>
              <a:t>And let all the angels of God worship Him." </a:t>
            </a:r>
          </a:p>
          <a:p>
            <a:r>
              <a:rPr lang="en-AU" altLang="en-US" sz="1400"/>
              <a:t>7 And of the angels He says,</a:t>
            </a:r>
          </a:p>
          <a:p>
            <a:r>
              <a:rPr lang="en-AU" altLang="en-US" sz="1400">
                <a:solidFill>
                  <a:schemeClr val="accent2"/>
                </a:solidFill>
              </a:rPr>
              <a:t>"Who makes His angels winds, and His ministers a flame of fire."</a:t>
            </a:r>
            <a:r>
              <a:rPr lang="en-AU" altLang="en-US" sz="1400"/>
              <a:t> </a:t>
            </a:r>
          </a:p>
          <a:p>
            <a:r>
              <a:rPr lang="en-AU" altLang="en-US" sz="1400"/>
              <a:t>8 But of the Son He says,</a:t>
            </a:r>
          </a:p>
          <a:p>
            <a:r>
              <a:rPr lang="en-AU" altLang="en-US" sz="1400">
                <a:solidFill>
                  <a:schemeClr val="accent2"/>
                </a:solidFill>
              </a:rPr>
              <a:t>"Thy throne, O God, is forever and ever, and the righteous sceptre is the sceptre of His kingdom. 9 "Thou hast loved righteousness and hated lawlessness; Therefore God, Thy God, hath anointed Thee with the oil of gladness above Thy companions."</a:t>
            </a:r>
            <a:r>
              <a:rPr lang="en-AU" altLang="en-US" sz="1400"/>
              <a:t> </a:t>
            </a:r>
          </a:p>
          <a:p>
            <a:r>
              <a:rPr lang="en-AU" altLang="en-US" sz="1400"/>
              <a:t>10 And, "</a:t>
            </a:r>
            <a:r>
              <a:rPr lang="en-AU" altLang="en-US" sz="1400">
                <a:solidFill>
                  <a:schemeClr val="accent2"/>
                </a:solidFill>
              </a:rPr>
              <a:t>Thou, Lord, in the beginning didst lay the foundation of the earth, and the heavens are the works of Thy hands; 11 They will perish, but Thou remain; and they all will become old as a garment, 12 And as a mantle Thou wilt roll them up; as a garment they will also be changed. But Thou art the same, and Thy years will not come to an end. "  </a:t>
            </a:r>
          </a:p>
          <a:p>
            <a:r>
              <a:rPr lang="en-AU" altLang="en-US" sz="1400"/>
              <a:t>13 But to which of the angels has He ever said,</a:t>
            </a:r>
          </a:p>
          <a:p>
            <a:r>
              <a:rPr lang="en-AU" altLang="en-US" sz="1400">
                <a:solidFill>
                  <a:schemeClr val="accent2"/>
                </a:solidFill>
              </a:rPr>
              <a:t>"Sit at My right hand, Until I make Thine enemies A footstool for Thy feet "?</a:t>
            </a:r>
            <a:r>
              <a:rPr lang="en-AU" altLang="en-US" sz="1400"/>
              <a:t>  </a:t>
            </a:r>
          </a:p>
          <a:p>
            <a:r>
              <a:rPr lang="en-AU" altLang="en-US" sz="1400"/>
              <a:t>14 Are they not all ministering spirits, sent out to render service for the sake of those who will inherit salvation? </a:t>
            </a:r>
          </a:p>
        </p:txBody>
      </p:sp>
      <p:sp>
        <p:nvSpPr>
          <p:cNvPr id="8204" name="Text Box 12">
            <a:extLst>
              <a:ext uri="{FF2B5EF4-FFF2-40B4-BE49-F238E27FC236}">
                <a16:creationId xmlns:a16="http://schemas.microsoft.com/office/drawing/2014/main" id="{603DD33A-59C8-634B-8079-E18C5B88B3ED}"/>
              </a:ext>
            </a:extLst>
          </p:cNvPr>
          <p:cNvSpPr txBox="1">
            <a:spLocks noChangeArrowheads="1"/>
          </p:cNvSpPr>
          <p:nvPr/>
        </p:nvSpPr>
        <p:spPr bwMode="auto">
          <a:xfrm>
            <a:off x="5705475" y="4482719"/>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2:7</a:t>
            </a:r>
          </a:p>
        </p:txBody>
      </p:sp>
      <p:sp>
        <p:nvSpPr>
          <p:cNvPr id="8205" name="Text Box 13">
            <a:extLst>
              <a:ext uri="{FF2B5EF4-FFF2-40B4-BE49-F238E27FC236}">
                <a16:creationId xmlns:a16="http://schemas.microsoft.com/office/drawing/2014/main" id="{7CC5F8CF-1DA4-6B4C-A502-F9C99FD55809}"/>
              </a:ext>
            </a:extLst>
          </p:cNvPr>
          <p:cNvSpPr txBox="1">
            <a:spLocks noChangeArrowheads="1"/>
          </p:cNvSpPr>
          <p:nvPr/>
        </p:nvSpPr>
        <p:spPr bwMode="auto">
          <a:xfrm>
            <a:off x="5157788" y="4985955"/>
            <a:ext cx="1152525" cy="2746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II Sam. 7:14</a:t>
            </a:r>
          </a:p>
        </p:txBody>
      </p:sp>
      <p:sp>
        <p:nvSpPr>
          <p:cNvPr id="8206" name="Text Box 14">
            <a:extLst>
              <a:ext uri="{FF2B5EF4-FFF2-40B4-BE49-F238E27FC236}">
                <a16:creationId xmlns:a16="http://schemas.microsoft.com/office/drawing/2014/main" id="{7A505209-A425-C546-96ED-5B94816BF556}"/>
              </a:ext>
            </a:extLst>
          </p:cNvPr>
          <p:cNvSpPr txBox="1">
            <a:spLocks noChangeArrowheads="1"/>
          </p:cNvSpPr>
          <p:nvPr/>
        </p:nvSpPr>
        <p:spPr bwMode="auto">
          <a:xfrm>
            <a:off x="5705475" y="5778119"/>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97:7</a:t>
            </a:r>
          </a:p>
        </p:txBody>
      </p:sp>
      <p:sp>
        <p:nvSpPr>
          <p:cNvPr id="8207" name="Text Box 15">
            <a:extLst>
              <a:ext uri="{FF2B5EF4-FFF2-40B4-BE49-F238E27FC236}">
                <a16:creationId xmlns:a16="http://schemas.microsoft.com/office/drawing/2014/main" id="{3DB21163-7181-BD4A-AA33-E6F9AEE218B4}"/>
              </a:ext>
            </a:extLst>
          </p:cNvPr>
          <p:cNvSpPr txBox="1">
            <a:spLocks noChangeArrowheads="1"/>
          </p:cNvSpPr>
          <p:nvPr/>
        </p:nvSpPr>
        <p:spPr bwMode="auto">
          <a:xfrm>
            <a:off x="5084763" y="6427405"/>
            <a:ext cx="1152525" cy="2746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104:4</a:t>
            </a:r>
          </a:p>
        </p:txBody>
      </p:sp>
      <p:sp>
        <p:nvSpPr>
          <p:cNvPr id="8208" name="Text Box 16">
            <a:extLst>
              <a:ext uri="{FF2B5EF4-FFF2-40B4-BE49-F238E27FC236}">
                <a16:creationId xmlns:a16="http://schemas.microsoft.com/office/drawing/2014/main" id="{647ABB37-3490-CE43-9CCE-1211AB2704C5}"/>
              </a:ext>
            </a:extLst>
          </p:cNvPr>
          <p:cNvSpPr txBox="1">
            <a:spLocks noChangeArrowheads="1"/>
          </p:cNvSpPr>
          <p:nvPr/>
        </p:nvSpPr>
        <p:spPr bwMode="auto">
          <a:xfrm>
            <a:off x="5705475" y="7578344"/>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45:6-7</a:t>
            </a:r>
          </a:p>
        </p:txBody>
      </p:sp>
      <p:sp>
        <p:nvSpPr>
          <p:cNvPr id="8209" name="Text Box 17">
            <a:extLst>
              <a:ext uri="{FF2B5EF4-FFF2-40B4-BE49-F238E27FC236}">
                <a16:creationId xmlns:a16="http://schemas.microsoft.com/office/drawing/2014/main" id="{8FAE5A54-5A5A-F745-A3B2-4BBE62857552}"/>
              </a:ext>
            </a:extLst>
          </p:cNvPr>
          <p:cNvSpPr txBox="1">
            <a:spLocks noChangeArrowheads="1"/>
          </p:cNvSpPr>
          <p:nvPr/>
        </p:nvSpPr>
        <p:spPr bwMode="auto">
          <a:xfrm>
            <a:off x="4941887" y="9018205"/>
            <a:ext cx="1466850" cy="2746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102:25-27</a:t>
            </a:r>
          </a:p>
        </p:txBody>
      </p:sp>
      <p:sp>
        <p:nvSpPr>
          <p:cNvPr id="8210" name="Text Box 18">
            <a:extLst>
              <a:ext uri="{FF2B5EF4-FFF2-40B4-BE49-F238E27FC236}">
                <a16:creationId xmlns:a16="http://schemas.microsoft.com/office/drawing/2014/main" id="{EC5C9693-EC6D-0945-8372-B3E165AFF4BC}"/>
              </a:ext>
            </a:extLst>
          </p:cNvPr>
          <p:cNvSpPr txBox="1">
            <a:spLocks noChangeArrowheads="1"/>
          </p:cNvSpPr>
          <p:nvPr/>
        </p:nvSpPr>
        <p:spPr bwMode="auto">
          <a:xfrm>
            <a:off x="5516563" y="9667494"/>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110:1</a:t>
            </a:r>
          </a:p>
        </p:txBody>
      </p:sp>
      <p:sp>
        <p:nvSpPr>
          <p:cNvPr id="8212" name="Text Box 20">
            <a:extLst>
              <a:ext uri="{FF2B5EF4-FFF2-40B4-BE49-F238E27FC236}">
                <a16:creationId xmlns:a16="http://schemas.microsoft.com/office/drawing/2014/main" id="{C9ADBFBB-6E7D-0640-AC25-CFAF27A1AB87}"/>
              </a:ext>
            </a:extLst>
          </p:cNvPr>
          <p:cNvSpPr txBox="1">
            <a:spLocks noChangeArrowheads="1"/>
          </p:cNvSpPr>
          <p:nvPr/>
        </p:nvSpPr>
        <p:spPr bwMode="auto">
          <a:xfrm>
            <a:off x="1468547" y="838530"/>
            <a:ext cx="4968875" cy="855663"/>
          </a:xfrm>
          <a:prstGeom prst="rect">
            <a:avLst/>
          </a:prstGeom>
          <a:noFill/>
          <a:ln>
            <a:noFill/>
          </a:ln>
          <a:effectLst>
            <a:outerShdw dist="17961" dir="2700000" algn="ctr" rotWithShape="0">
              <a:schemeClr val="folHlink"/>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AU" altLang="en-US" sz="1600" b="1" dirty="0">
                <a:solidFill>
                  <a:schemeClr val="bg1"/>
                </a:solidFill>
              </a:rPr>
              <a:t>Text of Hebrews 1 and Its General Old Testament Heritage In The Modern Church</a:t>
            </a:r>
          </a:p>
          <a:p>
            <a:pPr>
              <a:spcBef>
                <a:spcPct val="50000"/>
              </a:spcBef>
            </a:pPr>
            <a:endParaRPr lang="en-AU" altLang="en-US" sz="1200" b="1" dirty="0"/>
          </a:p>
        </p:txBody>
      </p:sp>
      <p:sp>
        <p:nvSpPr>
          <p:cNvPr id="8213" name="WordArt 21">
            <a:extLst>
              <a:ext uri="{FF2B5EF4-FFF2-40B4-BE49-F238E27FC236}">
                <a16:creationId xmlns:a16="http://schemas.microsoft.com/office/drawing/2014/main" id="{0303381E-6A29-FE43-9A64-F22344E4DAE5}"/>
              </a:ext>
            </a:extLst>
          </p:cNvPr>
          <p:cNvSpPr>
            <a:spLocks noChangeArrowheads="1" noChangeShapeType="1" noTextEdit="1"/>
          </p:cNvSpPr>
          <p:nvPr/>
        </p:nvSpPr>
        <p:spPr bwMode="auto">
          <a:xfrm rot="5400000">
            <a:off x="4978399" y="2861880"/>
            <a:ext cx="2590800" cy="215900"/>
          </a:xfrm>
          <a:prstGeom prst="rect">
            <a:avLst/>
          </a:prstGeom>
        </p:spPr>
        <p:txBody>
          <a:bodyPr wrap="none" fromWordArt="1">
            <a:prstTxWarp prst="textPlain">
              <a:avLst>
                <a:gd name="adj" fmla="val 50000"/>
              </a:avLst>
            </a:prstTxWarp>
          </a:bodyPr>
          <a:lstStyle/>
          <a:p>
            <a:pPr algn="ctr"/>
            <a:r>
              <a:rPr lang="en-US" sz="3600" i="1" kern="10">
                <a:ln w="9525">
                  <a:solidFill>
                    <a:srgbClr val="800000"/>
                  </a:solidFill>
                  <a:round/>
                  <a:headEnd/>
                  <a:tailEnd/>
                </a:ln>
                <a:solidFill>
                  <a:srgbClr val="800000"/>
                </a:solidFill>
                <a:effectLst>
                  <a:outerShdw dist="35921" dir="2700000" algn="ctr" rotWithShape="0">
                    <a:srgbClr val="B2B2B2">
                      <a:alpha val="80000"/>
                    </a:srgbClr>
                  </a:outerShdw>
                </a:effectLst>
                <a:latin typeface="Arial Black" panose="020B0604020202020204" pitchFamily="34" charset="0"/>
                <a:cs typeface="Arial Black" panose="020B0604020202020204" pitchFamily="34" charset="0"/>
              </a:rPr>
              <a:t>The  Hebrews  Legacy</a:t>
            </a:r>
          </a:p>
        </p:txBody>
      </p:sp>
      <p:sp>
        <p:nvSpPr>
          <p:cNvPr id="23" name="Rectangle 22">
            <a:extLst>
              <a:ext uri="{FF2B5EF4-FFF2-40B4-BE49-F238E27FC236}">
                <a16:creationId xmlns:a16="http://schemas.microsoft.com/office/drawing/2014/main" id="{F92B7582-3CCF-B24D-B4A5-DC51A963AFE8}"/>
              </a:ext>
            </a:extLst>
          </p:cNvPr>
          <p:cNvSpPr/>
          <p:nvPr/>
        </p:nvSpPr>
        <p:spPr>
          <a:xfrm>
            <a:off x="1150882" y="10436772"/>
            <a:ext cx="5265683" cy="1545021"/>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405F149-C753-9A4F-B775-0446191B1223}"/>
              </a:ext>
            </a:extLst>
          </p:cNvPr>
          <p:cNvSpPr txBox="1"/>
          <p:nvPr/>
        </p:nvSpPr>
        <p:spPr>
          <a:xfrm>
            <a:off x="1403130" y="10594429"/>
            <a:ext cx="2333296" cy="369332"/>
          </a:xfrm>
          <a:prstGeom prst="rect">
            <a:avLst/>
          </a:prstGeom>
          <a:noFill/>
        </p:spPr>
        <p:txBody>
          <a:bodyPr wrap="square" rtlCol="0">
            <a:spAutoFit/>
          </a:bodyPr>
          <a:lstStyle/>
          <a:p>
            <a:r>
              <a:rPr lang="en-US" b="1" dirty="0"/>
              <a:t>Added notes</a:t>
            </a:r>
            <a:r>
              <a:rPr lang="en-US" dirty="0"/>
              <a:t>:</a:t>
            </a:r>
          </a:p>
        </p:txBody>
      </p:sp>
      <p:grpSp>
        <p:nvGrpSpPr>
          <p:cNvPr id="25" name="Group 24">
            <a:extLst>
              <a:ext uri="{FF2B5EF4-FFF2-40B4-BE49-F238E27FC236}">
                <a16:creationId xmlns:a16="http://schemas.microsoft.com/office/drawing/2014/main" id="{9D4773F3-CF24-CE43-A333-21D4F8236B19}"/>
              </a:ext>
            </a:extLst>
          </p:cNvPr>
          <p:cNvGrpSpPr/>
          <p:nvPr/>
        </p:nvGrpSpPr>
        <p:grpSpPr>
          <a:xfrm>
            <a:off x="0" y="4054049"/>
            <a:ext cx="907200" cy="3981450"/>
            <a:chOff x="7852201" y="2891999"/>
            <a:chExt cx="907200" cy="3981450"/>
          </a:xfrm>
        </p:grpSpPr>
        <p:sp>
          <p:nvSpPr>
            <p:cNvPr id="26" name="TextBox 25">
              <a:extLst>
                <a:ext uri="{FF2B5EF4-FFF2-40B4-BE49-F238E27FC236}">
                  <a16:creationId xmlns:a16="http://schemas.microsoft.com/office/drawing/2014/main" id="{AF258AEB-C566-A340-97D6-6484EA68E120}"/>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27" name="TextBox 26">
              <a:extLst>
                <a:ext uri="{FF2B5EF4-FFF2-40B4-BE49-F238E27FC236}">
                  <a16:creationId xmlns:a16="http://schemas.microsoft.com/office/drawing/2014/main" id="{344C5EF0-08ED-B644-B7E0-8B78919DF332}"/>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
        <p:nvSpPr>
          <p:cNvPr id="28" name="TextBox 27">
            <a:extLst>
              <a:ext uri="{FF2B5EF4-FFF2-40B4-BE49-F238E27FC236}">
                <a16:creationId xmlns:a16="http://schemas.microsoft.com/office/drawing/2014/main" id="{8456A9BA-E298-E848-9DB6-41494A178B6C}"/>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L2</a:t>
            </a:r>
          </a:p>
        </p:txBody>
      </p:sp>
    </p:spTree>
    <p:extLst>
      <p:ext uri="{BB962C8B-B14F-4D97-AF65-F5344CB8AC3E}">
        <p14:creationId xmlns:p14="http://schemas.microsoft.com/office/powerpoint/2010/main" val="28745904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4" name="Rectangle 16">
            <a:extLst>
              <a:ext uri="{FF2B5EF4-FFF2-40B4-BE49-F238E27FC236}">
                <a16:creationId xmlns:a16="http://schemas.microsoft.com/office/drawing/2014/main" id="{C9EA488D-EEB7-DF4D-A672-81025F75C617}"/>
              </a:ext>
            </a:extLst>
          </p:cNvPr>
          <p:cNvSpPr>
            <a:spLocks noChangeArrowheads="1"/>
          </p:cNvSpPr>
          <p:nvPr/>
        </p:nvSpPr>
        <p:spPr bwMode="auto">
          <a:xfrm>
            <a:off x="1036747" y="1004395"/>
            <a:ext cx="431800" cy="2592388"/>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2" name="Text Box 14">
            <a:extLst>
              <a:ext uri="{FF2B5EF4-FFF2-40B4-BE49-F238E27FC236}">
                <a16:creationId xmlns:a16="http://schemas.microsoft.com/office/drawing/2014/main" id="{53FB8172-2525-2A4B-BC5D-FD2B2E454422}"/>
              </a:ext>
            </a:extLst>
          </p:cNvPr>
          <p:cNvSpPr txBox="1">
            <a:spLocks noChangeArrowheads="1"/>
          </p:cNvSpPr>
          <p:nvPr/>
        </p:nvSpPr>
        <p:spPr bwMode="auto">
          <a:xfrm>
            <a:off x="1515845" y="687004"/>
            <a:ext cx="4968875" cy="9140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dirty="0"/>
              <a:t>What do you think God was concerned about when He inspired Hebrews 1?  Who was He talking to?  Why was He saying these particular words?</a:t>
            </a:r>
          </a:p>
          <a:p>
            <a:pPr>
              <a:spcBef>
                <a:spcPct val="50000"/>
              </a:spcBef>
              <a:buFontTx/>
              <a:buAutoNum type="arabicPeriod"/>
            </a:pPr>
            <a:r>
              <a:rPr lang="en-AU" altLang="en-US" sz="1400" dirty="0"/>
              <a:t>What was the ‘premise’ of last week’s sermon?  What perception do we need to carry around with us each day?  Why do we need to do this and to what extent?</a:t>
            </a:r>
          </a:p>
          <a:p>
            <a:pPr>
              <a:spcBef>
                <a:spcPct val="50000"/>
              </a:spcBef>
              <a:buFontTx/>
              <a:buAutoNum type="arabicPeriod"/>
            </a:pPr>
            <a:r>
              <a:rPr lang="en-AU" altLang="en-US" sz="1400" dirty="0"/>
              <a:t>We are asked to “hold on, least we drift away” In Hebrews 2:1.   Please name five different, modern, situations where this could be of significance today?   </a:t>
            </a:r>
          </a:p>
          <a:p>
            <a:pPr>
              <a:spcBef>
                <a:spcPct val="50000"/>
              </a:spcBef>
              <a:buFontTx/>
              <a:buAutoNum type="arabicPeriod"/>
            </a:pPr>
            <a:r>
              <a:rPr lang="en-AU" altLang="en-US" sz="1400" dirty="0"/>
              <a:t>To what extent should we take these words as the members of the church today?  What is the ‘legacy’ of these words today, for me, personally?   Why?</a:t>
            </a:r>
          </a:p>
          <a:p>
            <a:pPr>
              <a:spcBef>
                <a:spcPct val="50000"/>
              </a:spcBef>
            </a:pPr>
            <a:r>
              <a:rPr lang="en-AU" altLang="en-US" sz="1400" dirty="0"/>
              <a:t>      ----------------------------------------</a:t>
            </a:r>
          </a:p>
          <a:p>
            <a:pPr>
              <a:spcBef>
                <a:spcPct val="50000"/>
              </a:spcBef>
              <a:buFontTx/>
              <a:buAutoNum type="arabicPeriod" startAt="5"/>
            </a:pPr>
            <a:r>
              <a:rPr lang="en-AU" altLang="en-US" sz="1400" dirty="0"/>
              <a:t>Are angels to be worshipped?  What do we know about our worship from Hebrews 1?</a:t>
            </a:r>
          </a:p>
          <a:p>
            <a:pPr>
              <a:spcBef>
                <a:spcPct val="50000"/>
              </a:spcBef>
              <a:buFontTx/>
              <a:buAutoNum type="arabicPeriod" startAt="5"/>
            </a:pPr>
            <a:r>
              <a:rPr lang="en-AU" altLang="en-US" sz="1400" dirty="0"/>
              <a:t>How should the church today look at the idea of angels?  Do they still have a role in the daily work of the church?</a:t>
            </a:r>
          </a:p>
          <a:p>
            <a:pPr>
              <a:spcBef>
                <a:spcPct val="50000"/>
              </a:spcBef>
              <a:buFontTx/>
              <a:buAutoNum type="arabicPeriod" startAt="5"/>
            </a:pPr>
            <a:r>
              <a:rPr lang="en-AU" altLang="en-US" sz="1400" dirty="0"/>
              <a:t>What is the role of the angels as to the Christ today?  Do we know any real particulars or do we work from assumptions primarily when we look at angels?</a:t>
            </a:r>
          </a:p>
          <a:p>
            <a:pPr>
              <a:spcBef>
                <a:spcPct val="50000"/>
              </a:spcBef>
              <a:buFontTx/>
              <a:buAutoNum type="arabicPeriod" startAt="5"/>
            </a:pPr>
            <a:r>
              <a:rPr lang="en-AU" altLang="en-US" sz="1400" dirty="0"/>
              <a:t>How can a study of angels be practical today?  What does it tell us about God? About God’s love for us?  About God’s knowledge of what is going on in the world? </a:t>
            </a:r>
          </a:p>
          <a:p>
            <a:pPr>
              <a:spcBef>
                <a:spcPct val="50000"/>
              </a:spcBef>
              <a:buFontTx/>
              <a:buAutoNum type="arabicPeriod" startAt="5"/>
            </a:pPr>
            <a:r>
              <a:rPr lang="en-AU" altLang="en-US" sz="1400" dirty="0"/>
              <a:t>What should be the primary reason that we come together on Sunday morning?  Veneration or Education?</a:t>
            </a:r>
          </a:p>
          <a:p>
            <a:pPr>
              <a:spcBef>
                <a:spcPct val="50000"/>
              </a:spcBef>
              <a:buFontTx/>
              <a:buAutoNum type="arabicPeriod" startAt="5"/>
            </a:pPr>
            <a:r>
              <a:rPr lang="en-AU" altLang="en-US" sz="1400" dirty="0"/>
              <a:t>Can these two ideas, ‘veneration’ and ‘education’ exist at the same time.</a:t>
            </a:r>
          </a:p>
          <a:p>
            <a:pPr>
              <a:spcBef>
                <a:spcPct val="50000"/>
              </a:spcBef>
            </a:pPr>
            <a:r>
              <a:rPr lang="en-AU" altLang="en-US" sz="1400" dirty="0"/>
              <a:t>________________________</a:t>
            </a:r>
          </a:p>
          <a:p>
            <a:pPr>
              <a:spcBef>
                <a:spcPct val="50000"/>
              </a:spcBef>
            </a:pPr>
            <a:r>
              <a:rPr lang="en-AU" altLang="en-US" sz="1400" dirty="0"/>
              <a:t>Practical points found in homework assignment.  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7183" name="WordArt 15">
            <a:extLst>
              <a:ext uri="{FF2B5EF4-FFF2-40B4-BE49-F238E27FC236}">
                <a16:creationId xmlns:a16="http://schemas.microsoft.com/office/drawing/2014/main" id="{0C6B47F3-CD90-8748-8853-C0FA70A4A773}"/>
              </a:ext>
            </a:extLst>
          </p:cNvPr>
          <p:cNvSpPr>
            <a:spLocks noChangeArrowheads="1" noChangeShapeType="1" noTextEdit="1"/>
          </p:cNvSpPr>
          <p:nvPr/>
        </p:nvSpPr>
        <p:spPr bwMode="auto">
          <a:xfrm rot="5400000">
            <a:off x="324754" y="2005315"/>
            <a:ext cx="1819275" cy="249237"/>
          </a:xfrm>
          <a:prstGeom prst="rect">
            <a:avLst/>
          </a:prstGeom>
        </p:spPr>
        <p:txBody>
          <a:bodyPr vert="wordArtVert" wrap="none" fromWordArt="1">
            <a:prstTxWarp prst="textPlain">
              <a:avLst>
                <a:gd name="adj" fmla="val 50000"/>
              </a:avLst>
            </a:prstTxWarp>
          </a:bodyPr>
          <a:lstStyle/>
          <a:p>
            <a:pPr algn="ctr" fontAlgn="auto"/>
            <a:r>
              <a:rPr lang="en-US" sz="3600" i="1" kern="10">
                <a:ln w="9525">
                  <a:solidFill>
                    <a:srgbClr val="800000"/>
                  </a:solidFill>
                  <a:round/>
                  <a:headEnd/>
                  <a:tailEnd/>
                </a:ln>
                <a:solidFill>
                  <a:srgbClr val="800000"/>
                </a:solidFill>
                <a:effectLst>
                  <a:outerShdw dist="35921" dir="2700000" algn="ctr" rotWithShape="0">
                    <a:srgbClr val="B2B2B2">
                      <a:alpha val="80000"/>
                    </a:srgbClr>
                  </a:outerShdw>
                </a:effectLst>
                <a:latin typeface="Arial Black" panose="020B0604020202020204" pitchFamily="34" charset="0"/>
                <a:cs typeface="Arial Black" panose="020B0604020202020204" pitchFamily="34" charset="0"/>
              </a:rPr>
              <a:t>Review</a:t>
            </a:r>
          </a:p>
        </p:txBody>
      </p:sp>
      <p:sp>
        <p:nvSpPr>
          <p:cNvPr id="7185" name="Rectangle 17">
            <a:extLst>
              <a:ext uri="{FF2B5EF4-FFF2-40B4-BE49-F238E27FC236}">
                <a16:creationId xmlns:a16="http://schemas.microsoft.com/office/drawing/2014/main" id="{7FB5ABEB-5879-CE47-A61F-2E49BB2B6416}"/>
              </a:ext>
            </a:extLst>
          </p:cNvPr>
          <p:cNvSpPr>
            <a:spLocks noChangeArrowheads="1"/>
          </p:cNvSpPr>
          <p:nvPr/>
        </p:nvSpPr>
        <p:spPr bwMode="auto">
          <a:xfrm>
            <a:off x="1036747" y="4100020"/>
            <a:ext cx="431800" cy="3671888"/>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6" name="WordArt 18">
            <a:extLst>
              <a:ext uri="{FF2B5EF4-FFF2-40B4-BE49-F238E27FC236}">
                <a16:creationId xmlns:a16="http://schemas.microsoft.com/office/drawing/2014/main" id="{1B8FA1C4-6F78-9C41-A63E-E69EB27426B7}"/>
              </a:ext>
            </a:extLst>
          </p:cNvPr>
          <p:cNvSpPr>
            <a:spLocks noChangeArrowheads="1" noChangeShapeType="1" noTextEdit="1"/>
          </p:cNvSpPr>
          <p:nvPr/>
        </p:nvSpPr>
        <p:spPr bwMode="auto">
          <a:xfrm rot="5400000">
            <a:off x="-365810" y="5791502"/>
            <a:ext cx="3167063" cy="215900"/>
          </a:xfrm>
          <a:prstGeom prst="rect">
            <a:avLst/>
          </a:prstGeom>
        </p:spPr>
        <p:txBody>
          <a:bodyPr vert="wordArtVert" wrap="none" fromWordArt="1">
            <a:prstTxWarp prst="textPlain">
              <a:avLst>
                <a:gd name="adj" fmla="val 50000"/>
              </a:avLst>
            </a:prstTxWarp>
          </a:bodyPr>
          <a:lstStyle/>
          <a:p>
            <a:pPr algn="ctr" fontAlgn="auto"/>
            <a:r>
              <a:rPr lang="en-US" sz="3600" i="1" kern="10">
                <a:ln w="9525">
                  <a:solidFill>
                    <a:srgbClr val="800000"/>
                  </a:solidFill>
                  <a:round/>
                  <a:headEnd/>
                  <a:tailEnd/>
                </a:ln>
                <a:solidFill>
                  <a:srgbClr val="800000"/>
                </a:solidFill>
                <a:effectLst>
                  <a:outerShdw dist="35921" dir="2700000" algn="ctr" rotWithShape="0">
                    <a:srgbClr val="B2B2B2">
                      <a:alpha val="80000"/>
                    </a:srgbClr>
                  </a:outerShdw>
                </a:effectLst>
                <a:latin typeface="Arial Black" panose="020B0604020202020204" pitchFamily="34" charset="0"/>
                <a:cs typeface="Arial Black" panose="020B0604020202020204" pitchFamily="34" charset="0"/>
              </a:rPr>
              <a:t>Discussion</a:t>
            </a:r>
          </a:p>
        </p:txBody>
      </p:sp>
      <p:pic>
        <p:nvPicPr>
          <p:cNvPr id="2" name="Picture 1">
            <a:extLst>
              <a:ext uri="{FF2B5EF4-FFF2-40B4-BE49-F238E27FC236}">
                <a16:creationId xmlns:a16="http://schemas.microsoft.com/office/drawing/2014/main" id="{CC4ABB5E-DF13-6C48-86FC-068D3E559F5E}"/>
              </a:ext>
            </a:extLst>
          </p:cNvPr>
          <p:cNvPicPr>
            <a:picLocks noChangeAspect="1"/>
          </p:cNvPicPr>
          <p:nvPr/>
        </p:nvPicPr>
        <p:blipFill>
          <a:blip r:embed="rId2"/>
          <a:stretch>
            <a:fillRect/>
          </a:stretch>
        </p:blipFill>
        <p:spPr>
          <a:xfrm>
            <a:off x="2857500" y="10075469"/>
            <a:ext cx="3009900" cy="1329131"/>
          </a:xfrm>
          <a:prstGeom prst="rect">
            <a:avLst/>
          </a:prstGeom>
        </p:spPr>
      </p:pic>
      <p:sp>
        <p:nvSpPr>
          <p:cNvPr id="16" name="Rectangle 2">
            <a:extLst>
              <a:ext uri="{FF2B5EF4-FFF2-40B4-BE49-F238E27FC236}">
                <a16:creationId xmlns:a16="http://schemas.microsoft.com/office/drawing/2014/main" id="{D89A7570-18A5-874D-9143-64D6B673D76E}"/>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 name="Group 4">
            <a:extLst>
              <a:ext uri="{FF2B5EF4-FFF2-40B4-BE49-F238E27FC236}">
                <a16:creationId xmlns:a16="http://schemas.microsoft.com/office/drawing/2014/main" id="{4336E182-EBF4-D945-9CF1-33D1A4F651C3}"/>
              </a:ext>
            </a:extLst>
          </p:cNvPr>
          <p:cNvGrpSpPr>
            <a:grpSpLocks/>
          </p:cNvGrpSpPr>
          <p:nvPr/>
        </p:nvGrpSpPr>
        <p:grpSpPr bwMode="auto">
          <a:xfrm>
            <a:off x="188912" y="273051"/>
            <a:ext cx="836612" cy="2498970"/>
            <a:chOff x="119" y="252"/>
            <a:chExt cx="527" cy="1279"/>
          </a:xfrm>
        </p:grpSpPr>
        <p:sp>
          <p:nvSpPr>
            <p:cNvPr id="18" name="Rectangle 5">
              <a:extLst>
                <a:ext uri="{FF2B5EF4-FFF2-40B4-BE49-F238E27FC236}">
                  <a16:creationId xmlns:a16="http://schemas.microsoft.com/office/drawing/2014/main" id="{09660EFA-7585-8B46-9D6C-4747D8A629C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Line 6">
              <a:extLst>
                <a:ext uri="{FF2B5EF4-FFF2-40B4-BE49-F238E27FC236}">
                  <a16:creationId xmlns:a16="http://schemas.microsoft.com/office/drawing/2014/main" id="{1AF4D655-AE25-C949-B3CD-A2CA1A64C78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Line 7">
              <a:extLst>
                <a:ext uri="{FF2B5EF4-FFF2-40B4-BE49-F238E27FC236}">
                  <a16:creationId xmlns:a16="http://schemas.microsoft.com/office/drawing/2014/main" id="{3BE6A1C5-C6C8-1C47-A2BA-A1C69E6D6D66}"/>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Text Box 8">
              <a:extLst>
                <a:ext uri="{FF2B5EF4-FFF2-40B4-BE49-F238E27FC236}">
                  <a16:creationId xmlns:a16="http://schemas.microsoft.com/office/drawing/2014/main" id="{4241EEA1-B17A-E546-9BD8-06B15EED34D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grpSp>
        <p:nvGrpSpPr>
          <p:cNvPr id="23" name="Group 22">
            <a:extLst>
              <a:ext uri="{FF2B5EF4-FFF2-40B4-BE49-F238E27FC236}">
                <a16:creationId xmlns:a16="http://schemas.microsoft.com/office/drawing/2014/main" id="{5D4AAA2E-1B68-BA46-B3EA-AF0A6755F0FE}"/>
              </a:ext>
            </a:extLst>
          </p:cNvPr>
          <p:cNvGrpSpPr/>
          <p:nvPr/>
        </p:nvGrpSpPr>
        <p:grpSpPr>
          <a:xfrm>
            <a:off x="0" y="4054049"/>
            <a:ext cx="907200" cy="3981450"/>
            <a:chOff x="7852201" y="2891999"/>
            <a:chExt cx="907200" cy="3981450"/>
          </a:xfrm>
        </p:grpSpPr>
        <p:sp>
          <p:nvSpPr>
            <p:cNvPr id="24" name="TextBox 23">
              <a:extLst>
                <a:ext uri="{FF2B5EF4-FFF2-40B4-BE49-F238E27FC236}">
                  <a16:creationId xmlns:a16="http://schemas.microsoft.com/office/drawing/2014/main" id="{ADB7194B-B394-954F-AB2D-D82C098E2A8D}"/>
                </a:ext>
              </a:extLst>
            </p:cNvPr>
            <p:cNvSpPr txBox="1"/>
            <p:nvPr/>
          </p:nvSpPr>
          <p:spPr>
            <a:xfrm rot="16200000">
              <a:off x="6286500" y="4476750"/>
              <a:ext cx="3962400" cy="830997"/>
            </a:xfrm>
            <a:prstGeom prst="rect">
              <a:avLst/>
            </a:prstGeom>
            <a:noFill/>
          </p:spPr>
          <p:txBody>
            <a:bodyPr wrap="square" rtlCol="0">
              <a:spAutoFit/>
            </a:bodyPr>
            <a:lstStyle/>
            <a:p>
              <a:pPr algn="ctr"/>
              <a:r>
                <a:rPr lang="en-US" sz="4800" dirty="0">
                  <a:solidFill>
                    <a:srgbClr val="FF0000"/>
                  </a:solidFill>
                </a:rPr>
                <a:t>Sovereign Lord</a:t>
              </a:r>
            </a:p>
          </p:txBody>
        </p:sp>
        <p:sp>
          <p:nvSpPr>
            <p:cNvPr id="25" name="TextBox 24">
              <a:extLst>
                <a:ext uri="{FF2B5EF4-FFF2-40B4-BE49-F238E27FC236}">
                  <a16:creationId xmlns:a16="http://schemas.microsoft.com/office/drawing/2014/main" id="{B7149A2C-F5CC-3E4A-A79A-1D7B584F546F}"/>
                </a:ext>
              </a:extLst>
            </p:cNvPr>
            <p:cNvSpPr txBox="1"/>
            <p:nvPr/>
          </p:nvSpPr>
          <p:spPr>
            <a:xfrm rot="16200000">
              <a:off x="6362703" y="4457700"/>
              <a:ext cx="3962400" cy="830997"/>
            </a:xfrm>
            <a:prstGeom prst="rect">
              <a:avLst/>
            </a:prstGeom>
            <a:noFill/>
          </p:spPr>
          <p:txBody>
            <a:bodyPr wrap="square" rtlCol="0">
              <a:spAutoFit/>
            </a:bodyPr>
            <a:lstStyle/>
            <a:p>
              <a:pPr algn="ctr"/>
              <a:r>
                <a:rPr lang="en-US" sz="4800" dirty="0">
                  <a:solidFill>
                    <a:srgbClr val="FFFF00"/>
                  </a:solidFill>
                </a:rPr>
                <a:t>Sovereign Lord</a:t>
              </a:r>
            </a:p>
          </p:txBody>
        </p:sp>
      </p:grpSp>
      <p:sp>
        <p:nvSpPr>
          <p:cNvPr id="26" name="TextBox 25">
            <a:extLst>
              <a:ext uri="{FF2B5EF4-FFF2-40B4-BE49-F238E27FC236}">
                <a16:creationId xmlns:a16="http://schemas.microsoft.com/office/drawing/2014/main" id="{08971524-3CC5-A446-B4F1-6F5F3409AE0D}"/>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L2</a:t>
            </a:r>
          </a:p>
        </p:txBody>
      </p:sp>
    </p:spTree>
    <p:extLst>
      <p:ext uri="{BB962C8B-B14F-4D97-AF65-F5344CB8AC3E}">
        <p14:creationId xmlns:p14="http://schemas.microsoft.com/office/powerpoint/2010/main" val="2320524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B1A1A84-EAF7-1848-B2A5-CF10E831F025}"/>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7C21BA37-9C43-C14F-AA8B-95B8207552BD}"/>
              </a:ext>
            </a:extLst>
          </p:cNvPr>
          <p:cNvGrpSpPr>
            <a:grpSpLocks/>
          </p:cNvGrpSpPr>
          <p:nvPr/>
        </p:nvGrpSpPr>
        <p:grpSpPr bwMode="auto">
          <a:xfrm>
            <a:off x="188913" y="367644"/>
            <a:ext cx="836612" cy="2030413"/>
            <a:chOff x="119" y="252"/>
            <a:chExt cx="527" cy="1279"/>
          </a:xfrm>
        </p:grpSpPr>
        <p:sp>
          <p:nvSpPr>
            <p:cNvPr id="4100" name="Rectangle 4">
              <a:extLst>
                <a:ext uri="{FF2B5EF4-FFF2-40B4-BE49-F238E27FC236}">
                  <a16:creationId xmlns:a16="http://schemas.microsoft.com/office/drawing/2014/main" id="{ED2F57B7-4D0A-354C-AC84-367075C4F35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6CF62F8A-F955-884F-A1D6-40D139CC19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8F39EA8B-E745-104B-8922-82CF832F53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16434579-E074-6E41-9621-2813D3B77A3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13" name="Text Box 17">
            <a:extLst>
              <a:ext uri="{FF2B5EF4-FFF2-40B4-BE49-F238E27FC236}">
                <a16:creationId xmlns:a16="http://schemas.microsoft.com/office/drawing/2014/main" id="{22AE95C5-5C17-5943-9F4B-4D1C61345445}"/>
              </a:ext>
            </a:extLst>
          </p:cNvPr>
          <p:cNvSpPr txBox="1">
            <a:spLocks noChangeArrowheads="1"/>
          </p:cNvSpPr>
          <p:nvPr/>
        </p:nvSpPr>
        <p:spPr bwMode="auto">
          <a:xfrm>
            <a:off x="1856967" y="15097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grpSp>
        <p:nvGrpSpPr>
          <p:cNvPr id="4" name="Group 3">
            <a:extLst>
              <a:ext uri="{FF2B5EF4-FFF2-40B4-BE49-F238E27FC236}">
                <a16:creationId xmlns:a16="http://schemas.microsoft.com/office/drawing/2014/main" id="{B1CFDA7C-514F-BD47-805B-CD9E70FC9328}"/>
              </a:ext>
            </a:extLst>
          </p:cNvPr>
          <p:cNvGrpSpPr/>
          <p:nvPr/>
        </p:nvGrpSpPr>
        <p:grpSpPr>
          <a:xfrm>
            <a:off x="219873" y="3807074"/>
            <a:ext cx="701913" cy="4201310"/>
            <a:chOff x="8026563" y="3102224"/>
            <a:chExt cx="701913" cy="4201310"/>
          </a:xfrm>
        </p:grpSpPr>
        <p:sp>
          <p:nvSpPr>
            <p:cNvPr id="2" name="TextBox 1">
              <a:extLst>
                <a:ext uri="{FF2B5EF4-FFF2-40B4-BE49-F238E27FC236}">
                  <a16:creationId xmlns:a16="http://schemas.microsoft.com/office/drawing/2014/main" id="{BA8B9DF7-4CC2-0B41-9ED6-D29251FE6C1F}"/>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2" name="TextBox 11">
              <a:extLst>
                <a:ext uri="{FF2B5EF4-FFF2-40B4-BE49-F238E27FC236}">
                  <a16:creationId xmlns:a16="http://schemas.microsoft.com/office/drawing/2014/main" id="{3A6EEEAA-D6BA-224D-B339-7DD32ED02229}"/>
                </a:ext>
              </a:extLst>
            </p:cNvPr>
            <p:cNvSpPr txBox="1"/>
            <p:nvPr/>
          </p:nvSpPr>
          <p:spPr>
            <a:xfrm rot="16200000">
              <a:off x="6312948" y="48880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grpSp>
        <p:nvGrpSpPr>
          <p:cNvPr id="15" name="Group 4">
            <a:extLst>
              <a:ext uri="{FF2B5EF4-FFF2-40B4-BE49-F238E27FC236}">
                <a16:creationId xmlns:a16="http://schemas.microsoft.com/office/drawing/2014/main" id="{F41EA4D0-90BE-E34A-91B4-75C279CDE706}"/>
              </a:ext>
            </a:extLst>
          </p:cNvPr>
          <p:cNvGrpSpPr>
            <a:grpSpLocks/>
          </p:cNvGrpSpPr>
          <p:nvPr/>
        </p:nvGrpSpPr>
        <p:grpSpPr bwMode="auto">
          <a:xfrm>
            <a:off x="188912" y="273051"/>
            <a:ext cx="836612" cy="2498970"/>
            <a:chOff x="119" y="252"/>
            <a:chExt cx="527" cy="1279"/>
          </a:xfrm>
        </p:grpSpPr>
        <p:sp>
          <p:nvSpPr>
            <p:cNvPr id="16" name="Rectangle 5">
              <a:extLst>
                <a:ext uri="{FF2B5EF4-FFF2-40B4-BE49-F238E27FC236}">
                  <a16:creationId xmlns:a16="http://schemas.microsoft.com/office/drawing/2014/main" id="{9938EA29-51B9-574F-98C4-E3FF828E787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6">
              <a:extLst>
                <a:ext uri="{FF2B5EF4-FFF2-40B4-BE49-F238E27FC236}">
                  <a16:creationId xmlns:a16="http://schemas.microsoft.com/office/drawing/2014/main" id="{842C6BBC-34F7-154A-96F3-D470D261FDE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7">
              <a:extLst>
                <a:ext uri="{FF2B5EF4-FFF2-40B4-BE49-F238E27FC236}">
                  <a16:creationId xmlns:a16="http://schemas.microsoft.com/office/drawing/2014/main" id="{2C191AB0-C688-674B-A390-249E440E11C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Text Box 8">
              <a:extLst>
                <a:ext uri="{FF2B5EF4-FFF2-40B4-BE49-F238E27FC236}">
                  <a16:creationId xmlns:a16="http://schemas.microsoft.com/office/drawing/2014/main" id="{B3D8212C-8471-6E43-A157-DC1D1277F46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24" name="TextBox 23">
            <a:extLst>
              <a:ext uri="{FF2B5EF4-FFF2-40B4-BE49-F238E27FC236}">
                <a16:creationId xmlns:a16="http://schemas.microsoft.com/office/drawing/2014/main" id="{5CAFD03E-3E52-FF47-9D8A-EF145E1D0FB9}"/>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L3</a:t>
            </a:r>
          </a:p>
        </p:txBody>
      </p:sp>
      <p:sp>
        <p:nvSpPr>
          <p:cNvPr id="20" name="Rectangle 19">
            <a:extLst>
              <a:ext uri="{FF2B5EF4-FFF2-40B4-BE49-F238E27FC236}">
                <a16:creationId xmlns:a16="http://schemas.microsoft.com/office/drawing/2014/main" id="{4DBB21F9-DCB7-8243-B93A-FDB336ED3350}"/>
              </a:ext>
            </a:extLst>
          </p:cNvPr>
          <p:cNvSpPr/>
          <p:nvPr/>
        </p:nvSpPr>
        <p:spPr>
          <a:xfrm>
            <a:off x="0" y="-284085"/>
            <a:ext cx="6858000" cy="1247608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3">
            <a:extLst>
              <a:ext uri="{FF2B5EF4-FFF2-40B4-BE49-F238E27FC236}">
                <a16:creationId xmlns:a16="http://schemas.microsoft.com/office/drawing/2014/main" id="{7C617106-AF1B-BE49-86E8-CF1D31CA4706}"/>
              </a:ext>
            </a:extLst>
          </p:cNvPr>
          <p:cNvSpPr>
            <a:spLocks noGrp="1"/>
          </p:cNvSpPr>
          <p:nvPr>
            <p:ph type="sldNum" sz="quarter" idx="12"/>
          </p:nvPr>
        </p:nvSpPr>
        <p:spPr>
          <a:xfrm>
            <a:off x="4843463" y="11300181"/>
            <a:ext cx="1543050" cy="649111"/>
          </a:xfrm>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479B89-9C21-6F4C-968E-37E90A39B5EE}" type="slidenum">
              <a:rPr lang="en-AU" altLang="en-US"/>
              <a:pPr/>
              <a:t>18</a:t>
            </a:fld>
            <a:endParaRPr lang="en-AU" altLang="en-US"/>
          </a:p>
        </p:txBody>
      </p:sp>
      <p:grpSp>
        <p:nvGrpSpPr>
          <p:cNvPr id="22" name="Group 21">
            <a:extLst>
              <a:ext uri="{FF2B5EF4-FFF2-40B4-BE49-F238E27FC236}">
                <a16:creationId xmlns:a16="http://schemas.microsoft.com/office/drawing/2014/main" id="{F4AC64CD-337B-9741-A34D-C111657444E6}"/>
              </a:ext>
            </a:extLst>
          </p:cNvPr>
          <p:cNvGrpSpPr/>
          <p:nvPr/>
        </p:nvGrpSpPr>
        <p:grpSpPr>
          <a:xfrm>
            <a:off x="333937" y="438811"/>
            <a:ext cx="6128419" cy="11111249"/>
            <a:chOff x="393032" y="-523955"/>
            <a:chExt cx="6128419" cy="11516474"/>
          </a:xfrm>
        </p:grpSpPr>
        <p:sp>
          <p:nvSpPr>
            <p:cNvPr id="23" name="Rectangle 8">
              <a:extLst>
                <a:ext uri="{FF2B5EF4-FFF2-40B4-BE49-F238E27FC236}">
                  <a16:creationId xmlns:a16="http://schemas.microsoft.com/office/drawing/2014/main" id="{2FC33D7B-BEE1-864C-8F57-86452E0149E5}"/>
                </a:ext>
              </a:extLst>
            </p:cNvPr>
            <p:cNvSpPr>
              <a:spLocks noChangeArrowheads="1"/>
            </p:cNvSpPr>
            <p:nvPr/>
          </p:nvSpPr>
          <p:spPr bwMode="auto">
            <a:xfrm>
              <a:off x="620714" y="-514754"/>
              <a:ext cx="2160587" cy="999530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25" name="Picture 4" descr="240px-Bloch-SermonOnTheMount">
              <a:extLst>
                <a:ext uri="{FF2B5EF4-FFF2-40B4-BE49-F238E27FC236}">
                  <a16:creationId xmlns:a16="http://schemas.microsoft.com/office/drawing/2014/main" id="{259C0915-83D3-B344-9492-A3C2860BBE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1477" y="745842"/>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WordArt 5">
              <a:extLst>
                <a:ext uri="{FF2B5EF4-FFF2-40B4-BE49-F238E27FC236}">
                  <a16:creationId xmlns:a16="http://schemas.microsoft.com/office/drawing/2014/main" id="{E7B2D0AE-FDCC-0240-B764-75381E0EF6BF}"/>
                </a:ext>
              </a:extLst>
            </p:cNvPr>
            <p:cNvSpPr>
              <a:spLocks noChangeArrowheads="1" noChangeShapeType="1" noTextEdit="1"/>
            </p:cNvSpPr>
            <p:nvPr/>
          </p:nvSpPr>
          <p:spPr bwMode="auto">
            <a:xfrm rot="5400000">
              <a:off x="-1673664" y="4173815"/>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dirty="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27" name="AutoShape 9">
              <a:extLst>
                <a:ext uri="{FF2B5EF4-FFF2-40B4-BE49-F238E27FC236}">
                  <a16:creationId xmlns:a16="http://schemas.microsoft.com/office/drawing/2014/main" id="{A9C975E4-8573-074C-BF38-0FBF1E6840C4}"/>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8" name="AutoShape 10">
              <a:extLst>
                <a:ext uri="{FF2B5EF4-FFF2-40B4-BE49-F238E27FC236}">
                  <a16:creationId xmlns:a16="http://schemas.microsoft.com/office/drawing/2014/main" id="{27B798BA-02AC-BF45-B0CF-A85156E73483}"/>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 name="Text Box 17">
              <a:extLst>
                <a:ext uri="{FF2B5EF4-FFF2-40B4-BE49-F238E27FC236}">
                  <a16:creationId xmlns:a16="http://schemas.microsoft.com/office/drawing/2014/main" id="{0B376069-7E04-7040-8635-F67BBA882F5B}"/>
                </a:ext>
              </a:extLst>
            </p:cNvPr>
            <p:cNvSpPr txBox="1">
              <a:spLocks noChangeArrowheads="1"/>
            </p:cNvSpPr>
            <p:nvPr/>
          </p:nvSpPr>
          <p:spPr bwMode="auto">
            <a:xfrm>
              <a:off x="3239227" y="461780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dirty="0">
                  <a:solidFill>
                    <a:schemeClr val="bg1"/>
                  </a:solidFill>
                </a:rPr>
                <a:t>Jesus preaching the “Sermon On The Mount”</a:t>
              </a:r>
            </a:p>
            <a:p>
              <a:pPr algn="ctr" eaLnBrk="1" hangingPunct="1">
                <a:spcBef>
                  <a:spcPct val="50000"/>
                </a:spcBef>
              </a:pPr>
              <a:r>
                <a:rPr lang="en-AU" altLang="en-US" sz="1000" dirty="0">
                  <a:solidFill>
                    <a:schemeClr val="bg1"/>
                  </a:solidFill>
                </a:rPr>
                <a:t>By  Karl Heinrich Bloch</a:t>
              </a:r>
            </a:p>
          </p:txBody>
        </p:sp>
        <p:sp>
          <p:nvSpPr>
            <p:cNvPr id="30" name="Text Box 18">
              <a:extLst>
                <a:ext uri="{FF2B5EF4-FFF2-40B4-BE49-F238E27FC236}">
                  <a16:creationId xmlns:a16="http://schemas.microsoft.com/office/drawing/2014/main" id="{BF798F70-946D-034B-A428-F3B28AC014EF}"/>
                </a:ext>
              </a:extLst>
            </p:cNvPr>
            <p:cNvSpPr txBox="1">
              <a:spLocks noChangeArrowheads="1"/>
            </p:cNvSpPr>
            <p:nvPr/>
          </p:nvSpPr>
          <p:spPr bwMode="auto">
            <a:xfrm>
              <a:off x="3065464" y="103187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dirty="0">
                  <a:solidFill>
                    <a:schemeClr val="bg1"/>
                  </a:solidFill>
                </a:rPr>
                <a:t>The Study prepared by</a:t>
              </a:r>
            </a:p>
            <a:p>
              <a:pPr algn="ctr" eaLnBrk="1" hangingPunct="1">
                <a:spcBef>
                  <a:spcPct val="50000"/>
                </a:spcBef>
              </a:pPr>
              <a:r>
                <a:rPr lang="en-AU" altLang="en-US" sz="1200" b="1" dirty="0">
                  <a:solidFill>
                    <a:schemeClr val="bg1"/>
                  </a:solidFill>
                </a:rPr>
                <a:t>L. M.  Ancell , 2010   Australia</a:t>
              </a:r>
            </a:p>
          </p:txBody>
        </p:sp>
        <p:sp>
          <p:nvSpPr>
            <p:cNvPr id="31" name="Line 20">
              <a:extLst>
                <a:ext uri="{FF2B5EF4-FFF2-40B4-BE49-F238E27FC236}">
                  <a16:creationId xmlns:a16="http://schemas.microsoft.com/office/drawing/2014/main" id="{4C414016-6FDB-254A-9B62-78EEE72C635D}"/>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 name="Line 12">
              <a:extLst>
                <a:ext uri="{FF2B5EF4-FFF2-40B4-BE49-F238E27FC236}">
                  <a16:creationId xmlns:a16="http://schemas.microsoft.com/office/drawing/2014/main" id="{9D6ED136-161B-8B44-97A2-4223DCE1A6A6}"/>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3" name="Line 15">
              <a:extLst>
                <a:ext uri="{FF2B5EF4-FFF2-40B4-BE49-F238E27FC236}">
                  <a16:creationId xmlns:a16="http://schemas.microsoft.com/office/drawing/2014/main" id="{F159DCAA-056B-374B-B439-3386E01E44DA}"/>
                </a:ext>
              </a:extLst>
            </p:cNvPr>
            <p:cNvSpPr>
              <a:spLocks noChangeShapeType="1"/>
            </p:cNvSpPr>
            <p:nvPr/>
          </p:nvSpPr>
          <p:spPr bwMode="auto">
            <a:xfrm flipH="1">
              <a:off x="747205" y="-505552"/>
              <a:ext cx="17754" cy="10471235"/>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 name="Line 16">
              <a:extLst>
                <a:ext uri="{FF2B5EF4-FFF2-40B4-BE49-F238E27FC236}">
                  <a16:creationId xmlns:a16="http://schemas.microsoft.com/office/drawing/2014/main" id="{2E720F29-D664-524B-8BEA-074BDFF8F2A6}"/>
                </a:ext>
              </a:extLst>
            </p:cNvPr>
            <p:cNvSpPr>
              <a:spLocks noChangeShapeType="1"/>
            </p:cNvSpPr>
            <p:nvPr/>
          </p:nvSpPr>
          <p:spPr bwMode="auto">
            <a:xfrm>
              <a:off x="907003" y="-523955"/>
              <a:ext cx="74072" cy="11012569"/>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 name="AutoShape 21">
              <a:extLst>
                <a:ext uri="{FF2B5EF4-FFF2-40B4-BE49-F238E27FC236}">
                  <a16:creationId xmlns:a16="http://schemas.microsoft.com/office/drawing/2014/main" id="{5C5FC7FD-4214-DC41-BCB1-884B9F1E9973}"/>
                </a:ext>
              </a:extLst>
            </p:cNvPr>
            <p:cNvSpPr>
              <a:spLocks noChangeArrowheads="1"/>
            </p:cNvSpPr>
            <p:nvPr/>
          </p:nvSpPr>
          <p:spPr bwMode="auto">
            <a:xfrm flipH="1">
              <a:off x="2205039" y="9480550"/>
              <a:ext cx="1196975" cy="1295400"/>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7" name="AutoShape 14">
              <a:extLst>
                <a:ext uri="{FF2B5EF4-FFF2-40B4-BE49-F238E27FC236}">
                  <a16:creationId xmlns:a16="http://schemas.microsoft.com/office/drawing/2014/main" id="{9AE3F029-2994-384D-A9C2-3DE4AF8590C2}"/>
                </a:ext>
              </a:extLst>
            </p:cNvPr>
            <p:cNvSpPr>
              <a:spLocks noChangeArrowheads="1"/>
            </p:cNvSpPr>
            <p:nvPr/>
          </p:nvSpPr>
          <p:spPr bwMode="auto">
            <a:xfrm flipH="1">
              <a:off x="393032" y="9697119"/>
              <a:ext cx="491121" cy="1295400"/>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sp>
        <p:nvSpPr>
          <p:cNvPr id="39" name="Triangle 38">
            <a:extLst>
              <a:ext uri="{FF2B5EF4-FFF2-40B4-BE49-F238E27FC236}">
                <a16:creationId xmlns:a16="http://schemas.microsoft.com/office/drawing/2014/main" id="{1624D67B-C0AD-1242-B471-94062D707717}"/>
              </a:ext>
            </a:extLst>
          </p:cNvPr>
          <p:cNvSpPr/>
          <p:nvPr/>
        </p:nvSpPr>
        <p:spPr>
          <a:xfrm>
            <a:off x="153050" y="10067278"/>
            <a:ext cx="994299" cy="1454162"/>
          </a:xfrm>
          <a:prstGeom prst="triangle">
            <a:avLst>
              <a:gd name="adj" fmla="val 3738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 Box 11">
            <a:extLst>
              <a:ext uri="{FF2B5EF4-FFF2-40B4-BE49-F238E27FC236}">
                <a16:creationId xmlns:a16="http://schemas.microsoft.com/office/drawing/2014/main" id="{FBB9353F-D338-0F44-BC60-3590A31B4989}"/>
              </a:ext>
            </a:extLst>
          </p:cNvPr>
          <p:cNvSpPr txBox="1">
            <a:spLocks noChangeArrowheads="1"/>
          </p:cNvSpPr>
          <p:nvPr/>
        </p:nvSpPr>
        <p:spPr bwMode="auto">
          <a:xfrm>
            <a:off x="2985298" y="7210589"/>
            <a:ext cx="34559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AU" altLang="en-US" sz="3200" b="1" dirty="0">
                <a:solidFill>
                  <a:srgbClr val="FF0000"/>
                </a:solidFill>
              </a:rPr>
              <a:t>CHRIST,           VIKTORIA  AND GEORGE</a:t>
            </a:r>
          </a:p>
        </p:txBody>
      </p:sp>
      <p:sp>
        <p:nvSpPr>
          <p:cNvPr id="41" name="Text Box 11">
            <a:extLst>
              <a:ext uri="{FF2B5EF4-FFF2-40B4-BE49-F238E27FC236}">
                <a16:creationId xmlns:a16="http://schemas.microsoft.com/office/drawing/2014/main" id="{5C760FB1-1030-684A-B3DC-02B705179B89}"/>
              </a:ext>
            </a:extLst>
          </p:cNvPr>
          <p:cNvSpPr txBox="1">
            <a:spLocks noChangeArrowheads="1"/>
          </p:cNvSpPr>
          <p:nvPr/>
        </p:nvSpPr>
        <p:spPr bwMode="auto">
          <a:xfrm>
            <a:off x="2947851" y="7170529"/>
            <a:ext cx="34559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AU" altLang="en-US" sz="3200" b="1" dirty="0">
                <a:solidFill>
                  <a:srgbClr val="FFFF00"/>
                </a:solidFill>
              </a:rPr>
              <a:t>CHRIST,           VIKTORIA  AND GEORGE</a:t>
            </a:r>
          </a:p>
        </p:txBody>
      </p:sp>
    </p:spTree>
    <p:extLst>
      <p:ext uri="{BB962C8B-B14F-4D97-AF65-F5344CB8AC3E}">
        <p14:creationId xmlns:p14="http://schemas.microsoft.com/office/powerpoint/2010/main" val="177892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AC6CDC1-A690-E140-AABB-C05BDA10FF8E}"/>
              </a:ext>
            </a:extLst>
          </p:cNvPr>
          <p:cNvSpPr txBox="1"/>
          <p:nvPr/>
        </p:nvSpPr>
        <p:spPr>
          <a:xfrm>
            <a:off x="901959" y="10137778"/>
            <a:ext cx="5333593" cy="923330"/>
          </a:xfrm>
          <a:prstGeom prst="rect">
            <a:avLst/>
          </a:prstGeom>
          <a:solidFill>
            <a:srgbClr val="FFFF00"/>
          </a:solidFill>
        </p:spPr>
        <p:txBody>
          <a:bodyPr wrap="square" rtlCol="0">
            <a:spAutoFit/>
          </a:bodyPr>
          <a:lstStyle/>
          <a:p>
            <a:r>
              <a:rPr lang="en-US" b="1" dirty="0"/>
              <a:t>This is a general bible class booklet for the Coffs Coast Church of Christ in Coffs Harbour, New South </a:t>
            </a:r>
            <a:r>
              <a:rPr lang="en-US" b="1" dirty="0" err="1"/>
              <a:t>Wales,in</a:t>
            </a:r>
            <a:r>
              <a:rPr lang="en-US" b="1" dirty="0"/>
              <a:t> Australia.   The author is Lee Marvin Ancell.  2019</a:t>
            </a:r>
          </a:p>
        </p:txBody>
      </p:sp>
    </p:spTree>
    <p:extLst>
      <p:ext uri="{BB962C8B-B14F-4D97-AF65-F5344CB8AC3E}">
        <p14:creationId xmlns:p14="http://schemas.microsoft.com/office/powerpoint/2010/main" val="3976736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B1A1A84-EAF7-1848-B2A5-CF10E831F025}"/>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7C21BA37-9C43-C14F-AA8B-95B8207552BD}"/>
              </a:ext>
            </a:extLst>
          </p:cNvPr>
          <p:cNvGrpSpPr>
            <a:grpSpLocks/>
          </p:cNvGrpSpPr>
          <p:nvPr/>
        </p:nvGrpSpPr>
        <p:grpSpPr bwMode="auto">
          <a:xfrm>
            <a:off x="188913" y="367644"/>
            <a:ext cx="836612" cy="2030413"/>
            <a:chOff x="119" y="252"/>
            <a:chExt cx="527" cy="1279"/>
          </a:xfrm>
        </p:grpSpPr>
        <p:sp>
          <p:nvSpPr>
            <p:cNvPr id="4100" name="Rectangle 4">
              <a:extLst>
                <a:ext uri="{FF2B5EF4-FFF2-40B4-BE49-F238E27FC236}">
                  <a16:creationId xmlns:a16="http://schemas.microsoft.com/office/drawing/2014/main" id="{ED2F57B7-4D0A-354C-AC84-367075C4F35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6CF62F8A-F955-884F-A1D6-40D139CC19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8F39EA8B-E745-104B-8922-82CF832F53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16434579-E074-6E41-9621-2813D3B77A3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13" name="Text Box 17">
            <a:extLst>
              <a:ext uri="{FF2B5EF4-FFF2-40B4-BE49-F238E27FC236}">
                <a16:creationId xmlns:a16="http://schemas.microsoft.com/office/drawing/2014/main" id="{22AE95C5-5C17-5943-9F4B-4D1C61345445}"/>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4114" name="Text Box 18">
            <a:extLst>
              <a:ext uri="{FF2B5EF4-FFF2-40B4-BE49-F238E27FC236}">
                <a16:creationId xmlns:a16="http://schemas.microsoft.com/office/drawing/2014/main" id="{D9C2882E-0B76-7840-A10D-83287E9884D4}"/>
              </a:ext>
            </a:extLst>
          </p:cNvPr>
          <p:cNvSpPr txBox="1">
            <a:spLocks noChangeArrowheads="1"/>
          </p:cNvSpPr>
          <p:nvPr/>
        </p:nvSpPr>
        <p:spPr bwMode="auto">
          <a:xfrm>
            <a:off x="1252648" y="1252319"/>
            <a:ext cx="5113337" cy="8617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2000" b="1" dirty="0"/>
              <a:t>THE STORY OF TWO VOICES:  Resurrection Foundations</a:t>
            </a:r>
          </a:p>
          <a:p>
            <a:pPr algn="ctr"/>
            <a:r>
              <a:rPr lang="en-AU" altLang="en-US" sz="2000" b="1" dirty="0"/>
              <a:t>(Viktoria Brezhnev and George Bush)</a:t>
            </a:r>
          </a:p>
          <a:p>
            <a:pPr algn="just"/>
            <a:endParaRPr lang="en-AU" altLang="en-US" sz="1400" b="1" dirty="0"/>
          </a:p>
          <a:p>
            <a:pPr algn="just"/>
            <a:r>
              <a:rPr lang="en-AU" altLang="en-US" sz="1200" b="1" dirty="0"/>
              <a:t>As Vice President, George Bush sr. represented the U.S. at the funeral of former Soviet leader Leonid Brezhnev. Bush was deeply moved by a silent protest carried out by Brezhnev's widow. She stood motionless by the coffin until seconds before it was closed. Then, just as the soldiers touched the lid, Brezhnev's wife performed an act of great courage and hope, a gesture that must surely rank as one of the most profound acts of civil disobedience ever committed: She reached down and made the sign of the cross on her husband's chest. There in the citadel of secular, atheistic power, the wife of the man who had run it all hoped that her husband was wrong. She hoped that there was another life, and that that life was best represented by Jesus who died on the cross, and that the same Jesus might yet have mercy on her husband.    (Used with permission)</a:t>
            </a:r>
          </a:p>
          <a:p>
            <a:pPr algn="just"/>
            <a:endParaRPr lang="en-AU" altLang="en-US" sz="1200" b="1" dirty="0"/>
          </a:p>
          <a:p>
            <a:pPr algn="just"/>
            <a:r>
              <a:rPr lang="en-AU" altLang="en-US" sz="1200" b="1" dirty="0"/>
              <a:t>She preached about her faith in Jesus even in the face of the world’s agnosticism and doubt.  She spoke not a word, but her voice was deafening in its silence that day.  This is the first voice.</a:t>
            </a:r>
          </a:p>
          <a:p>
            <a:pPr algn="just"/>
            <a:endParaRPr lang="en-AU" altLang="en-US" sz="1200" b="1" dirty="0"/>
          </a:p>
          <a:p>
            <a:pPr algn="just"/>
            <a:r>
              <a:rPr lang="en-AU" altLang="en-US" sz="1200" b="1" dirty="0"/>
              <a:t>In like circumstances, what would we do?  Would we go against the crowd, or would we go with the crowd?  Peter, the second great voice, had to answer that same question, in similar circumstances.  Peter, even though he had been walking with Jesus for 3 years, heard the cock crow the third time, before he caught himself.  </a:t>
            </a:r>
          </a:p>
          <a:p>
            <a:pPr algn="just"/>
            <a:endParaRPr lang="en-AU" altLang="en-US" sz="1200" b="1" dirty="0"/>
          </a:p>
          <a:p>
            <a:pPr algn="just"/>
            <a:r>
              <a:rPr lang="en-AU" altLang="en-US" sz="1200" b="1" dirty="0"/>
              <a:t>How many times have we heard the cock crow and allowed our fear, or our un-surety to speak with its own voice?  Each moment is really our own moment of reckoning.  We may believe that Jesus is the Son of God, but we may be focused on the periphery and not on the man.  We must build on the man that God sent, His Son.    That is the opening message of Hebrews.  </a:t>
            </a:r>
          </a:p>
          <a:p>
            <a:pPr algn="just"/>
            <a:endParaRPr lang="en-AU" altLang="en-US" sz="1200" b="1" dirty="0"/>
          </a:p>
          <a:p>
            <a:pPr algn="just"/>
            <a:r>
              <a:rPr lang="en-AU" altLang="en-US" sz="1200" b="1" dirty="0"/>
              <a:t>The nature of our mission  will not allow for any thing less that a crystal clear declaration, made daily, of our faith and devotion to Jesus.  Peter made a lesser choice than did Brezhnev’s widow.</a:t>
            </a:r>
          </a:p>
          <a:p>
            <a:pPr algn="just"/>
            <a:endParaRPr lang="en-AU" altLang="en-US" sz="1200" b="1" dirty="0"/>
          </a:p>
          <a:p>
            <a:pPr algn="just"/>
            <a:r>
              <a:rPr lang="en-AU" altLang="en-US" sz="1200" b="1" dirty="0"/>
              <a:t>The simple truth is, is that convictions need solid foundations upon which they are built.  It is just a fact of life.  If we do not have solid convictions then, this building that we are building will crumble and fall.  The responsibility of the preacher is to build such a wall.  It is his first duty, as advocated by no less that Jesus himself in the Great Commission.</a:t>
            </a:r>
          </a:p>
          <a:p>
            <a:pPr algn="just"/>
            <a:endParaRPr lang="en-AU" altLang="en-US" sz="1200" b="1" dirty="0"/>
          </a:p>
          <a:p>
            <a:pPr algn="just"/>
            <a:r>
              <a:rPr lang="en-AU" altLang="en-US" sz="1200" b="1" dirty="0"/>
              <a:t>L.M. Ancell</a:t>
            </a:r>
          </a:p>
        </p:txBody>
      </p:sp>
      <p:grpSp>
        <p:nvGrpSpPr>
          <p:cNvPr id="4" name="Group 3">
            <a:extLst>
              <a:ext uri="{FF2B5EF4-FFF2-40B4-BE49-F238E27FC236}">
                <a16:creationId xmlns:a16="http://schemas.microsoft.com/office/drawing/2014/main" id="{B1CFDA7C-514F-BD47-805B-CD9E70FC9328}"/>
              </a:ext>
            </a:extLst>
          </p:cNvPr>
          <p:cNvGrpSpPr/>
          <p:nvPr/>
        </p:nvGrpSpPr>
        <p:grpSpPr>
          <a:xfrm>
            <a:off x="219873" y="3807074"/>
            <a:ext cx="701913" cy="4201310"/>
            <a:chOff x="8026563" y="3102224"/>
            <a:chExt cx="701913" cy="4201310"/>
          </a:xfrm>
        </p:grpSpPr>
        <p:sp>
          <p:nvSpPr>
            <p:cNvPr id="2" name="TextBox 1">
              <a:extLst>
                <a:ext uri="{FF2B5EF4-FFF2-40B4-BE49-F238E27FC236}">
                  <a16:creationId xmlns:a16="http://schemas.microsoft.com/office/drawing/2014/main" id="{BA8B9DF7-4CC2-0B41-9ED6-D29251FE6C1F}"/>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2" name="TextBox 11">
              <a:extLst>
                <a:ext uri="{FF2B5EF4-FFF2-40B4-BE49-F238E27FC236}">
                  <a16:creationId xmlns:a16="http://schemas.microsoft.com/office/drawing/2014/main" id="{3A6EEEAA-D6BA-224D-B339-7DD32ED02229}"/>
                </a:ext>
              </a:extLst>
            </p:cNvPr>
            <p:cNvSpPr txBox="1"/>
            <p:nvPr/>
          </p:nvSpPr>
          <p:spPr>
            <a:xfrm rot="16200000">
              <a:off x="6312948" y="48880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grpSp>
        <p:nvGrpSpPr>
          <p:cNvPr id="15" name="Group 4">
            <a:extLst>
              <a:ext uri="{FF2B5EF4-FFF2-40B4-BE49-F238E27FC236}">
                <a16:creationId xmlns:a16="http://schemas.microsoft.com/office/drawing/2014/main" id="{F41EA4D0-90BE-E34A-91B4-75C279CDE706}"/>
              </a:ext>
            </a:extLst>
          </p:cNvPr>
          <p:cNvGrpSpPr>
            <a:grpSpLocks/>
          </p:cNvGrpSpPr>
          <p:nvPr/>
        </p:nvGrpSpPr>
        <p:grpSpPr bwMode="auto">
          <a:xfrm>
            <a:off x="188912" y="273051"/>
            <a:ext cx="836612" cy="2498970"/>
            <a:chOff x="119" y="252"/>
            <a:chExt cx="527" cy="1279"/>
          </a:xfrm>
        </p:grpSpPr>
        <p:sp>
          <p:nvSpPr>
            <p:cNvPr id="16" name="Rectangle 5">
              <a:extLst>
                <a:ext uri="{FF2B5EF4-FFF2-40B4-BE49-F238E27FC236}">
                  <a16:creationId xmlns:a16="http://schemas.microsoft.com/office/drawing/2014/main" id="{9938EA29-51B9-574F-98C4-E3FF828E787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6">
              <a:extLst>
                <a:ext uri="{FF2B5EF4-FFF2-40B4-BE49-F238E27FC236}">
                  <a16:creationId xmlns:a16="http://schemas.microsoft.com/office/drawing/2014/main" id="{842C6BBC-34F7-154A-96F3-D470D261FDE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7">
              <a:extLst>
                <a:ext uri="{FF2B5EF4-FFF2-40B4-BE49-F238E27FC236}">
                  <a16:creationId xmlns:a16="http://schemas.microsoft.com/office/drawing/2014/main" id="{2C191AB0-C688-674B-A390-249E440E11C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Text Box 8">
              <a:extLst>
                <a:ext uri="{FF2B5EF4-FFF2-40B4-BE49-F238E27FC236}">
                  <a16:creationId xmlns:a16="http://schemas.microsoft.com/office/drawing/2014/main" id="{B3D8212C-8471-6E43-A157-DC1D1277F46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24" name="TextBox 23">
            <a:extLst>
              <a:ext uri="{FF2B5EF4-FFF2-40B4-BE49-F238E27FC236}">
                <a16:creationId xmlns:a16="http://schemas.microsoft.com/office/drawing/2014/main" id="{5CAFD03E-3E52-FF47-9D8A-EF145E1D0FB9}"/>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1420713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reeform 2">
            <a:extLst>
              <a:ext uri="{FF2B5EF4-FFF2-40B4-BE49-F238E27FC236}">
                <a16:creationId xmlns:a16="http://schemas.microsoft.com/office/drawing/2014/main" id="{B5D3924A-7026-0944-A901-36B01AE9B8F5}"/>
              </a:ext>
            </a:extLst>
          </p:cNvPr>
          <p:cNvSpPr>
            <a:spLocks/>
          </p:cNvSpPr>
          <p:nvPr/>
        </p:nvSpPr>
        <p:spPr bwMode="auto">
          <a:xfrm>
            <a:off x="5486400" y="2016126"/>
            <a:ext cx="641350" cy="8653463"/>
          </a:xfrm>
          <a:custGeom>
            <a:avLst/>
            <a:gdLst>
              <a:gd name="T0" fmla="*/ 17 w 404"/>
              <a:gd name="T1" fmla="*/ 0 h 5451"/>
              <a:gd name="T2" fmla="*/ 404 w 404"/>
              <a:gd name="T3" fmla="*/ 0 h 5451"/>
              <a:gd name="T4" fmla="*/ 404 w 404"/>
              <a:gd name="T5" fmla="*/ 5451 h 5451"/>
              <a:gd name="T6" fmla="*/ 0 w 404"/>
              <a:gd name="T7" fmla="*/ 5442 h 5451"/>
            </a:gdLst>
            <a:ahLst/>
            <a:cxnLst>
              <a:cxn ang="0">
                <a:pos x="T0" y="T1"/>
              </a:cxn>
              <a:cxn ang="0">
                <a:pos x="T2" y="T3"/>
              </a:cxn>
              <a:cxn ang="0">
                <a:pos x="T4" y="T5"/>
              </a:cxn>
              <a:cxn ang="0">
                <a:pos x="T6" y="T7"/>
              </a:cxn>
            </a:cxnLst>
            <a:rect l="0" t="0" r="r" b="b"/>
            <a:pathLst>
              <a:path w="404" h="5451">
                <a:moveTo>
                  <a:pt x="17" y="0"/>
                </a:moveTo>
                <a:lnTo>
                  <a:pt x="404" y="0"/>
                </a:lnTo>
                <a:lnTo>
                  <a:pt x="404" y="5451"/>
                </a:lnTo>
                <a:lnTo>
                  <a:pt x="0" y="5442"/>
                </a:lnTo>
              </a:path>
            </a:pathLst>
          </a:custGeom>
          <a:noFill/>
          <a:ln w="381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67" name="Rectangle 3">
            <a:extLst>
              <a:ext uri="{FF2B5EF4-FFF2-40B4-BE49-F238E27FC236}">
                <a16:creationId xmlns:a16="http://schemas.microsoft.com/office/drawing/2014/main" id="{0F2CA196-18CA-C84E-B2B8-0EAB40825612}"/>
              </a:ext>
            </a:extLst>
          </p:cNvPr>
          <p:cNvSpPr>
            <a:spLocks noChangeArrowheads="1"/>
          </p:cNvSpPr>
          <p:nvPr/>
        </p:nvSpPr>
        <p:spPr bwMode="auto">
          <a:xfrm>
            <a:off x="1" y="0"/>
            <a:ext cx="1052513" cy="123444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268" name="Group 4">
            <a:extLst>
              <a:ext uri="{FF2B5EF4-FFF2-40B4-BE49-F238E27FC236}">
                <a16:creationId xmlns:a16="http://schemas.microsoft.com/office/drawing/2014/main" id="{110A2C76-432F-C14D-909B-17156000683F}"/>
              </a:ext>
            </a:extLst>
          </p:cNvPr>
          <p:cNvGrpSpPr>
            <a:grpSpLocks/>
          </p:cNvGrpSpPr>
          <p:nvPr/>
        </p:nvGrpSpPr>
        <p:grpSpPr bwMode="auto">
          <a:xfrm>
            <a:off x="150813" y="673101"/>
            <a:ext cx="836612" cy="2030413"/>
            <a:chOff x="119" y="252"/>
            <a:chExt cx="527" cy="1279"/>
          </a:xfrm>
        </p:grpSpPr>
        <p:sp>
          <p:nvSpPr>
            <p:cNvPr id="11269" name="Rectangle 5">
              <a:extLst>
                <a:ext uri="{FF2B5EF4-FFF2-40B4-BE49-F238E27FC236}">
                  <a16:creationId xmlns:a16="http://schemas.microsoft.com/office/drawing/2014/main" id="{6EF6144A-4D1E-7A48-B721-DA08E75FAF7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70" name="Line 6">
              <a:extLst>
                <a:ext uri="{FF2B5EF4-FFF2-40B4-BE49-F238E27FC236}">
                  <a16:creationId xmlns:a16="http://schemas.microsoft.com/office/drawing/2014/main" id="{64731AEC-510E-B84E-B54D-51DA456F16D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1" name="Line 7">
              <a:extLst>
                <a:ext uri="{FF2B5EF4-FFF2-40B4-BE49-F238E27FC236}">
                  <a16:creationId xmlns:a16="http://schemas.microsoft.com/office/drawing/2014/main" id="{F3137EBE-85B9-8A40-A523-D41E5CDD68F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2" name="Text Box 8">
              <a:extLst>
                <a:ext uri="{FF2B5EF4-FFF2-40B4-BE49-F238E27FC236}">
                  <a16:creationId xmlns:a16="http://schemas.microsoft.com/office/drawing/2014/main" id="{826D1CF6-F5AF-2F4D-8E96-6D7DA1B6FEA1}"/>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1274" name="Text Box 10">
            <a:extLst>
              <a:ext uri="{FF2B5EF4-FFF2-40B4-BE49-F238E27FC236}">
                <a16:creationId xmlns:a16="http://schemas.microsoft.com/office/drawing/2014/main" id="{2ED4518F-A9DD-D948-A63C-4CAFB6C4DD15}"/>
              </a:ext>
            </a:extLst>
          </p:cNvPr>
          <p:cNvSpPr txBox="1">
            <a:spLocks noChangeArrowheads="1"/>
          </p:cNvSpPr>
          <p:nvPr/>
        </p:nvSpPr>
        <p:spPr bwMode="auto">
          <a:xfrm>
            <a:off x="1341438" y="1558926"/>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Voice of  Hebrews 2</a:t>
            </a:r>
            <a:endParaRPr lang="en-AU" altLang="en-US" sz="1400" b="1"/>
          </a:p>
        </p:txBody>
      </p:sp>
      <p:sp>
        <p:nvSpPr>
          <p:cNvPr id="11275" name="Text Box 11">
            <a:extLst>
              <a:ext uri="{FF2B5EF4-FFF2-40B4-BE49-F238E27FC236}">
                <a16:creationId xmlns:a16="http://schemas.microsoft.com/office/drawing/2014/main" id="{4505FA28-5A97-1541-93CC-C5AF433F5EA0}"/>
              </a:ext>
            </a:extLst>
          </p:cNvPr>
          <p:cNvSpPr txBox="1">
            <a:spLocks noChangeArrowheads="1"/>
          </p:cNvSpPr>
          <p:nvPr/>
        </p:nvSpPr>
        <p:spPr bwMode="auto">
          <a:xfrm>
            <a:off x="1196976" y="2063750"/>
            <a:ext cx="4608513" cy="8032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altLang="en-US" sz="1200"/>
              <a:t>2:1 </a:t>
            </a:r>
            <a:r>
              <a:rPr lang="en-AU" altLang="en-US" sz="1200">
                <a:solidFill>
                  <a:srgbClr val="CC0000"/>
                </a:solidFill>
              </a:rPr>
              <a:t>For this reason</a:t>
            </a:r>
            <a:r>
              <a:rPr lang="en-AU" altLang="en-US" sz="1200"/>
              <a:t> </a:t>
            </a:r>
            <a:r>
              <a:rPr lang="en-AU" altLang="en-US" sz="1200">
                <a:solidFill>
                  <a:schemeClr val="accent2"/>
                </a:solidFill>
              </a:rPr>
              <a:t>we must pay much closer attention to what we have heard, lest we drift away from it.</a:t>
            </a:r>
            <a:r>
              <a:rPr lang="en-AU" altLang="en-US" sz="1200"/>
              <a:t> 2 For if the word spoken through angels proved unalterable, and every transgression and disobedience received a just recompense, 3 how shall we escape if we neglect so </a:t>
            </a:r>
            <a:r>
              <a:rPr lang="en-AU" altLang="en-US" sz="1200">
                <a:solidFill>
                  <a:schemeClr val="accent2"/>
                </a:solidFill>
              </a:rPr>
              <a:t>great a salvation</a:t>
            </a:r>
            <a:r>
              <a:rPr lang="en-AU" altLang="en-US" sz="1200"/>
              <a:t>? After it was at the first spoken through the Lord, it was confirmed to us by those who heard, 4 God also bearing witness with them, both by signs and wonders and by various miracles and by gifts of the Holy Spirit according to His own will. </a:t>
            </a:r>
          </a:p>
          <a:p>
            <a:r>
              <a:rPr lang="en-AU" altLang="en-US" sz="1200"/>
              <a:t>5 For He did not subject to angels the world to come, concerning which we are speaking. 6 But one has testified somewhere, saying," What is man, that Thou rememberest him? </a:t>
            </a:r>
          </a:p>
          <a:p>
            <a:r>
              <a:rPr lang="en-AU" altLang="en-US" sz="1200"/>
              <a:t>Or the son of man, that Thou art concerned about him? </a:t>
            </a:r>
          </a:p>
          <a:p>
            <a:r>
              <a:rPr lang="en-AU" altLang="en-US" sz="1200"/>
              <a:t>7 "Thou hast made him for a little while lower than the angels; </a:t>
            </a:r>
          </a:p>
          <a:p>
            <a:r>
              <a:rPr lang="en-AU" altLang="en-US" sz="1200"/>
              <a:t>Thou hast crowned him with glory and honour, </a:t>
            </a:r>
          </a:p>
          <a:p>
            <a:r>
              <a:rPr lang="en-AU" altLang="en-US" sz="1200"/>
              <a:t>And hast appointed him over the works of Thy hands; </a:t>
            </a:r>
          </a:p>
          <a:p>
            <a:r>
              <a:rPr lang="en-AU" altLang="en-US" sz="1200"/>
              <a:t>8 Thou hast put all things in subjection under his feet. "</a:t>
            </a:r>
          </a:p>
          <a:p>
            <a:r>
              <a:rPr lang="en-AU" altLang="en-US" sz="1200"/>
              <a:t>For in subjecting all things to him, He left nothing that is not subject to him. But now we do not yet see all things subjected to him. 9 But we do see Him who has been made for a little while lower than the angels, namely, Jesus, because of the suffering of death crowned with glory and honour, that by the grace of God He might taste death for everyone. 10 For it was fitting for Him, for whom are all things, and through whom are all things, in bringing many sons to glory, to perfect the author of their salvation through sufferings. 11 For both He who sanctifies and those who are sanctified are all from one Father; for which reason He is not ashamed to call them brethren, 12 saying,</a:t>
            </a:r>
          </a:p>
          <a:p>
            <a:r>
              <a:rPr lang="en-AU" altLang="en-US" sz="1200"/>
              <a:t>"</a:t>
            </a:r>
            <a:r>
              <a:rPr lang="en-AU" altLang="en-US" sz="1200">
                <a:solidFill>
                  <a:schemeClr val="accent2"/>
                </a:solidFill>
              </a:rPr>
              <a:t>I will proclaim Thy name to My brethren, </a:t>
            </a:r>
          </a:p>
          <a:p>
            <a:r>
              <a:rPr lang="en-AU" altLang="en-US" sz="1200">
                <a:solidFill>
                  <a:schemeClr val="accent2"/>
                </a:solidFill>
              </a:rPr>
              <a:t>In the midst of the congregation I will sing Thy praise."</a:t>
            </a:r>
            <a:r>
              <a:rPr lang="en-AU" altLang="en-US" sz="1200"/>
              <a:t> </a:t>
            </a:r>
          </a:p>
          <a:p>
            <a:r>
              <a:rPr lang="en-AU" altLang="en-US" sz="1200"/>
              <a:t>13 And again,</a:t>
            </a:r>
          </a:p>
          <a:p>
            <a:r>
              <a:rPr lang="en-AU" altLang="en-US" sz="1200">
                <a:solidFill>
                  <a:schemeClr val="accent2"/>
                </a:solidFill>
              </a:rPr>
              <a:t>"I will put My trust in Him."</a:t>
            </a:r>
            <a:r>
              <a:rPr lang="en-AU" altLang="en-US" sz="1200"/>
              <a:t> </a:t>
            </a:r>
          </a:p>
          <a:p>
            <a:r>
              <a:rPr lang="en-AU" altLang="en-US" sz="1200"/>
              <a:t>And again,</a:t>
            </a:r>
          </a:p>
          <a:p>
            <a:r>
              <a:rPr lang="en-AU" altLang="en-US" sz="1200"/>
              <a:t>"Behold, I and the children whom God has given Me." </a:t>
            </a:r>
          </a:p>
          <a:p>
            <a:r>
              <a:rPr lang="en-AU" altLang="en-US" sz="1200"/>
              <a:t>14 </a:t>
            </a:r>
            <a:r>
              <a:rPr lang="en-AU" altLang="en-US" sz="1200">
                <a:solidFill>
                  <a:schemeClr val="accent2"/>
                </a:solidFill>
              </a:rPr>
              <a:t>Since then the children share in flesh and blood, He Himself likewise also partook of the same, that </a:t>
            </a:r>
            <a:r>
              <a:rPr lang="en-AU" altLang="en-US" sz="1200" u="sng">
                <a:solidFill>
                  <a:schemeClr val="accent2"/>
                </a:solidFill>
              </a:rPr>
              <a:t>through death He might render powerless him who had the power of death</a:t>
            </a:r>
            <a:r>
              <a:rPr lang="en-AU" altLang="en-US" sz="1200">
                <a:solidFill>
                  <a:schemeClr val="accent2"/>
                </a:solidFill>
              </a:rPr>
              <a:t>, that is, the devil; 15 and </a:t>
            </a:r>
            <a:r>
              <a:rPr lang="en-AU" altLang="en-US" sz="1200" u="sng">
                <a:solidFill>
                  <a:schemeClr val="accent2"/>
                </a:solidFill>
              </a:rPr>
              <a:t>might deliver those who through fear of death were subject to slavery all their lives</a:t>
            </a:r>
            <a:r>
              <a:rPr lang="en-AU" altLang="en-US" sz="1200">
                <a:solidFill>
                  <a:schemeClr val="accent2"/>
                </a:solidFill>
              </a:rPr>
              <a:t>. 16 For assuredly He does not give help to angels, but He gives help to the descendant of Abraham</a:t>
            </a:r>
            <a:r>
              <a:rPr lang="en-AU" altLang="en-US" sz="1200"/>
              <a:t>. </a:t>
            </a:r>
            <a:r>
              <a:rPr lang="en-AU" altLang="en-US" sz="1200">
                <a:solidFill>
                  <a:srgbClr val="CC0000"/>
                </a:solidFill>
              </a:rPr>
              <a:t>17 </a:t>
            </a:r>
            <a:r>
              <a:rPr lang="en-AU" altLang="en-US" sz="1200" u="sng">
                <a:solidFill>
                  <a:srgbClr val="CC0000"/>
                </a:solidFill>
              </a:rPr>
              <a:t>Therefore,</a:t>
            </a:r>
            <a:r>
              <a:rPr lang="en-AU" altLang="en-US" sz="1200">
                <a:solidFill>
                  <a:srgbClr val="CC0000"/>
                </a:solidFill>
              </a:rPr>
              <a:t> He had to be made like His brethren in all things, that He might become a merciful and faithful high priest in things pertaining to God, to make propitiation for the sins of the people. 18 </a:t>
            </a:r>
            <a:r>
              <a:rPr lang="en-AU" altLang="en-US" sz="1200" u="sng">
                <a:solidFill>
                  <a:srgbClr val="CC0000"/>
                </a:solidFill>
              </a:rPr>
              <a:t>For since He Himself was tempted in that which He has suffered, He is able to come to the aid of those who are tempted</a:t>
            </a:r>
            <a:r>
              <a:rPr lang="en-AU" altLang="en-US" sz="1200">
                <a:solidFill>
                  <a:srgbClr val="CC0000"/>
                </a:solidFill>
              </a:rPr>
              <a:t>. </a:t>
            </a:r>
          </a:p>
        </p:txBody>
      </p:sp>
      <p:sp>
        <p:nvSpPr>
          <p:cNvPr id="11276" name="Text Box 12">
            <a:extLst>
              <a:ext uri="{FF2B5EF4-FFF2-40B4-BE49-F238E27FC236}">
                <a16:creationId xmlns:a16="http://schemas.microsoft.com/office/drawing/2014/main" id="{172C6939-6D07-7742-8F83-B7A6A29962E0}"/>
              </a:ext>
            </a:extLst>
          </p:cNvPr>
          <p:cNvSpPr txBox="1">
            <a:spLocks noChangeArrowheads="1"/>
          </p:cNvSpPr>
          <p:nvPr/>
        </p:nvSpPr>
        <p:spPr bwMode="auto">
          <a:xfrm>
            <a:off x="5876926" y="2208213"/>
            <a:ext cx="792163" cy="4154984"/>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Fact: Angels are as far above us as Jesus is above the angels, but He came here for </a:t>
            </a:r>
            <a:r>
              <a:rPr lang="en-AU" altLang="en-US" sz="1200" u="sng"/>
              <a:t>our</a:t>
            </a:r>
            <a:r>
              <a:rPr lang="en-AU" altLang="en-US" sz="1200"/>
              <a:t> needs.</a:t>
            </a:r>
          </a:p>
          <a:p>
            <a:pPr algn="ctr">
              <a:spcBef>
                <a:spcPct val="50000"/>
              </a:spcBef>
            </a:pPr>
            <a:endParaRPr lang="en-AU" altLang="en-US" sz="1200"/>
          </a:p>
          <a:p>
            <a:pPr algn="ctr">
              <a:spcBef>
                <a:spcPct val="50000"/>
              </a:spcBef>
            </a:pPr>
            <a:r>
              <a:rPr lang="en-AU" altLang="en-US" sz="1200">
                <a:solidFill>
                  <a:schemeClr val="accent2"/>
                </a:solidFill>
              </a:rPr>
              <a:t>We are thus called to Him, not to just being religious.</a:t>
            </a:r>
          </a:p>
        </p:txBody>
      </p:sp>
      <p:sp>
        <p:nvSpPr>
          <p:cNvPr id="11277" name="Text Box 13">
            <a:extLst>
              <a:ext uri="{FF2B5EF4-FFF2-40B4-BE49-F238E27FC236}">
                <a16:creationId xmlns:a16="http://schemas.microsoft.com/office/drawing/2014/main" id="{E1CC141B-7923-A949-A30A-9C5FB33AA44E}"/>
              </a:ext>
            </a:extLst>
          </p:cNvPr>
          <p:cNvSpPr txBox="1">
            <a:spLocks noChangeArrowheads="1"/>
          </p:cNvSpPr>
          <p:nvPr/>
        </p:nvSpPr>
        <p:spPr bwMode="auto">
          <a:xfrm>
            <a:off x="5734050" y="7319964"/>
            <a:ext cx="863600" cy="276998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i="1">
                <a:solidFill>
                  <a:srgbClr val="CC0000"/>
                </a:solidFill>
              </a:rPr>
              <a:t>How can we  make a ‘bigger’ case for “Jesus” in our lives today?</a:t>
            </a:r>
          </a:p>
          <a:p>
            <a:pPr algn="ctr">
              <a:spcBef>
                <a:spcPct val="50000"/>
              </a:spcBef>
            </a:pPr>
            <a:r>
              <a:rPr lang="en-AU" altLang="en-US" sz="1200" b="1" i="1">
                <a:solidFill>
                  <a:schemeClr val="accent2"/>
                </a:solidFill>
              </a:rPr>
              <a:t>Freedom from power of death and from slavery to sin</a:t>
            </a:r>
          </a:p>
        </p:txBody>
      </p:sp>
      <p:sp>
        <p:nvSpPr>
          <p:cNvPr id="11278" name="Line 14">
            <a:extLst>
              <a:ext uri="{FF2B5EF4-FFF2-40B4-BE49-F238E27FC236}">
                <a16:creationId xmlns:a16="http://schemas.microsoft.com/office/drawing/2014/main" id="{AB99948E-2F3C-DE43-8D56-FBB31018CE26}"/>
              </a:ext>
            </a:extLst>
          </p:cNvPr>
          <p:cNvSpPr>
            <a:spLocks noChangeShapeType="1"/>
          </p:cNvSpPr>
          <p:nvPr/>
        </p:nvSpPr>
        <p:spPr bwMode="auto">
          <a:xfrm>
            <a:off x="6237288" y="5016501"/>
            <a:ext cx="0" cy="360363"/>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5" name="Group 14">
            <a:extLst>
              <a:ext uri="{FF2B5EF4-FFF2-40B4-BE49-F238E27FC236}">
                <a16:creationId xmlns:a16="http://schemas.microsoft.com/office/drawing/2014/main" id="{860C0E58-C9D7-044D-ADBE-A6FFA4E8FD58}"/>
              </a:ext>
            </a:extLst>
          </p:cNvPr>
          <p:cNvGrpSpPr/>
          <p:nvPr/>
        </p:nvGrpSpPr>
        <p:grpSpPr>
          <a:xfrm>
            <a:off x="147483" y="4412864"/>
            <a:ext cx="701913" cy="4239410"/>
            <a:chOff x="8026563" y="3102224"/>
            <a:chExt cx="701913" cy="4239410"/>
          </a:xfrm>
        </p:grpSpPr>
        <p:sp>
          <p:nvSpPr>
            <p:cNvPr id="16" name="TextBox 15">
              <a:extLst>
                <a:ext uri="{FF2B5EF4-FFF2-40B4-BE49-F238E27FC236}">
                  <a16:creationId xmlns:a16="http://schemas.microsoft.com/office/drawing/2014/main" id="{6385F125-6142-DC49-9649-EB28E9CA8F11}"/>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7" name="TextBox 16">
              <a:extLst>
                <a:ext uri="{FF2B5EF4-FFF2-40B4-BE49-F238E27FC236}">
                  <a16:creationId xmlns:a16="http://schemas.microsoft.com/office/drawing/2014/main" id="{72A44004-E1D9-A842-9F38-08800871FE42}"/>
                </a:ext>
              </a:extLst>
            </p:cNvPr>
            <p:cNvSpPr txBox="1"/>
            <p:nvPr/>
          </p:nvSpPr>
          <p:spPr>
            <a:xfrm rot="16200000">
              <a:off x="6312948" y="49261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sp>
        <p:nvSpPr>
          <p:cNvPr id="18" name="TextBox 17">
            <a:extLst>
              <a:ext uri="{FF2B5EF4-FFF2-40B4-BE49-F238E27FC236}">
                <a16:creationId xmlns:a16="http://schemas.microsoft.com/office/drawing/2014/main" id="{E66E928F-E4E1-224B-A977-6F4B6099C9B1}"/>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3111039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B1A1A84-EAF7-1848-B2A5-CF10E831F025}"/>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7C21BA37-9C43-C14F-AA8B-95B8207552BD}"/>
              </a:ext>
            </a:extLst>
          </p:cNvPr>
          <p:cNvGrpSpPr>
            <a:grpSpLocks/>
          </p:cNvGrpSpPr>
          <p:nvPr/>
        </p:nvGrpSpPr>
        <p:grpSpPr bwMode="auto">
          <a:xfrm>
            <a:off x="188913" y="367644"/>
            <a:ext cx="836612" cy="2030413"/>
            <a:chOff x="119" y="252"/>
            <a:chExt cx="527" cy="1279"/>
          </a:xfrm>
        </p:grpSpPr>
        <p:sp>
          <p:nvSpPr>
            <p:cNvPr id="4100" name="Rectangle 4">
              <a:extLst>
                <a:ext uri="{FF2B5EF4-FFF2-40B4-BE49-F238E27FC236}">
                  <a16:creationId xmlns:a16="http://schemas.microsoft.com/office/drawing/2014/main" id="{ED2F57B7-4D0A-354C-AC84-367075C4F35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6CF62F8A-F955-884F-A1D6-40D139CC19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8F39EA8B-E745-104B-8922-82CF832F53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16434579-E074-6E41-9621-2813D3B77A3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05" name="Text Box 9">
            <a:extLst>
              <a:ext uri="{FF2B5EF4-FFF2-40B4-BE49-F238E27FC236}">
                <a16:creationId xmlns:a16="http://schemas.microsoft.com/office/drawing/2014/main" id="{44D4D97A-D4AA-9148-9B37-26897E48C27B}"/>
              </a:ext>
            </a:extLst>
          </p:cNvPr>
          <p:cNvSpPr txBox="1">
            <a:spLocks noChangeArrowheads="1"/>
          </p:cNvSpPr>
          <p:nvPr/>
        </p:nvSpPr>
        <p:spPr bwMode="auto">
          <a:xfrm>
            <a:off x="1073424" y="691822"/>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t>Text of Hebrews 2</a:t>
            </a:r>
            <a:endParaRPr lang="en-AU" altLang="en-US" sz="1400" b="1" dirty="0"/>
          </a:p>
        </p:txBody>
      </p:sp>
      <p:sp>
        <p:nvSpPr>
          <p:cNvPr id="4113" name="Text Box 17">
            <a:extLst>
              <a:ext uri="{FF2B5EF4-FFF2-40B4-BE49-F238E27FC236}">
                <a16:creationId xmlns:a16="http://schemas.microsoft.com/office/drawing/2014/main" id="{22AE95C5-5C17-5943-9F4B-4D1C61345445}"/>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4114" name="Text Box 18">
            <a:extLst>
              <a:ext uri="{FF2B5EF4-FFF2-40B4-BE49-F238E27FC236}">
                <a16:creationId xmlns:a16="http://schemas.microsoft.com/office/drawing/2014/main" id="{D9C2882E-0B76-7840-A10D-83287E9884D4}"/>
              </a:ext>
            </a:extLst>
          </p:cNvPr>
          <p:cNvSpPr txBox="1">
            <a:spLocks noChangeArrowheads="1"/>
          </p:cNvSpPr>
          <p:nvPr/>
        </p:nvSpPr>
        <p:spPr bwMode="auto">
          <a:xfrm>
            <a:off x="1252648" y="1252319"/>
            <a:ext cx="5113337" cy="8340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1400" b="1" dirty="0"/>
              <a:t>THE STORY OF TWO VOICES:  Resurrection Foundations</a:t>
            </a:r>
          </a:p>
          <a:p>
            <a:pPr algn="ctr"/>
            <a:r>
              <a:rPr lang="en-AU" altLang="en-US" sz="1400" b="1" dirty="0"/>
              <a:t>(Viktoria Brezhnev and George Bush)</a:t>
            </a:r>
          </a:p>
          <a:p>
            <a:pPr algn="just"/>
            <a:endParaRPr lang="en-AU" altLang="en-US" sz="1400" b="1" dirty="0"/>
          </a:p>
          <a:p>
            <a:pPr algn="just"/>
            <a:r>
              <a:rPr lang="en-AU" altLang="en-US" sz="1200" b="1" dirty="0"/>
              <a:t>As Vice President, George Bush sr. represented the U.S. at the funeral of former Soviet leader Leonid Brezhnev. Bush was deeply moved by a silent protest carried out by Brezhnev's widow. She stood motionless by the coffin until seconds before it was closed. Then, just as the soldiers touched the lid, Brezhnev's wife performed an act of great courage and hope, a gesture that must surely rank as one of the most profound acts of civil disobedience ever committed: She reached down and made the sign of the cross on her husband's chest. There in the citadel of secular, atheistic power, the wife of the man who had run it all hoped that her husband was wrong. She hoped that there was another life, and that that life was best represented by Jesus who died on the cross, and that the same Jesus might yet have mercy on her husband.    (Used with permission)</a:t>
            </a:r>
          </a:p>
          <a:p>
            <a:pPr algn="just"/>
            <a:endParaRPr lang="en-AU" altLang="en-US" sz="1200" b="1" dirty="0"/>
          </a:p>
          <a:p>
            <a:pPr algn="just"/>
            <a:r>
              <a:rPr lang="en-AU" altLang="en-US" sz="1200" b="1" dirty="0"/>
              <a:t>She preached about her faith in Jesus even in the face of the world’s agnosticism and doubt.  She spoke not a word, but her voice was deafening in its silence that day.  This is the first voice.</a:t>
            </a:r>
          </a:p>
          <a:p>
            <a:pPr algn="just"/>
            <a:endParaRPr lang="en-AU" altLang="en-US" sz="1200" b="1" dirty="0"/>
          </a:p>
          <a:p>
            <a:pPr algn="just"/>
            <a:r>
              <a:rPr lang="en-AU" altLang="en-US" sz="1200" b="1" dirty="0"/>
              <a:t>In like circumstances, what would we do?  Would we go against the crowd, or would we go with the crowd?  Peter, the second great voice, had to answer that same question, in similar circumstances.  Peter, even though he had been walking with Jesus for 3 years, heard the cock crow the third time, before he caught himself.  </a:t>
            </a:r>
          </a:p>
          <a:p>
            <a:pPr algn="just"/>
            <a:endParaRPr lang="en-AU" altLang="en-US" sz="1200" b="1" dirty="0"/>
          </a:p>
          <a:p>
            <a:pPr algn="just"/>
            <a:r>
              <a:rPr lang="en-AU" altLang="en-US" sz="1200" b="1" dirty="0"/>
              <a:t>How many times have we heard the cock crow and allowed our fear, or our un-surety to speak with its own voice?  Each moment is really our own moment of reckoning.  We may believe that Jesus is the Son of God, but we may be focused on the periphery and not on the man.  We must build on the man that God sent, His Son.    That is the opening message of Hebrews.  </a:t>
            </a:r>
          </a:p>
          <a:p>
            <a:pPr algn="just"/>
            <a:endParaRPr lang="en-AU" altLang="en-US" sz="1200" b="1" dirty="0"/>
          </a:p>
          <a:p>
            <a:pPr algn="just"/>
            <a:r>
              <a:rPr lang="en-AU" altLang="en-US" sz="1200" b="1" dirty="0"/>
              <a:t>The nature of our mission  will not allow for any thing less that a crystal clear declaration, made daily, of our faith and devotion to Jesus.  Peter made a lesser choice than did Brezhnev’s widow.</a:t>
            </a:r>
          </a:p>
          <a:p>
            <a:pPr algn="just"/>
            <a:endParaRPr lang="en-AU" altLang="en-US" sz="1200" b="1" dirty="0"/>
          </a:p>
          <a:p>
            <a:pPr algn="just"/>
            <a:r>
              <a:rPr lang="en-AU" altLang="en-US" sz="1200" b="1" dirty="0"/>
              <a:t>The simple truth is, is that convictions need solid foundations upon which they are built.  It is just a fact of life.  If we do not have solid convictions then, this building that we are building will crumble and fall.  The responsibility of the preacher is to build such a wall.  It is his first duty, as advocated by no less that Jesus himself in the Great Commission.</a:t>
            </a:r>
          </a:p>
          <a:p>
            <a:pPr algn="just"/>
            <a:endParaRPr lang="en-AU" altLang="en-US" sz="1200" b="1" dirty="0"/>
          </a:p>
          <a:p>
            <a:pPr algn="just"/>
            <a:r>
              <a:rPr lang="en-AU" altLang="en-US" sz="1200" b="1" dirty="0"/>
              <a:t>L.M. Ancell</a:t>
            </a:r>
          </a:p>
        </p:txBody>
      </p:sp>
      <p:grpSp>
        <p:nvGrpSpPr>
          <p:cNvPr id="4" name="Group 3">
            <a:extLst>
              <a:ext uri="{FF2B5EF4-FFF2-40B4-BE49-F238E27FC236}">
                <a16:creationId xmlns:a16="http://schemas.microsoft.com/office/drawing/2014/main" id="{B1CFDA7C-514F-BD47-805B-CD9E70FC9328}"/>
              </a:ext>
            </a:extLst>
          </p:cNvPr>
          <p:cNvGrpSpPr/>
          <p:nvPr/>
        </p:nvGrpSpPr>
        <p:grpSpPr>
          <a:xfrm>
            <a:off x="219873" y="3807074"/>
            <a:ext cx="701913" cy="4201310"/>
            <a:chOff x="8026563" y="3102224"/>
            <a:chExt cx="701913" cy="4201310"/>
          </a:xfrm>
        </p:grpSpPr>
        <p:sp>
          <p:nvSpPr>
            <p:cNvPr id="2" name="TextBox 1">
              <a:extLst>
                <a:ext uri="{FF2B5EF4-FFF2-40B4-BE49-F238E27FC236}">
                  <a16:creationId xmlns:a16="http://schemas.microsoft.com/office/drawing/2014/main" id="{BA8B9DF7-4CC2-0B41-9ED6-D29251FE6C1F}"/>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2" name="TextBox 11">
              <a:extLst>
                <a:ext uri="{FF2B5EF4-FFF2-40B4-BE49-F238E27FC236}">
                  <a16:creationId xmlns:a16="http://schemas.microsoft.com/office/drawing/2014/main" id="{3A6EEEAA-D6BA-224D-B339-7DD32ED02229}"/>
                </a:ext>
              </a:extLst>
            </p:cNvPr>
            <p:cNvSpPr txBox="1"/>
            <p:nvPr/>
          </p:nvSpPr>
          <p:spPr>
            <a:xfrm rot="16200000">
              <a:off x="6312948" y="48880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grpSp>
        <p:nvGrpSpPr>
          <p:cNvPr id="15" name="Group 4">
            <a:extLst>
              <a:ext uri="{FF2B5EF4-FFF2-40B4-BE49-F238E27FC236}">
                <a16:creationId xmlns:a16="http://schemas.microsoft.com/office/drawing/2014/main" id="{F41EA4D0-90BE-E34A-91B4-75C279CDE706}"/>
              </a:ext>
            </a:extLst>
          </p:cNvPr>
          <p:cNvGrpSpPr>
            <a:grpSpLocks/>
          </p:cNvGrpSpPr>
          <p:nvPr/>
        </p:nvGrpSpPr>
        <p:grpSpPr bwMode="auto">
          <a:xfrm>
            <a:off x="188912" y="273051"/>
            <a:ext cx="836612" cy="2498970"/>
            <a:chOff x="119" y="252"/>
            <a:chExt cx="527" cy="1279"/>
          </a:xfrm>
        </p:grpSpPr>
        <p:sp>
          <p:nvSpPr>
            <p:cNvPr id="16" name="Rectangle 5">
              <a:extLst>
                <a:ext uri="{FF2B5EF4-FFF2-40B4-BE49-F238E27FC236}">
                  <a16:creationId xmlns:a16="http://schemas.microsoft.com/office/drawing/2014/main" id="{9938EA29-51B9-574F-98C4-E3FF828E787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6">
              <a:extLst>
                <a:ext uri="{FF2B5EF4-FFF2-40B4-BE49-F238E27FC236}">
                  <a16:creationId xmlns:a16="http://schemas.microsoft.com/office/drawing/2014/main" id="{842C6BBC-34F7-154A-96F3-D470D261FDE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7">
              <a:extLst>
                <a:ext uri="{FF2B5EF4-FFF2-40B4-BE49-F238E27FC236}">
                  <a16:creationId xmlns:a16="http://schemas.microsoft.com/office/drawing/2014/main" id="{2C191AB0-C688-674B-A390-249E440E11C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Text Box 8">
              <a:extLst>
                <a:ext uri="{FF2B5EF4-FFF2-40B4-BE49-F238E27FC236}">
                  <a16:creationId xmlns:a16="http://schemas.microsoft.com/office/drawing/2014/main" id="{B3D8212C-8471-6E43-A157-DC1D1277F46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24" name="TextBox 23">
            <a:extLst>
              <a:ext uri="{FF2B5EF4-FFF2-40B4-BE49-F238E27FC236}">
                <a16:creationId xmlns:a16="http://schemas.microsoft.com/office/drawing/2014/main" id="{5CAFD03E-3E52-FF47-9D8A-EF145E1D0FB9}"/>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4065686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reeform 2">
            <a:extLst>
              <a:ext uri="{FF2B5EF4-FFF2-40B4-BE49-F238E27FC236}">
                <a16:creationId xmlns:a16="http://schemas.microsoft.com/office/drawing/2014/main" id="{B4637C4F-BE80-0946-9B6C-32F6A96364BE}"/>
              </a:ext>
            </a:extLst>
          </p:cNvPr>
          <p:cNvSpPr>
            <a:spLocks/>
          </p:cNvSpPr>
          <p:nvPr/>
        </p:nvSpPr>
        <p:spPr bwMode="auto">
          <a:xfrm>
            <a:off x="3016250" y="1893888"/>
            <a:ext cx="3111500" cy="8775700"/>
          </a:xfrm>
          <a:custGeom>
            <a:avLst/>
            <a:gdLst>
              <a:gd name="T0" fmla="*/ 0 w 1960"/>
              <a:gd name="T1" fmla="*/ 0 h 5528"/>
              <a:gd name="T2" fmla="*/ 95 w 1960"/>
              <a:gd name="T3" fmla="*/ 86 h 5528"/>
              <a:gd name="T4" fmla="*/ 1960 w 1960"/>
              <a:gd name="T5" fmla="*/ 77 h 5528"/>
              <a:gd name="T6" fmla="*/ 1960 w 1960"/>
              <a:gd name="T7" fmla="*/ 5528 h 5528"/>
              <a:gd name="T8" fmla="*/ 1556 w 1960"/>
              <a:gd name="T9" fmla="*/ 5519 h 5528"/>
            </a:gdLst>
            <a:ahLst/>
            <a:cxnLst>
              <a:cxn ang="0">
                <a:pos x="T0" y="T1"/>
              </a:cxn>
              <a:cxn ang="0">
                <a:pos x="T2" y="T3"/>
              </a:cxn>
              <a:cxn ang="0">
                <a:pos x="T4" y="T5"/>
              </a:cxn>
              <a:cxn ang="0">
                <a:pos x="T6" y="T7"/>
              </a:cxn>
              <a:cxn ang="0">
                <a:pos x="T8" y="T9"/>
              </a:cxn>
            </a:cxnLst>
            <a:rect l="0" t="0" r="r" b="b"/>
            <a:pathLst>
              <a:path w="1960" h="5528">
                <a:moveTo>
                  <a:pt x="0" y="0"/>
                </a:moveTo>
                <a:lnTo>
                  <a:pt x="95" y="86"/>
                </a:lnTo>
                <a:lnTo>
                  <a:pt x="1960" y="77"/>
                </a:lnTo>
                <a:lnTo>
                  <a:pt x="1960" y="5528"/>
                </a:lnTo>
                <a:lnTo>
                  <a:pt x="1556" y="5519"/>
                </a:lnTo>
              </a:path>
            </a:pathLst>
          </a:custGeom>
          <a:noFill/>
          <a:ln w="38100" cap="flat"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3" name="Rectangle 3">
            <a:extLst>
              <a:ext uri="{FF2B5EF4-FFF2-40B4-BE49-F238E27FC236}">
                <a16:creationId xmlns:a16="http://schemas.microsoft.com/office/drawing/2014/main" id="{40EB8786-CE24-964D-A8C0-AA13FCCA00AC}"/>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24" name="Group 4">
            <a:extLst>
              <a:ext uri="{FF2B5EF4-FFF2-40B4-BE49-F238E27FC236}">
                <a16:creationId xmlns:a16="http://schemas.microsoft.com/office/drawing/2014/main" id="{AC00B748-AE67-D546-A152-E105739BCC5C}"/>
              </a:ext>
            </a:extLst>
          </p:cNvPr>
          <p:cNvGrpSpPr>
            <a:grpSpLocks/>
          </p:cNvGrpSpPr>
          <p:nvPr/>
        </p:nvGrpSpPr>
        <p:grpSpPr bwMode="auto">
          <a:xfrm>
            <a:off x="150813" y="692151"/>
            <a:ext cx="836612" cy="2030413"/>
            <a:chOff x="119" y="252"/>
            <a:chExt cx="527" cy="1279"/>
          </a:xfrm>
        </p:grpSpPr>
        <p:sp>
          <p:nvSpPr>
            <p:cNvPr id="5125" name="Rectangle 5">
              <a:extLst>
                <a:ext uri="{FF2B5EF4-FFF2-40B4-BE49-F238E27FC236}">
                  <a16:creationId xmlns:a16="http://schemas.microsoft.com/office/drawing/2014/main" id="{4E1CECE3-8159-6240-BD3F-C931EC2145F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 name="Line 6">
              <a:extLst>
                <a:ext uri="{FF2B5EF4-FFF2-40B4-BE49-F238E27FC236}">
                  <a16:creationId xmlns:a16="http://schemas.microsoft.com/office/drawing/2014/main" id="{522B2E5B-833F-0243-917C-A292807B5B0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 name="Line 7">
              <a:extLst>
                <a:ext uri="{FF2B5EF4-FFF2-40B4-BE49-F238E27FC236}">
                  <a16:creationId xmlns:a16="http://schemas.microsoft.com/office/drawing/2014/main" id="{13E6668A-EF7F-9F48-83DC-EC7B0DFC7C8E}"/>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8" name="Text Box 8">
              <a:extLst>
                <a:ext uri="{FF2B5EF4-FFF2-40B4-BE49-F238E27FC236}">
                  <a16:creationId xmlns:a16="http://schemas.microsoft.com/office/drawing/2014/main" id="{828A8071-D5C1-8A4C-A2BC-0D3C07FC1A2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5130" name="Text Box 10">
            <a:extLst>
              <a:ext uri="{FF2B5EF4-FFF2-40B4-BE49-F238E27FC236}">
                <a16:creationId xmlns:a16="http://schemas.microsoft.com/office/drawing/2014/main" id="{94F4BF6C-B524-9D46-A4BD-5FD4A63174FE}"/>
              </a:ext>
            </a:extLst>
          </p:cNvPr>
          <p:cNvSpPr txBox="1">
            <a:spLocks noChangeArrowheads="1"/>
          </p:cNvSpPr>
          <p:nvPr/>
        </p:nvSpPr>
        <p:spPr bwMode="auto">
          <a:xfrm>
            <a:off x="1341439" y="1558926"/>
            <a:ext cx="51831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Notice The “Logic” Of Hebrews 2</a:t>
            </a:r>
            <a:endParaRPr lang="en-AU" altLang="en-US" sz="1400" b="1"/>
          </a:p>
        </p:txBody>
      </p:sp>
      <p:sp>
        <p:nvSpPr>
          <p:cNvPr id="5131" name="Text Box 11">
            <a:extLst>
              <a:ext uri="{FF2B5EF4-FFF2-40B4-BE49-F238E27FC236}">
                <a16:creationId xmlns:a16="http://schemas.microsoft.com/office/drawing/2014/main" id="{1E45F1BF-5BFE-CA47-82B9-80E7D220AB79}"/>
              </a:ext>
            </a:extLst>
          </p:cNvPr>
          <p:cNvSpPr txBox="1">
            <a:spLocks noChangeArrowheads="1"/>
          </p:cNvSpPr>
          <p:nvPr/>
        </p:nvSpPr>
        <p:spPr bwMode="auto">
          <a:xfrm>
            <a:off x="1196976" y="2063750"/>
            <a:ext cx="4608513" cy="8032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altLang="en-US" sz="1200"/>
              <a:t>2:1 </a:t>
            </a:r>
            <a:r>
              <a:rPr lang="en-AU" altLang="en-US" sz="1200">
                <a:solidFill>
                  <a:srgbClr val="CC0000"/>
                </a:solidFill>
              </a:rPr>
              <a:t>For this reason</a:t>
            </a:r>
            <a:r>
              <a:rPr lang="en-AU" altLang="en-US" sz="1200"/>
              <a:t> </a:t>
            </a:r>
            <a:r>
              <a:rPr lang="en-AU" altLang="en-US" sz="1200">
                <a:solidFill>
                  <a:schemeClr val="accent2"/>
                </a:solidFill>
              </a:rPr>
              <a:t>we must pay much closer attention to what we have heard, lest we drift away from it.</a:t>
            </a:r>
            <a:r>
              <a:rPr lang="en-AU" altLang="en-US" sz="1200"/>
              <a:t> 2 For if the word spoken through angels proved unalterable, and every transgression and disobedience received a just recompense, 3 how shall we escape if we neglect so </a:t>
            </a:r>
            <a:r>
              <a:rPr lang="en-AU" altLang="en-US" sz="1200">
                <a:solidFill>
                  <a:schemeClr val="accent2"/>
                </a:solidFill>
              </a:rPr>
              <a:t>great a salvation</a:t>
            </a:r>
            <a:r>
              <a:rPr lang="en-AU" altLang="en-US" sz="1200"/>
              <a:t>? After it was at the first spoken through the Lord, it was confirmed to us by those who heard, 4 God also bearing witness with them, both by signs and wonders and by various miracles and by gifts of the Holy Spirit according to His own will. </a:t>
            </a:r>
          </a:p>
          <a:p>
            <a:r>
              <a:rPr lang="en-AU" altLang="en-US" sz="1200"/>
              <a:t>5 For He did not subject to angels the world to come, concerning which we are speaking. 6 But one has testified somewhere, saying, "What is man, that </a:t>
            </a:r>
            <a:r>
              <a:rPr lang="en-AU" altLang="en-US" sz="1200" i="1">
                <a:solidFill>
                  <a:srgbClr val="CC0000"/>
                </a:solidFill>
              </a:rPr>
              <a:t>You even remember him? </a:t>
            </a:r>
          </a:p>
          <a:p>
            <a:r>
              <a:rPr lang="en-AU" altLang="en-US" sz="1200"/>
              <a:t>Or the son of man, that </a:t>
            </a:r>
            <a:r>
              <a:rPr lang="en-AU" altLang="en-US" sz="1200" i="1">
                <a:solidFill>
                  <a:srgbClr val="CC0000"/>
                </a:solidFill>
              </a:rPr>
              <a:t>You are even concerned about him</a:t>
            </a:r>
            <a:r>
              <a:rPr lang="en-AU" altLang="en-US" sz="1200"/>
              <a:t>? </a:t>
            </a:r>
          </a:p>
          <a:p>
            <a:r>
              <a:rPr lang="en-AU" altLang="en-US" sz="1200"/>
              <a:t>7 "Thou hast made him for a little while lower than the angels; </a:t>
            </a:r>
          </a:p>
          <a:p>
            <a:r>
              <a:rPr lang="en-AU" altLang="en-US" sz="1200"/>
              <a:t>Thou hast crowned him with glory and honour, </a:t>
            </a:r>
          </a:p>
          <a:p>
            <a:r>
              <a:rPr lang="en-AU" altLang="en-US" sz="1200"/>
              <a:t>And hast appointed him over the works of Thy hands; </a:t>
            </a:r>
          </a:p>
          <a:p>
            <a:r>
              <a:rPr lang="en-AU" altLang="en-US" sz="1200"/>
              <a:t>8 </a:t>
            </a:r>
            <a:r>
              <a:rPr lang="en-AU" altLang="en-US" sz="1200">
                <a:solidFill>
                  <a:srgbClr val="CC0000"/>
                </a:solidFill>
              </a:rPr>
              <a:t>You have put all things in subjection under his feet. "</a:t>
            </a:r>
          </a:p>
          <a:p>
            <a:r>
              <a:rPr lang="en-AU" altLang="en-US" sz="1200">
                <a:solidFill>
                  <a:srgbClr val="CC0000"/>
                </a:solidFill>
              </a:rPr>
              <a:t>For in subjecting all things to him, He left nothing that is not subject to him</a:t>
            </a:r>
            <a:r>
              <a:rPr lang="en-AU" altLang="en-US" sz="1200"/>
              <a:t>. But now we do not yet see all things subjected to him. 9 But we do see Him who has been made for a little while lower than the angels, namely, Jesus, because of the suffering of death crowned with glory and honour, </a:t>
            </a:r>
            <a:r>
              <a:rPr lang="en-AU" altLang="en-US" sz="1200">
                <a:solidFill>
                  <a:srgbClr val="CC0000"/>
                </a:solidFill>
              </a:rPr>
              <a:t>that by the grace of God He might</a:t>
            </a:r>
            <a:r>
              <a:rPr lang="en-AU" altLang="en-US" sz="1200"/>
              <a:t> </a:t>
            </a:r>
            <a:r>
              <a:rPr lang="en-AU" altLang="en-US" sz="1200">
                <a:solidFill>
                  <a:srgbClr val="CC0000"/>
                </a:solidFill>
              </a:rPr>
              <a:t>taste death for everyone</a:t>
            </a:r>
            <a:r>
              <a:rPr lang="en-AU" altLang="en-US" sz="1200"/>
              <a:t>. 10 For it was fitting for Him, for whom are all things, and through whom are all things, in bringing many sons to glory, to </a:t>
            </a:r>
            <a:r>
              <a:rPr lang="en-AU" altLang="en-US" sz="1200">
                <a:solidFill>
                  <a:srgbClr val="CC0000"/>
                </a:solidFill>
              </a:rPr>
              <a:t>perfect the author of their salvation</a:t>
            </a:r>
            <a:r>
              <a:rPr lang="en-AU" altLang="en-US" sz="1200"/>
              <a:t> through sufferings. 11 For both He who sanctifies and those who are sanctified are all from one Father; for which reason He is not ashamed to call them brethren, 12 saying,</a:t>
            </a:r>
          </a:p>
          <a:p>
            <a:r>
              <a:rPr lang="en-AU" altLang="en-US" sz="1200"/>
              <a:t>"</a:t>
            </a:r>
            <a:r>
              <a:rPr lang="en-AU" altLang="en-US" sz="1200">
                <a:solidFill>
                  <a:srgbClr val="CC0000"/>
                </a:solidFill>
              </a:rPr>
              <a:t>I will proclaim Thy name to My brethren, </a:t>
            </a:r>
          </a:p>
          <a:p>
            <a:r>
              <a:rPr lang="en-AU" altLang="en-US" sz="1200">
                <a:solidFill>
                  <a:srgbClr val="CC0000"/>
                </a:solidFill>
              </a:rPr>
              <a:t>In the midst of the congregation I will sing Thy praise</a:t>
            </a:r>
            <a:r>
              <a:rPr lang="en-AU" altLang="en-US" sz="1200"/>
              <a:t>." </a:t>
            </a:r>
          </a:p>
          <a:p>
            <a:r>
              <a:rPr lang="en-AU" altLang="en-US" sz="1200"/>
              <a:t>13 And again,</a:t>
            </a:r>
          </a:p>
          <a:p>
            <a:r>
              <a:rPr lang="en-AU" altLang="en-US" sz="1200"/>
              <a:t>"</a:t>
            </a:r>
            <a:r>
              <a:rPr lang="en-AU" altLang="en-US" sz="1200">
                <a:solidFill>
                  <a:srgbClr val="CC0000"/>
                </a:solidFill>
              </a:rPr>
              <a:t>I will put My trust in Him."</a:t>
            </a:r>
            <a:r>
              <a:rPr lang="en-AU" altLang="en-US" sz="1200"/>
              <a:t> </a:t>
            </a:r>
          </a:p>
          <a:p>
            <a:r>
              <a:rPr lang="en-AU" altLang="en-US" sz="1200"/>
              <a:t>And again,</a:t>
            </a:r>
          </a:p>
          <a:p>
            <a:r>
              <a:rPr lang="en-AU" altLang="en-US" sz="1200"/>
              <a:t>"Behold, I and the children whom God has given Me." </a:t>
            </a:r>
          </a:p>
          <a:p>
            <a:r>
              <a:rPr lang="en-AU" altLang="en-US" sz="1200"/>
              <a:t>14 </a:t>
            </a:r>
            <a:r>
              <a:rPr lang="en-AU" altLang="en-US" sz="1200">
                <a:solidFill>
                  <a:schemeClr val="accent2"/>
                </a:solidFill>
              </a:rPr>
              <a:t>Since then the children share in flesh and blood, He Himself likewise also partook of the same, that through death He might render powerless him who had the power of death, that is, the devil; 15 and might deliver those who through fear of death were subject to slavery all their lives. 16 For assuredly He does not give help to angels, but He gives help to the descendant of Abraham</a:t>
            </a:r>
            <a:r>
              <a:rPr lang="en-AU" altLang="en-US" sz="1200"/>
              <a:t>. </a:t>
            </a:r>
            <a:r>
              <a:rPr lang="en-AU" altLang="en-US" sz="1200">
                <a:solidFill>
                  <a:srgbClr val="CC0000"/>
                </a:solidFill>
              </a:rPr>
              <a:t>17 </a:t>
            </a:r>
            <a:r>
              <a:rPr lang="en-AU" altLang="en-US" sz="1200" u="sng">
                <a:solidFill>
                  <a:srgbClr val="CC0000"/>
                </a:solidFill>
              </a:rPr>
              <a:t>Therefore,</a:t>
            </a:r>
            <a:r>
              <a:rPr lang="en-AU" altLang="en-US" sz="1200">
                <a:solidFill>
                  <a:srgbClr val="CC0000"/>
                </a:solidFill>
              </a:rPr>
              <a:t> He had to be made like His brethren in all things, that He might become a merciful and faithful high priest in things pertaining to God, to make propitiation for the sins of the people. 18 </a:t>
            </a:r>
            <a:r>
              <a:rPr lang="en-AU" altLang="en-US" sz="1200" u="sng">
                <a:solidFill>
                  <a:srgbClr val="CC0000"/>
                </a:solidFill>
              </a:rPr>
              <a:t>For since He Himself was tempted in that which He has suffered, He is able to come to the aid of those who are tempted</a:t>
            </a:r>
            <a:r>
              <a:rPr lang="en-AU" altLang="en-US" sz="1200">
                <a:solidFill>
                  <a:srgbClr val="CC0000"/>
                </a:solidFill>
              </a:rPr>
              <a:t>. </a:t>
            </a:r>
          </a:p>
        </p:txBody>
      </p:sp>
      <p:sp>
        <p:nvSpPr>
          <p:cNvPr id="5132" name="Text Box 12">
            <a:extLst>
              <a:ext uri="{FF2B5EF4-FFF2-40B4-BE49-F238E27FC236}">
                <a16:creationId xmlns:a16="http://schemas.microsoft.com/office/drawing/2014/main" id="{D0B57FDB-9E9C-B541-B59C-832C8C322DB9}"/>
              </a:ext>
            </a:extLst>
          </p:cNvPr>
          <p:cNvSpPr txBox="1">
            <a:spLocks noChangeArrowheads="1"/>
          </p:cNvSpPr>
          <p:nvPr/>
        </p:nvSpPr>
        <p:spPr bwMode="auto">
          <a:xfrm>
            <a:off x="5805488" y="2208214"/>
            <a:ext cx="863600" cy="138499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We must make Jesus apart of our ‘Christian thinking</a:t>
            </a:r>
          </a:p>
        </p:txBody>
      </p:sp>
      <p:sp>
        <p:nvSpPr>
          <p:cNvPr id="5134" name="Text Box 14">
            <a:extLst>
              <a:ext uri="{FF2B5EF4-FFF2-40B4-BE49-F238E27FC236}">
                <a16:creationId xmlns:a16="http://schemas.microsoft.com/office/drawing/2014/main" id="{B7C0BC25-A2A4-594D-85B0-E2307C0BA9BB}"/>
              </a:ext>
            </a:extLst>
          </p:cNvPr>
          <p:cNvSpPr txBox="1">
            <a:spLocks noChangeArrowheads="1"/>
          </p:cNvSpPr>
          <p:nvPr/>
        </p:nvSpPr>
        <p:spPr bwMode="auto">
          <a:xfrm>
            <a:off x="5805488" y="4224339"/>
            <a:ext cx="863600" cy="101566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God had Jesus come down for a reason… </a:t>
            </a:r>
          </a:p>
        </p:txBody>
      </p:sp>
      <p:sp>
        <p:nvSpPr>
          <p:cNvPr id="5135" name="Text Box 15">
            <a:extLst>
              <a:ext uri="{FF2B5EF4-FFF2-40B4-BE49-F238E27FC236}">
                <a16:creationId xmlns:a16="http://schemas.microsoft.com/office/drawing/2014/main" id="{4B9CF108-5420-C949-9322-A7030D65FFE1}"/>
              </a:ext>
            </a:extLst>
          </p:cNvPr>
          <p:cNvSpPr txBox="1">
            <a:spLocks noChangeArrowheads="1"/>
          </p:cNvSpPr>
          <p:nvPr/>
        </p:nvSpPr>
        <p:spPr bwMode="auto">
          <a:xfrm>
            <a:off x="5805488" y="5735639"/>
            <a:ext cx="863600" cy="646331"/>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…to taste death </a:t>
            </a:r>
            <a:r>
              <a:rPr lang="en-AU" altLang="en-US" sz="1200" u="sng"/>
              <a:t>for </a:t>
            </a:r>
            <a:r>
              <a:rPr lang="en-AU" altLang="en-US" sz="1200"/>
              <a:t>everyone</a:t>
            </a:r>
          </a:p>
        </p:txBody>
      </p:sp>
      <p:sp>
        <p:nvSpPr>
          <p:cNvPr id="5137" name="Text Box 17">
            <a:extLst>
              <a:ext uri="{FF2B5EF4-FFF2-40B4-BE49-F238E27FC236}">
                <a16:creationId xmlns:a16="http://schemas.microsoft.com/office/drawing/2014/main" id="{45713DE4-47E5-8A47-B707-089B71502E82}"/>
              </a:ext>
            </a:extLst>
          </p:cNvPr>
          <p:cNvSpPr txBox="1">
            <a:spLocks noChangeArrowheads="1"/>
          </p:cNvSpPr>
          <p:nvPr/>
        </p:nvSpPr>
        <p:spPr bwMode="auto">
          <a:xfrm>
            <a:off x="5805488" y="6672264"/>
            <a:ext cx="863600" cy="138499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Jesus is thus the  author of our salvation, --perfect in all aspects</a:t>
            </a:r>
          </a:p>
        </p:txBody>
      </p:sp>
      <p:sp>
        <p:nvSpPr>
          <p:cNvPr id="5138" name="Text Box 18">
            <a:extLst>
              <a:ext uri="{FF2B5EF4-FFF2-40B4-BE49-F238E27FC236}">
                <a16:creationId xmlns:a16="http://schemas.microsoft.com/office/drawing/2014/main" id="{B8C3153F-51B6-4744-8165-6B1AE17605F7}"/>
              </a:ext>
            </a:extLst>
          </p:cNvPr>
          <p:cNvSpPr txBox="1">
            <a:spLocks noChangeArrowheads="1"/>
          </p:cNvSpPr>
          <p:nvPr/>
        </p:nvSpPr>
        <p:spPr bwMode="auto">
          <a:xfrm>
            <a:off x="1916114" y="10344150"/>
            <a:ext cx="4321175"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i="1"/>
              <a:t>Point One:</a:t>
            </a:r>
            <a:r>
              <a:rPr lang="en-AU" altLang="en-US" sz="1200"/>
              <a:t>  The first voice says, </a:t>
            </a:r>
            <a:r>
              <a:rPr lang="en-AU" altLang="en-US" sz="1200" b="1">
                <a:solidFill>
                  <a:schemeClr val="accent2"/>
                </a:solidFill>
              </a:rPr>
              <a:t>He is now the definition of our life / service ministry.  He is not an aside!!!</a:t>
            </a:r>
          </a:p>
        </p:txBody>
      </p:sp>
      <p:sp>
        <p:nvSpPr>
          <p:cNvPr id="5139" name="Text Box 19">
            <a:extLst>
              <a:ext uri="{FF2B5EF4-FFF2-40B4-BE49-F238E27FC236}">
                <a16:creationId xmlns:a16="http://schemas.microsoft.com/office/drawing/2014/main" id="{2F1E43E5-1695-B241-9188-2A2FD12C0120}"/>
              </a:ext>
            </a:extLst>
          </p:cNvPr>
          <p:cNvSpPr txBox="1">
            <a:spLocks noChangeArrowheads="1"/>
          </p:cNvSpPr>
          <p:nvPr/>
        </p:nvSpPr>
        <p:spPr bwMode="auto">
          <a:xfrm>
            <a:off x="1190626" y="1362076"/>
            <a:ext cx="58769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000" b="1" dirty="0">
                <a:solidFill>
                  <a:srgbClr val="CC0000"/>
                </a:solidFill>
              </a:rPr>
              <a:t>Contrary to conservative thinking, God does have a purpose and plan for the role of Jesus.</a:t>
            </a:r>
          </a:p>
        </p:txBody>
      </p:sp>
      <p:sp>
        <p:nvSpPr>
          <p:cNvPr id="5141" name="Text Box 21">
            <a:extLst>
              <a:ext uri="{FF2B5EF4-FFF2-40B4-BE49-F238E27FC236}">
                <a16:creationId xmlns:a16="http://schemas.microsoft.com/office/drawing/2014/main" id="{A2F4D77C-01E9-3644-B946-7BD1449499EC}"/>
              </a:ext>
            </a:extLst>
          </p:cNvPr>
          <p:cNvSpPr txBox="1">
            <a:spLocks noChangeArrowheads="1"/>
          </p:cNvSpPr>
          <p:nvPr/>
        </p:nvSpPr>
        <p:spPr bwMode="auto">
          <a:xfrm>
            <a:off x="5805488" y="8616951"/>
            <a:ext cx="863600" cy="138499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If God focuses on Him so, shouldn’t we do the same thing</a:t>
            </a:r>
          </a:p>
        </p:txBody>
      </p:sp>
      <p:sp>
        <p:nvSpPr>
          <p:cNvPr id="5142" name="Freeform 22">
            <a:extLst>
              <a:ext uri="{FF2B5EF4-FFF2-40B4-BE49-F238E27FC236}">
                <a16:creationId xmlns:a16="http://schemas.microsoft.com/office/drawing/2014/main" id="{9FA581BB-4597-184B-BC43-7A78ACC7C55F}"/>
              </a:ext>
            </a:extLst>
          </p:cNvPr>
          <p:cNvSpPr>
            <a:spLocks/>
          </p:cNvSpPr>
          <p:nvPr/>
        </p:nvSpPr>
        <p:spPr bwMode="auto">
          <a:xfrm>
            <a:off x="5376864" y="7312026"/>
            <a:ext cx="682625" cy="1268413"/>
          </a:xfrm>
          <a:custGeom>
            <a:avLst/>
            <a:gdLst>
              <a:gd name="T0" fmla="*/ 267 w 430"/>
              <a:gd name="T1" fmla="*/ 0 h 799"/>
              <a:gd name="T2" fmla="*/ 9 w 430"/>
              <a:gd name="T3" fmla="*/ 69 h 799"/>
              <a:gd name="T4" fmla="*/ 0 w 430"/>
              <a:gd name="T5" fmla="*/ 490 h 799"/>
              <a:gd name="T6" fmla="*/ 430 w 430"/>
              <a:gd name="T7" fmla="*/ 799 h 799"/>
            </a:gdLst>
            <a:ahLst/>
            <a:cxnLst>
              <a:cxn ang="0">
                <a:pos x="T0" y="T1"/>
              </a:cxn>
              <a:cxn ang="0">
                <a:pos x="T2" y="T3"/>
              </a:cxn>
              <a:cxn ang="0">
                <a:pos x="T4" y="T5"/>
              </a:cxn>
              <a:cxn ang="0">
                <a:pos x="T6" y="T7"/>
              </a:cxn>
            </a:cxnLst>
            <a:rect l="0" t="0" r="r" b="b"/>
            <a:pathLst>
              <a:path w="430" h="799">
                <a:moveTo>
                  <a:pt x="267" y="0"/>
                </a:moveTo>
                <a:lnTo>
                  <a:pt x="9" y="69"/>
                </a:lnTo>
                <a:lnTo>
                  <a:pt x="0" y="490"/>
                </a:lnTo>
                <a:lnTo>
                  <a:pt x="430" y="799"/>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6" name="Text Box 16">
            <a:extLst>
              <a:ext uri="{FF2B5EF4-FFF2-40B4-BE49-F238E27FC236}">
                <a16:creationId xmlns:a16="http://schemas.microsoft.com/office/drawing/2014/main" id="{E71E38D8-3891-3342-8D07-5FA98EA9D0B3}"/>
              </a:ext>
            </a:extLst>
          </p:cNvPr>
          <p:cNvSpPr txBox="1">
            <a:spLocks noChangeArrowheads="1"/>
          </p:cNvSpPr>
          <p:nvPr/>
        </p:nvSpPr>
        <p:spPr bwMode="auto">
          <a:xfrm>
            <a:off x="3068638" y="7608889"/>
            <a:ext cx="2665412"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t>Jesus is the one that God  proclaims and the one that He puts His trust in… </a:t>
            </a:r>
          </a:p>
        </p:txBody>
      </p:sp>
      <p:sp>
        <p:nvSpPr>
          <p:cNvPr id="5143" name="WordArt 23">
            <a:extLst>
              <a:ext uri="{FF2B5EF4-FFF2-40B4-BE49-F238E27FC236}">
                <a16:creationId xmlns:a16="http://schemas.microsoft.com/office/drawing/2014/main" id="{4E31222B-0EDE-5448-A8C7-F6394F063DFF}"/>
              </a:ext>
            </a:extLst>
          </p:cNvPr>
          <p:cNvSpPr>
            <a:spLocks noChangeArrowheads="1" noChangeShapeType="1" noTextEdit="1"/>
          </p:cNvSpPr>
          <p:nvPr/>
        </p:nvSpPr>
        <p:spPr bwMode="auto">
          <a:xfrm>
            <a:off x="5876925" y="3719514"/>
            <a:ext cx="647700" cy="28892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Why ??</a:t>
            </a:r>
          </a:p>
        </p:txBody>
      </p:sp>
      <p:sp>
        <p:nvSpPr>
          <p:cNvPr id="5144" name="Line 24">
            <a:extLst>
              <a:ext uri="{FF2B5EF4-FFF2-40B4-BE49-F238E27FC236}">
                <a16:creationId xmlns:a16="http://schemas.microsoft.com/office/drawing/2014/main" id="{DB08F1A7-47AA-B44D-8DED-4D952F8AB9FF}"/>
              </a:ext>
            </a:extLst>
          </p:cNvPr>
          <p:cNvSpPr>
            <a:spLocks noChangeShapeType="1"/>
          </p:cNvSpPr>
          <p:nvPr/>
        </p:nvSpPr>
        <p:spPr bwMode="auto">
          <a:xfrm>
            <a:off x="5876925" y="3432175"/>
            <a:ext cx="0" cy="215900"/>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5" name="Line 25">
            <a:extLst>
              <a:ext uri="{FF2B5EF4-FFF2-40B4-BE49-F238E27FC236}">
                <a16:creationId xmlns:a16="http://schemas.microsoft.com/office/drawing/2014/main" id="{3800EE3E-47DB-224B-A832-53884D370EB4}"/>
              </a:ext>
            </a:extLst>
          </p:cNvPr>
          <p:cNvSpPr>
            <a:spLocks noChangeShapeType="1"/>
          </p:cNvSpPr>
          <p:nvPr/>
        </p:nvSpPr>
        <p:spPr bwMode="auto">
          <a:xfrm>
            <a:off x="6597650" y="3935413"/>
            <a:ext cx="0" cy="360362"/>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6" name="Line 26">
            <a:extLst>
              <a:ext uri="{FF2B5EF4-FFF2-40B4-BE49-F238E27FC236}">
                <a16:creationId xmlns:a16="http://schemas.microsoft.com/office/drawing/2014/main" id="{84EBD13D-23BE-E949-94A8-9452B37278BA}"/>
              </a:ext>
            </a:extLst>
          </p:cNvPr>
          <p:cNvSpPr>
            <a:spLocks noChangeShapeType="1"/>
          </p:cNvSpPr>
          <p:nvPr/>
        </p:nvSpPr>
        <p:spPr bwMode="auto">
          <a:xfrm>
            <a:off x="6597650" y="5016500"/>
            <a:ext cx="0" cy="503238"/>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7" name="Line 27">
            <a:extLst>
              <a:ext uri="{FF2B5EF4-FFF2-40B4-BE49-F238E27FC236}">
                <a16:creationId xmlns:a16="http://schemas.microsoft.com/office/drawing/2014/main" id="{C83F6039-DCEF-1346-8BB4-664F5995C154}"/>
              </a:ext>
            </a:extLst>
          </p:cNvPr>
          <p:cNvSpPr>
            <a:spLocks noChangeShapeType="1"/>
          </p:cNvSpPr>
          <p:nvPr/>
        </p:nvSpPr>
        <p:spPr bwMode="auto">
          <a:xfrm>
            <a:off x="6597650" y="6311901"/>
            <a:ext cx="0" cy="360363"/>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8" name="Line 28">
            <a:extLst>
              <a:ext uri="{FF2B5EF4-FFF2-40B4-BE49-F238E27FC236}">
                <a16:creationId xmlns:a16="http://schemas.microsoft.com/office/drawing/2014/main" id="{819A9CDF-B644-0E48-A892-4C0F973F4A0E}"/>
              </a:ext>
            </a:extLst>
          </p:cNvPr>
          <p:cNvSpPr>
            <a:spLocks noChangeShapeType="1"/>
          </p:cNvSpPr>
          <p:nvPr/>
        </p:nvSpPr>
        <p:spPr bwMode="auto">
          <a:xfrm>
            <a:off x="6597650" y="8112125"/>
            <a:ext cx="0" cy="503238"/>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7" name="Group 26">
            <a:extLst>
              <a:ext uri="{FF2B5EF4-FFF2-40B4-BE49-F238E27FC236}">
                <a16:creationId xmlns:a16="http://schemas.microsoft.com/office/drawing/2014/main" id="{62967AB8-8267-EF46-8226-342AAF7F82E3}"/>
              </a:ext>
            </a:extLst>
          </p:cNvPr>
          <p:cNvGrpSpPr/>
          <p:nvPr/>
        </p:nvGrpSpPr>
        <p:grpSpPr>
          <a:xfrm>
            <a:off x="147483" y="5037704"/>
            <a:ext cx="701913" cy="4239410"/>
            <a:chOff x="8026563" y="3102224"/>
            <a:chExt cx="701913" cy="4239410"/>
          </a:xfrm>
        </p:grpSpPr>
        <p:sp>
          <p:nvSpPr>
            <p:cNvPr id="28" name="TextBox 27">
              <a:extLst>
                <a:ext uri="{FF2B5EF4-FFF2-40B4-BE49-F238E27FC236}">
                  <a16:creationId xmlns:a16="http://schemas.microsoft.com/office/drawing/2014/main" id="{C2C62048-E88F-2242-9E9A-07D23ED1FD59}"/>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29" name="TextBox 28">
              <a:extLst>
                <a:ext uri="{FF2B5EF4-FFF2-40B4-BE49-F238E27FC236}">
                  <a16:creationId xmlns:a16="http://schemas.microsoft.com/office/drawing/2014/main" id="{DC826378-F57B-3440-93CF-6BCF40783F48}"/>
                </a:ext>
              </a:extLst>
            </p:cNvPr>
            <p:cNvSpPr txBox="1"/>
            <p:nvPr/>
          </p:nvSpPr>
          <p:spPr>
            <a:xfrm rot="16200000">
              <a:off x="6312948" y="49261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sp>
        <p:nvSpPr>
          <p:cNvPr id="30" name="TextBox 29">
            <a:extLst>
              <a:ext uri="{FF2B5EF4-FFF2-40B4-BE49-F238E27FC236}">
                <a16:creationId xmlns:a16="http://schemas.microsoft.com/office/drawing/2014/main" id="{4AB9FC10-B98A-844E-83BF-EA4D6D8B1CA1}"/>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12809202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B1A1A84-EAF7-1848-B2A5-CF10E831F025}"/>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7C21BA37-9C43-C14F-AA8B-95B8207552BD}"/>
              </a:ext>
            </a:extLst>
          </p:cNvPr>
          <p:cNvGrpSpPr>
            <a:grpSpLocks/>
          </p:cNvGrpSpPr>
          <p:nvPr/>
        </p:nvGrpSpPr>
        <p:grpSpPr bwMode="auto">
          <a:xfrm>
            <a:off x="188913" y="367644"/>
            <a:ext cx="836612" cy="2030413"/>
            <a:chOff x="119" y="252"/>
            <a:chExt cx="527" cy="1279"/>
          </a:xfrm>
        </p:grpSpPr>
        <p:sp>
          <p:nvSpPr>
            <p:cNvPr id="4100" name="Rectangle 4">
              <a:extLst>
                <a:ext uri="{FF2B5EF4-FFF2-40B4-BE49-F238E27FC236}">
                  <a16:creationId xmlns:a16="http://schemas.microsoft.com/office/drawing/2014/main" id="{ED2F57B7-4D0A-354C-AC84-367075C4F35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6CF62F8A-F955-884F-A1D6-40D139CC19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8F39EA8B-E745-104B-8922-82CF832F53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16434579-E074-6E41-9621-2813D3B77A3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05" name="Text Box 9">
            <a:extLst>
              <a:ext uri="{FF2B5EF4-FFF2-40B4-BE49-F238E27FC236}">
                <a16:creationId xmlns:a16="http://schemas.microsoft.com/office/drawing/2014/main" id="{44D4D97A-D4AA-9148-9B37-26897E48C27B}"/>
              </a:ext>
            </a:extLst>
          </p:cNvPr>
          <p:cNvSpPr txBox="1">
            <a:spLocks noChangeArrowheads="1"/>
          </p:cNvSpPr>
          <p:nvPr/>
        </p:nvSpPr>
        <p:spPr bwMode="auto">
          <a:xfrm>
            <a:off x="1073424" y="691822"/>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t>Text of Hebrews 2</a:t>
            </a:r>
            <a:endParaRPr lang="en-AU" altLang="en-US" sz="1400" b="1" dirty="0"/>
          </a:p>
        </p:txBody>
      </p:sp>
      <p:sp>
        <p:nvSpPr>
          <p:cNvPr id="4113" name="Text Box 17">
            <a:extLst>
              <a:ext uri="{FF2B5EF4-FFF2-40B4-BE49-F238E27FC236}">
                <a16:creationId xmlns:a16="http://schemas.microsoft.com/office/drawing/2014/main" id="{22AE95C5-5C17-5943-9F4B-4D1C61345445}"/>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4114" name="Text Box 18">
            <a:extLst>
              <a:ext uri="{FF2B5EF4-FFF2-40B4-BE49-F238E27FC236}">
                <a16:creationId xmlns:a16="http://schemas.microsoft.com/office/drawing/2014/main" id="{D9C2882E-0B76-7840-A10D-83287E9884D4}"/>
              </a:ext>
            </a:extLst>
          </p:cNvPr>
          <p:cNvSpPr txBox="1">
            <a:spLocks noChangeArrowheads="1"/>
          </p:cNvSpPr>
          <p:nvPr/>
        </p:nvSpPr>
        <p:spPr bwMode="auto">
          <a:xfrm>
            <a:off x="1252648" y="1252319"/>
            <a:ext cx="5113337" cy="8340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1400" b="1" dirty="0"/>
              <a:t>THE STORY OF TWO VOICES:  Resurrection Foundations</a:t>
            </a:r>
          </a:p>
          <a:p>
            <a:pPr algn="ctr"/>
            <a:r>
              <a:rPr lang="en-AU" altLang="en-US" sz="1400" b="1" dirty="0"/>
              <a:t>(Viktoria Brezhnev and George Bush)</a:t>
            </a:r>
          </a:p>
          <a:p>
            <a:pPr algn="just"/>
            <a:endParaRPr lang="en-AU" altLang="en-US" sz="1400" b="1" dirty="0"/>
          </a:p>
          <a:p>
            <a:pPr algn="just"/>
            <a:r>
              <a:rPr lang="en-AU" altLang="en-US" sz="1200" b="1" dirty="0"/>
              <a:t>As Vice President, George Bush sr. represented the U.S. at the funeral of former Soviet leader Leonid Brezhnev. Bush was deeply moved by a silent protest carried out by Brezhnev's widow. She stood motionless by the coffin until seconds before it was closed. Then, just as the soldiers touched the lid, Brezhnev's wife performed an act of great courage and hope, a gesture that must surely rank as one of the most profound acts of civil disobedience ever committed: She reached down and made the sign of the cross on her husband's chest. There in the citadel of secular, atheistic power, the wife of the man who had run it all hoped that her husband was wrong. She hoped that there was another life, and that that life was best represented by Jesus who died on the cross, and that the same Jesus might yet have mercy on her husband.    (Used with permission)</a:t>
            </a:r>
          </a:p>
          <a:p>
            <a:pPr algn="just"/>
            <a:endParaRPr lang="en-AU" altLang="en-US" sz="1200" b="1" dirty="0"/>
          </a:p>
          <a:p>
            <a:pPr algn="just"/>
            <a:r>
              <a:rPr lang="en-AU" altLang="en-US" sz="1200" b="1" dirty="0"/>
              <a:t>She preached about her faith in Jesus even in the face of the world’s agnosticism and doubt.  She spoke not a word, but her voice was deafening in its silence that day.  This is the first voice.</a:t>
            </a:r>
          </a:p>
          <a:p>
            <a:pPr algn="just"/>
            <a:endParaRPr lang="en-AU" altLang="en-US" sz="1200" b="1" dirty="0"/>
          </a:p>
          <a:p>
            <a:pPr algn="just"/>
            <a:r>
              <a:rPr lang="en-AU" altLang="en-US" sz="1200" b="1" dirty="0"/>
              <a:t>In like circumstances, what would we do?  Would we go against the crowd, or would we go with the crowd?  Peter, the second great voice, had to answer that same question, in similar circumstances.  Peter, even though he had been walking with Jesus for 3 years, heard the cock crow the third time, before he caught himself.  </a:t>
            </a:r>
          </a:p>
          <a:p>
            <a:pPr algn="just"/>
            <a:endParaRPr lang="en-AU" altLang="en-US" sz="1200" b="1" dirty="0"/>
          </a:p>
          <a:p>
            <a:pPr algn="just"/>
            <a:r>
              <a:rPr lang="en-AU" altLang="en-US" sz="1200" b="1" dirty="0"/>
              <a:t>How many times have we heard the cock crow and allowed our fear, or our un-surety to speak with its own voice?  Each moment is really our own moment of reckoning.  We may believe that Jesus is the Son of God, but we may be focused on the periphery and not on the man.  We must build on the man that God sent, His Son.    That is the opening message of Hebrews.  </a:t>
            </a:r>
          </a:p>
          <a:p>
            <a:pPr algn="just"/>
            <a:endParaRPr lang="en-AU" altLang="en-US" sz="1200" b="1" dirty="0"/>
          </a:p>
          <a:p>
            <a:pPr algn="just"/>
            <a:r>
              <a:rPr lang="en-AU" altLang="en-US" sz="1200" b="1" dirty="0"/>
              <a:t>The nature of our mission  will not allow for any thing less that a crystal clear declaration, made daily, of our faith and devotion to Jesus.  Peter made a lesser choice than did Brezhnev’s widow.</a:t>
            </a:r>
          </a:p>
          <a:p>
            <a:pPr algn="just"/>
            <a:endParaRPr lang="en-AU" altLang="en-US" sz="1200" b="1" dirty="0"/>
          </a:p>
          <a:p>
            <a:pPr algn="just"/>
            <a:r>
              <a:rPr lang="en-AU" altLang="en-US" sz="1200" b="1" dirty="0"/>
              <a:t>The simple truth is, is that convictions need solid foundations upon which they are built.  It is just a fact of life.  If we do not have solid convictions then, this building that we are building will crumble and fall.  The responsibility of the preacher is to build such a wall.  It is his first duty, as advocated by no less that Jesus himself in the Great Commission.</a:t>
            </a:r>
          </a:p>
          <a:p>
            <a:pPr algn="just"/>
            <a:endParaRPr lang="en-AU" altLang="en-US" sz="1200" b="1" dirty="0"/>
          </a:p>
          <a:p>
            <a:pPr algn="just"/>
            <a:r>
              <a:rPr lang="en-AU" altLang="en-US" sz="1200" b="1" dirty="0"/>
              <a:t>L.M. Ancell</a:t>
            </a:r>
          </a:p>
        </p:txBody>
      </p:sp>
      <p:grpSp>
        <p:nvGrpSpPr>
          <p:cNvPr id="4" name="Group 3">
            <a:extLst>
              <a:ext uri="{FF2B5EF4-FFF2-40B4-BE49-F238E27FC236}">
                <a16:creationId xmlns:a16="http://schemas.microsoft.com/office/drawing/2014/main" id="{B1CFDA7C-514F-BD47-805B-CD9E70FC9328}"/>
              </a:ext>
            </a:extLst>
          </p:cNvPr>
          <p:cNvGrpSpPr/>
          <p:nvPr/>
        </p:nvGrpSpPr>
        <p:grpSpPr>
          <a:xfrm>
            <a:off x="219873" y="3807074"/>
            <a:ext cx="701913" cy="4201310"/>
            <a:chOff x="8026563" y="3102224"/>
            <a:chExt cx="701913" cy="4201310"/>
          </a:xfrm>
        </p:grpSpPr>
        <p:sp>
          <p:nvSpPr>
            <p:cNvPr id="2" name="TextBox 1">
              <a:extLst>
                <a:ext uri="{FF2B5EF4-FFF2-40B4-BE49-F238E27FC236}">
                  <a16:creationId xmlns:a16="http://schemas.microsoft.com/office/drawing/2014/main" id="{BA8B9DF7-4CC2-0B41-9ED6-D29251FE6C1F}"/>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2" name="TextBox 11">
              <a:extLst>
                <a:ext uri="{FF2B5EF4-FFF2-40B4-BE49-F238E27FC236}">
                  <a16:creationId xmlns:a16="http://schemas.microsoft.com/office/drawing/2014/main" id="{3A6EEEAA-D6BA-224D-B339-7DD32ED02229}"/>
                </a:ext>
              </a:extLst>
            </p:cNvPr>
            <p:cNvSpPr txBox="1"/>
            <p:nvPr/>
          </p:nvSpPr>
          <p:spPr>
            <a:xfrm rot="16200000">
              <a:off x="6312948" y="48880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grpSp>
        <p:nvGrpSpPr>
          <p:cNvPr id="15" name="Group 4">
            <a:extLst>
              <a:ext uri="{FF2B5EF4-FFF2-40B4-BE49-F238E27FC236}">
                <a16:creationId xmlns:a16="http://schemas.microsoft.com/office/drawing/2014/main" id="{F41EA4D0-90BE-E34A-91B4-75C279CDE706}"/>
              </a:ext>
            </a:extLst>
          </p:cNvPr>
          <p:cNvGrpSpPr>
            <a:grpSpLocks/>
          </p:cNvGrpSpPr>
          <p:nvPr/>
        </p:nvGrpSpPr>
        <p:grpSpPr bwMode="auto">
          <a:xfrm>
            <a:off x="188912" y="273051"/>
            <a:ext cx="836612" cy="2498970"/>
            <a:chOff x="119" y="252"/>
            <a:chExt cx="527" cy="1279"/>
          </a:xfrm>
        </p:grpSpPr>
        <p:sp>
          <p:nvSpPr>
            <p:cNvPr id="16" name="Rectangle 5">
              <a:extLst>
                <a:ext uri="{FF2B5EF4-FFF2-40B4-BE49-F238E27FC236}">
                  <a16:creationId xmlns:a16="http://schemas.microsoft.com/office/drawing/2014/main" id="{9938EA29-51B9-574F-98C4-E3FF828E787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6">
              <a:extLst>
                <a:ext uri="{FF2B5EF4-FFF2-40B4-BE49-F238E27FC236}">
                  <a16:creationId xmlns:a16="http://schemas.microsoft.com/office/drawing/2014/main" id="{842C6BBC-34F7-154A-96F3-D470D261FDE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7">
              <a:extLst>
                <a:ext uri="{FF2B5EF4-FFF2-40B4-BE49-F238E27FC236}">
                  <a16:creationId xmlns:a16="http://schemas.microsoft.com/office/drawing/2014/main" id="{2C191AB0-C688-674B-A390-249E440E11C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Text Box 8">
              <a:extLst>
                <a:ext uri="{FF2B5EF4-FFF2-40B4-BE49-F238E27FC236}">
                  <a16:creationId xmlns:a16="http://schemas.microsoft.com/office/drawing/2014/main" id="{B3D8212C-8471-6E43-A157-DC1D1277F46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20" name="TextBox 19">
            <a:extLst>
              <a:ext uri="{FF2B5EF4-FFF2-40B4-BE49-F238E27FC236}">
                <a16:creationId xmlns:a16="http://schemas.microsoft.com/office/drawing/2014/main" id="{AF209FDF-1731-4E4B-8201-14520178F75B}"/>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357435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2">
            <a:extLst>
              <a:ext uri="{FF2B5EF4-FFF2-40B4-BE49-F238E27FC236}">
                <a16:creationId xmlns:a16="http://schemas.microsoft.com/office/drawing/2014/main" id="{11C540EC-98D0-4646-8E7C-04734F15520F}"/>
              </a:ext>
            </a:extLst>
          </p:cNvPr>
          <p:cNvSpPr>
            <a:spLocks/>
          </p:cNvSpPr>
          <p:nvPr/>
        </p:nvSpPr>
        <p:spPr bwMode="auto">
          <a:xfrm>
            <a:off x="3016250" y="1893888"/>
            <a:ext cx="3111500" cy="8775700"/>
          </a:xfrm>
          <a:custGeom>
            <a:avLst/>
            <a:gdLst>
              <a:gd name="T0" fmla="*/ 0 w 1960"/>
              <a:gd name="T1" fmla="*/ 0 h 5528"/>
              <a:gd name="T2" fmla="*/ 95 w 1960"/>
              <a:gd name="T3" fmla="*/ 86 h 5528"/>
              <a:gd name="T4" fmla="*/ 1960 w 1960"/>
              <a:gd name="T5" fmla="*/ 77 h 5528"/>
              <a:gd name="T6" fmla="*/ 1960 w 1960"/>
              <a:gd name="T7" fmla="*/ 5528 h 5528"/>
              <a:gd name="T8" fmla="*/ 1556 w 1960"/>
              <a:gd name="T9" fmla="*/ 5519 h 5528"/>
            </a:gdLst>
            <a:ahLst/>
            <a:cxnLst>
              <a:cxn ang="0">
                <a:pos x="T0" y="T1"/>
              </a:cxn>
              <a:cxn ang="0">
                <a:pos x="T2" y="T3"/>
              </a:cxn>
              <a:cxn ang="0">
                <a:pos x="T4" y="T5"/>
              </a:cxn>
              <a:cxn ang="0">
                <a:pos x="T6" y="T7"/>
              </a:cxn>
              <a:cxn ang="0">
                <a:pos x="T8" y="T9"/>
              </a:cxn>
            </a:cxnLst>
            <a:rect l="0" t="0" r="r" b="b"/>
            <a:pathLst>
              <a:path w="1960" h="5528">
                <a:moveTo>
                  <a:pt x="0" y="0"/>
                </a:moveTo>
                <a:lnTo>
                  <a:pt x="95" y="86"/>
                </a:lnTo>
                <a:lnTo>
                  <a:pt x="1960" y="77"/>
                </a:lnTo>
                <a:lnTo>
                  <a:pt x="1960" y="5528"/>
                </a:lnTo>
                <a:lnTo>
                  <a:pt x="1556" y="5519"/>
                </a:lnTo>
              </a:path>
            </a:pathLst>
          </a:custGeom>
          <a:noFill/>
          <a:ln w="38100" cap="flat"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7" name="Rectangle 33">
            <a:extLst>
              <a:ext uri="{FF2B5EF4-FFF2-40B4-BE49-F238E27FC236}">
                <a16:creationId xmlns:a16="http://schemas.microsoft.com/office/drawing/2014/main" id="{DFCFA001-9039-1B4B-837F-A83C5F36B58F}"/>
              </a:ext>
            </a:extLst>
          </p:cNvPr>
          <p:cNvSpPr>
            <a:spLocks noChangeArrowheads="1"/>
          </p:cNvSpPr>
          <p:nvPr/>
        </p:nvSpPr>
        <p:spPr bwMode="auto">
          <a:xfrm>
            <a:off x="5300664" y="3575051"/>
            <a:ext cx="1296987" cy="7207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7" name="Rectangle 3">
            <a:extLst>
              <a:ext uri="{FF2B5EF4-FFF2-40B4-BE49-F238E27FC236}">
                <a16:creationId xmlns:a16="http://schemas.microsoft.com/office/drawing/2014/main" id="{2C1246F3-0A0B-6845-BAAD-FB37A0A71170}"/>
              </a:ext>
            </a:extLst>
          </p:cNvPr>
          <p:cNvSpPr>
            <a:spLocks noChangeArrowheads="1"/>
          </p:cNvSpPr>
          <p:nvPr/>
        </p:nvSpPr>
        <p:spPr bwMode="auto">
          <a:xfrm>
            <a:off x="1" y="0"/>
            <a:ext cx="1052513" cy="1252728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48" name="Group 4">
            <a:extLst>
              <a:ext uri="{FF2B5EF4-FFF2-40B4-BE49-F238E27FC236}">
                <a16:creationId xmlns:a16="http://schemas.microsoft.com/office/drawing/2014/main" id="{734BC175-3F0D-C248-8DDC-3A85744FCD02}"/>
              </a:ext>
            </a:extLst>
          </p:cNvPr>
          <p:cNvGrpSpPr>
            <a:grpSpLocks/>
          </p:cNvGrpSpPr>
          <p:nvPr/>
        </p:nvGrpSpPr>
        <p:grpSpPr bwMode="auto">
          <a:xfrm>
            <a:off x="188913" y="1416051"/>
            <a:ext cx="836612" cy="2030413"/>
            <a:chOff x="119" y="252"/>
            <a:chExt cx="527" cy="1279"/>
          </a:xfrm>
        </p:grpSpPr>
        <p:sp>
          <p:nvSpPr>
            <p:cNvPr id="6149" name="Rectangle 5">
              <a:extLst>
                <a:ext uri="{FF2B5EF4-FFF2-40B4-BE49-F238E27FC236}">
                  <a16:creationId xmlns:a16="http://schemas.microsoft.com/office/drawing/2014/main" id="{EC8FC83D-E178-3449-83AA-BFA608855FD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0" name="Line 6">
              <a:extLst>
                <a:ext uri="{FF2B5EF4-FFF2-40B4-BE49-F238E27FC236}">
                  <a16:creationId xmlns:a16="http://schemas.microsoft.com/office/drawing/2014/main" id="{AC5B52FA-F1CE-3144-8AA3-D0626D8A0CC8}"/>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 name="Line 7">
              <a:extLst>
                <a:ext uri="{FF2B5EF4-FFF2-40B4-BE49-F238E27FC236}">
                  <a16:creationId xmlns:a16="http://schemas.microsoft.com/office/drawing/2014/main" id="{3652033F-DFD9-BF44-A1BE-F5619F81495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2" name="Text Box 8">
              <a:extLst>
                <a:ext uri="{FF2B5EF4-FFF2-40B4-BE49-F238E27FC236}">
                  <a16:creationId xmlns:a16="http://schemas.microsoft.com/office/drawing/2014/main" id="{5319C2C9-79C7-B743-990D-15DAA6C8582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6154" name="Text Box 10">
            <a:extLst>
              <a:ext uri="{FF2B5EF4-FFF2-40B4-BE49-F238E27FC236}">
                <a16:creationId xmlns:a16="http://schemas.microsoft.com/office/drawing/2014/main" id="{9A62059D-AE37-A341-8C1C-7E2C84E0CC6D}"/>
              </a:ext>
            </a:extLst>
          </p:cNvPr>
          <p:cNvSpPr txBox="1">
            <a:spLocks noChangeArrowheads="1"/>
          </p:cNvSpPr>
          <p:nvPr/>
        </p:nvSpPr>
        <p:spPr bwMode="auto">
          <a:xfrm>
            <a:off x="1125539" y="1558926"/>
            <a:ext cx="5399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Notice The “Focus” Of The Voice of Hebrews 2</a:t>
            </a:r>
            <a:endParaRPr lang="en-AU" altLang="en-US" sz="1400" b="1"/>
          </a:p>
        </p:txBody>
      </p:sp>
      <p:sp>
        <p:nvSpPr>
          <p:cNvPr id="6155" name="Text Box 11">
            <a:extLst>
              <a:ext uri="{FF2B5EF4-FFF2-40B4-BE49-F238E27FC236}">
                <a16:creationId xmlns:a16="http://schemas.microsoft.com/office/drawing/2014/main" id="{76B3E974-69F7-854C-9465-B3E3EAA178F0}"/>
              </a:ext>
            </a:extLst>
          </p:cNvPr>
          <p:cNvSpPr txBox="1">
            <a:spLocks noChangeArrowheads="1"/>
          </p:cNvSpPr>
          <p:nvPr/>
        </p:nvSpPr>
        <p:spPr bwMode="auto">
          <a:xfrm>
            <a:off x="1196976" y="2063750"/>
            <a:ext cx="4608513"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altLang="en-US" sz="1200"/>
              <a:t>14 </a:t>
            </a:r>
            <a:r>
              <a:rPr lang="en-AU" altLang="en-US" sz="1200">
                <a:solidFill>
                  <a:schemeClr val="accent2"/>
                </a:solidFill>
              </a:rPr>
              <a:t>Since then the children share in flesh and blood, He Himself likewise also partook of the same, that through death He might render powerless him who had the power of death, that is, the devil; 15 and might deliver those who through fear of death were subject to slavery all their lives. 16 For assuredly He does not give help to angels, but He gives help to the descendant of Abraham</a:t>
            </a:r>
            <a:r>
              <a:rPr lang="en-AU" altLang="en-US" sz="1200"/>
              <a:t>. </a:t>
            </a:r>
            <a:r>
              <a:rPr lang="en-AU" altLang="en-US" sz="1200">
                <a:solidFill>
                  <a:srgbClr val="CC0000"/>
                </a:solidFill>
              </a:rPr>
              <a:t>17 </a:t>
            </a:r>
            <a:r>
              <a:rPr lang="en-AU" altLang="en-US" sz="1200" u="sng">
                <a:solidFill>
                  <a:srgbClr val="CC0000"/>
                </a:solidFill>
              </a:rPr>
              <a:t>Therefore,</a:t>
            </a:r>
            <a:r>
              <a:rPr lang="en-AU" altLang="en-US" sz="1200">
                <a:solidFill>
                  <a:srgbClr val="CC0000"/>
                </a:solidFill>
              </a:rPr>
              <a:t> He had to be made like His brethren in all things, that He might become a merciful and faithful high priest in things pertaining to God, to make propitiation for the sins of the people. 18 </a:t>
            </a:r>
            <a:r>
              <a:rPr lang="en-AU" altLang="en-US" sz="1200" u="sng">
                <a:solidFill>
                  <a:srgbClr val="CC0000"/>
                </a:solidFill>
              </a:rPr>
              <a:t>For since He Himself was tempted in that which He has suffered, He is able to come to the aid of those who are tempted</a:t>
            </a:r>
            <a:r>
              <a:rPr lang="en-AU" altLang="en-US" sz="1200">
                <a:solidFill>
                  <a:srgbClr val="CC0000"/>
                </a:solidFill>
              </a:rPr>
              <a:t>. </a:t>
            </a:r>
          </a:p>
        </p:txBody>
      </p:sp>
      <p:sp>
        <p:nvSpPr>
          <p:cNvPr id="6160" name="Text Box 16">
            <a:extLst>
              <a:ext uri="{FF2B5EF4-FFF2-40B4-BE49-F238E27FC236}">
                <a16:creationId xmlns:a16="http://schemas.microsoft.com/office/drawing/2014/main" id="{5620B776-75F0-0840-9BC9-771303D1FCFB}"/>
              </a:ext>
            </a:extLst>
          </p:cNvPr>
          <p:cNvSpPr txBox="1">
            <a:spLocks noChangeArrowheads="1"/>
          </p:cNvSpPr>
          <p:nvPr/>
        </p:nvSpPr>
        <p:spPr bwMode="auto">
          <a:xfrm>
            <a:off x="1916113" y="10344150"/>
            <a:ext cx="3529012"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i="1"/>
              <a:t>Point One:</a:t>
            </a:r>
            <a:r>
              <a:rPr lang="en-AU" altLang="en-US" sz="1200"/>
              <a:t>  </a:t>
            </a:r>
            <a:r>
              <a:rPr lang="en-AU" altLang="en-US" sz="1200" b="1">
                <a:solidFill>
                  <a:schemeClr val="accent2"/>
                </a:solidFill>
              </a:rPr>
              <a:t>He is now the definition of our life / service ministry.  He is not an aside!!!</a:t>
            </a:r>
          </a:p>
        </p:txBody>
      </p:sp>
      <p:sp>
        <p:nvSpPr>
          <p:cNvPr id="6161" name="Text Box 17">
            <a:extLst>
              <a:ext uri="{FF2B5EF4-FFF2-40B4-BE49-F238E27FC236}">
                <a16:creationId xmlns:a16="http://schemas.microsoft.com/office/drawing/2014/main" id="{ECDCD024-77F9-1A4E-8383-87A503635047}"/>
              </a:ext>
            </a:extLst>
          </p:cNvPr>
          <p:cNvSpPr txBox="1">
            <a:spLocks noChangeArrowheads="1"/>
          </p:cNvSpPr>
          <p:nvPr/>
        </p:nvSpPr>
        <p:spPr bwMode="auto">
          <a:xfrm>
            <a:off x="981076" y="1343026"/>
            <a:ext cx="58769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000" b="1">
                <a:solidFill>
                  <a:srgbClr val="CC0000"/>
                </a:solidFill>
              </a:rPr>
              <a:t>Contrary to conservative thinking, God does have a purpose and plan for the role of Jesus.</a:t>
            </a:r>
          </a:p>
        </p:txBody>
      </p:sp>
      <p:sp>
        <p:nvSpPr>
          <p:cNvPr id="6164" name="Text Box 20">
            <a:extLst>
              <a:ext uri="{FF2B5EF4-FFF2-40B4-BE49-F238E27FC236}">
                <a16:creationId xmlns:a16="http://schemas.microsoft.com/office/drawing/2014/main" id="{DBB35B63-EA9C-5248-AA84-FA6A01D9CF9D}"/>
              </a:ext>
            </a:extLst>
          </p:cNvPr>
          <p:cNvSpPr txBox="1">
            <a:spLocks noChangeArrowheads="1"/>
          </p:cNvSpPr>
          <p:nvPr/>
        </p:nvSpPr>
        <p:spPr bwMode="auto">
          <a:xfrm>
            <a:off x="3141663" y="4224338"/>
            <a:ext cx="316865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Jesus is the one that God proclaims and the one in whom He puts our future … </a:t>
            </a:r>
          </a:p>
        </p:txBody>
      </p:sp>
      <p:sp>
        <p:nvSpPr>
          <p:cNvPr id="6165" name="Text Box 21">
            <a:extLst>
              <a:ext uri="{FF2B5EF4-FFF2-40B4-BE49-F238E27FC236}">
                <a16:creationId xmlns:a16="http://schemas.microsoft.com/office/drawing/2014/main" id="{7BDF6604-E679-C949-91EE-791B7FE3F5AB}"/>
              </a:ext>
            </a:extLst>
          </p:cNvPr>
          <p:cNvSpPr txBox="1">
            <a:spLocks noChangeArrowheads="1"/>
          </p:cNvSpPr>
          <p:nvPr/>
        </p:nvSpPr>
        <p:spPr bwMode="auto">
          <a:xfrm>
            <a:off x="2492375" y="5016500"/>
            <a:ext cx="3817938" cy="13716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Jesus is the one that God has given us as the perfect centrepiece of all Christian thought and all Christian thinking…   He is the one we are to obey…</a:t>
            </a:r>
          </a:p>
          <a:p>
            <a:pPr algn="ctr">
              <a:spcBef>
                <a:spcPct val="50000"/>
              </a:spcBef>
            </a:pPr>
            <a:endParaRPr lang="en-AU" altLang="en-US" sz="1200"/>
          </a:p>
          <a:p>
            <a:pPr algn="ctr">
              <a:spcBef>
                <a:spcPct val="50000"/>
              </a:spcBef>
            </a:pPr>
            <a:r>
              <a:rPr lang="en-AU" altLang="en-US" sz="1200"/>
              <a:t>We must never let Jesus be ancillary to any thing, what so ever !!!!</a:t>
            </a:r>
          </a:p>
        </p:txBody>
      </p:sp>
      <p:sp>
        <p:nvSpPr>
          <p:cNvPr id="6166" name="Text Box 22">
            <a:extLst>
              <a:ext uri="{FF2B5EF4-FFF2-40B4-BE49-F238E27FC236}">
                <a16:creationId xmlns:a16="http://schemas.microsoft.com/office/drawing/2014/main" id="{4A651F79-E3DD-9043-B69C-FD786D9F19F5}"/>
              </a:ext>
            </a:extLst>
          </p:cNvPr>
          <p:cNvSpPr txBox="1">
            <a:spLocks noChangeArrowheads="1"/>
          </p:cNvSpPr>
          <p:nvPr/>
        </p:nvSpPr>
        <p:spPr bwMode="auto">
          <a:xfrm>
            <a:off x="1700213" y="6672264"/>
            <a:ext cx="4610100" cy="120032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After going back and reviewing many of the preachers of the church in the 40’s, 50’s, 60’s, and 70’s, we can say that out of the traditions and preaching topics of all of the early restoration preachers came a maximum focus on doctrine and the plan, with an unintended minimalizing of Jesus himself.  It still defines so much of the church today, particularly in the more conservative congregations.</a:t>
            </a:r>
          </a:p>
        </p:txBody>
      </p:sp>
      <p:sp>
        <p:nvSpPr>
          <p:cNvPr id="6167" name="Text Box 23">
            <a:extLst>
              <a:ext uri="{FF2B5EF4-FFF2-40B4-BE49-F238E27FC236}">
                <a16:creationId xmlns:a16="http://schemas.microsoft.com/office/drawing/2014/main" id="{F760B2F8-072F-2F4E-8046-4D03AE5E489C}"/>
              </a:ext>
            </a:extLst>
          </p:cNvPr>
          <p:cNvSpPr txBox="1">
            <a:spLocks noChangeArrowheads="1"/>
          </p:cNvSpPr>
          <p:nvPr/>
        </p:nvSpPr>
        <p:spPr bwMode="auto">
          <a:xfrm>
            <a:off x="1700214" y="8256589"/>
            <a:ext cx="4752975" cy="1920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Jesus knows and understands my struggles.   He understands the difficulty of  living under a purely legalistic system.</a:t>
            </a:r>
          </a:p>
          <a:p>
            <a:pPr algn="ctr">
              <a:spcBef>
                <a:spcPct val="50000"/>
              </a:spcBef>
            </a:pPr>
            <a:endParaRPr lang="en-AU" altLang="en-US" sz="1200"/>
          </a:p>
          <a:p>
            <a:pPr algn="ctr">
              <a:spcBef>
                <a:spcPct val="50000"/>
              </a:spcBef>
            </a:pPr>
            <a:r>
              <a:rPr lang="en-AU" altLang="en-US" sz="1200"/>
              <a:t>In fact, He came to liberate us from all forms of legalism, and to give us directions to avoid antinomian confusion.</a:t>
            </a:r>
          </a:p>
          <a:p>
            <a:pPr algn="ctr">
              <a:spcBef>
                <a:spcPct val="50000"/>
              </a:spcBef>
            </a:pPr>
            <a:endParaRPr lang="en-AU" altLang="en-US" sz="1200"/>
          </a:p>
          <a:p>
            <a:pPr algn="ctr">
              <a:spcBef>
                <a:spcPct val="50000"/>
              </a:spcBef>
            </a:pPr>
            <a:r>
              <a:rPr lang="en-AU" altLang="en-US" sz="1200"/>
              <a:t>Jesus gives us the mercy and the laws we need to survive and build on / with.</a:t>
            </a:r>
          </a:p>
        </p:txBody>
      </p:sp>
      <p:sp>
        <p:nvSpPr>
          <p:cNvPr id="6168" name="Text Box 24">
            <a:extLst>
              <a:ext uri="{FF2B5EF4-FFF2-40B4-BE49-F238E27FC236}">
                <a16:creationId xmlns:a16="http://schemas.microsoft.com/office/drawing/2014/main" id="{9795FA30-BED2-AD46-95BC-9F3DFDEBA531}"/>
              </a:ext>
            </a:extLst>
          </p:cNvPr>
          <p:cNvSpPr txBox="1">
            <a:spLocks noChangeArrowheads="1"/>
          </p:cNvSpPr>
          <p:nvPr/>
        </p:nvSpPr>
        <p:spPr bwMode="auto">
          <a:xfrm rot="16200000">
            <a:off x="381795" y="9000332"/>
            <a:ext cx="1944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First and Primary Practicality</a:t>
            </a:r>
          </a:p>
        </p:txBody>
      </p:sp>
      <p:sp>
        <p:nvSpPr>
          <p:cNvPr id="6169" name="Text Box 25">
            <a:extLst>
              <a:ext uri="{FF2B5EF4-FFF2-40B4-BE49-F238E27FC236}">
                <a16:creationId xmlns:a16="http://schemas.microsoft.com/office/drawing/2014/main" id="{B70796D2-9E77-B949-A2F7-E3EE4B6EBEF7}"/>
              </a:ext>
            </a:extLst>
          </p:cNvPr>
          <p:cNvSpPr txBox="1">
            <a:spLocks noChangeArrowheads="1"/>
          </p:cNvSpPr>
          <p:nvPr/>
        </p:nvSpPr>
        <p:spPr bwMode="auto">
          <a:xfrm rot="16200000">
            <a:off x="1300163" y="5340243"/>
            <a:ext cx="14398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Jesus is the heart and soul of Christianity</a:t>
            </a:r>
          </a:p>
        </p:txBody>
      </p:sp>
      <p:sp>
        <p:nvSpPr>
          <p:cNvPr id="6171" name="Text Box 27">
            <a:extLst>
              <a:ext uri="{FF2B5EF4-FFF2-40B4-BE49-F238E27FC236}">
                <a16:creationId xmlns:a16="http://schemas.microsoft.com/office/drawing/2014/main" id="{17F55F30-A5B6-F544-B55E-3AB9F9832D7B}"/>
              </a:ext>
            </a:extLst>
          </p:cNvPr>
          <p:cNvSpPr txBox="1">
            <a:spLocks noChangeArrowheads="1"/>
          </p:cNvSpPr>
          <p:nvPr/>
        </p:nvSpPr>
        <p:spPr bwMode="auto">
          <a:xfrm rot="16200000">
            <a:off x="381794" y="7055644"/>
            <a:ext cx="1944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Freeing ourselves from the primacy of rules</a:t>
            </a:r>
          </a:p>
        </p:txBody>
      </p:sp>
      <p:sp>
        <p:nvSpPr>
          <p:cNvPr id="6172" name="WordArt 28">
            <a:extLst>
              <a:ext uri="{FF2B5EF4-FFF2-40B4-BE49-F238E27FC236}">
                <a16:creationId xmlns:a16="http://schemas.microsoft.com/office/drawing/2014/main" id="{1DCD0669-479E-9E47-A68F-10EFB5C894C1}"/>
              </a:ext>
            </a:extLst>
          </p:cNvPr>
          <p:cNvSpPr>
            <a:spLocks noChangeArrowheads="1" noChangeShapeType="1" noTextEdit="1"/>
          </p:cNvSpPr>
          <p:nvPr/>
        </p:nvSpPr>
        <p:spPr bwMode="auto">
          <a:xfrm>
            <a:off x="2060575" y="4295776"/>
            <a:ext cx="971550" cy="28257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Point</a:t>
            </a:r>
          </a:p>
        </p:txBody>
      </p:sp>
      <p:sp>
        <p:nvSpPr>
          <p:cNvPr id="6173" name="Line 29">
            <a:extLst>
              <a:ext uri="{FF2B5EF4-FFF2-40B4-BE49-F238E27FC236}">
                <a16:creationId xmlns:a16="http://schemas.microsoft.com/office/drawing/2014/main" id="{AD1872D1-DFCB-BE48-88FD-A1D4933D0BDE}"/>
              </a:ext>
            </a:extLst>
          </p:cNvPr>
          <p:cNvSpPr>
            <a:spLocks noChangeShapeType="1"/>
          </p:cNvSpPr>
          <p:nvPr/>
        </p:nvSpPr>
        <p:spPr bwMode="auto">
          <a:xfrm>
            <a:off x="2060575" y="4800600"/>
            <a:ext cx="3455988"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4" name="Line 30">
            <a:extLst>
              <a:ext uri="{FF2B5EF4-FFF2-40B4-BE49-F238E27FC236}">
                <a16:creationId xmlns:a16="http://schemas.microsoft.com/office/drawing/2014/main" id="{CCF22C44-8F49-2149-893C-E1CB613FE22A}"/>
              </a:ext>
            </a:extLst>
          </p:cNvPr>
          <p:cNvSpPr>
            <a:spLocks noChangeShapeType="1"/>
          </p:cNvSpPr>
          <p:nvPr/>
        </p:nvSpPr>
        <p:spPr bwMode="auto">
          <a:xfrm>
            <a:off x="2420938" y="4656139"/>
            <a:ext cx="0" cy="7191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5" name="Line 31">
            <a:extLst>
              <a:ext uri="{FF2B5EF4-FFF2-40B4-BE49-F238E27FC236}">
                <a16:creationId xmlns:a16="http://schemas.microsoft.com/office/drawing/2014/main" id="{01C2BDEB-2DD6-0B41-B833-17B3FE460BC5}"/>
              </a:ext>
            </a:extLst>
          </p:cNvPr>
          <p:cNvSpPr>
            <a:spLocks noChangeShapeType="1"/>
          </p:cNvSpPr>
          <p:nvPr/>
        </p:nvSpPr>
        <p:spPr bwMode="auto">
          <a:xfrm flipH="1">
            <a:off x="5445125" y="4079875"/>
            <a:ext cx="1079500" cy="0"/>
          </a:xfrm>
          <a:prstGeom prst="line">
            <a:avLst/>
          </a:prstGeom>
          <a:noFill/>
          <a:ln w="762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6" name="WordArt 32">
            <a:extLst>
              <a:ext uri="{FF2B5EF4-FFF2-40B4-BE49-F238E27FC236}">
                <a16:creationId xmlns:a16="http://schemas.microsoft.com/office/drawing/2014/main" id="{885E82F5-6FEC-5C44-B1EF-FE6B4CE40CD6}"/>
              </a:ext>
            </a:extLst>
          </p:cNvPr>
          <p:cNvSpPr>
            <a:spLocks noChangeArrowheads="1" noChangeShapeType="1" noTextEdit="1"/>
          </p:cNvSpPr>
          <p:nvPr/>
        </p:nvSpPr>
        <p:spPr bwMode="auto">
          <a:xfrm>
            <a:off x="5734051" y="3792539"/>
            <a:ext cx="784225" cy="142875"/>
          </a:xfrm>
          <a:prstGeom prst="rect">
            <a:avLst/>
          </a:prstGeom>
          <a:extLst>
            <a:ext uri="{91240B29-F687-4F45-9708-019B960494DF}">
              <a14:hiddenLine xmlns:a14="http://schemas.microsoft.com/office/drawing/2010/main" w="19050">
                <a:solidFill>
                  <a:srgbClr val="99CCFF"/>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Notice !!!</a:t>
            </a:r>
          </a:p>
        </p:txBody>
      </p:sp>
      <p:grpSp>
        <p:nvGrpSpPr>
          <p:cNvPr id="28" name="Group 27">
            <a:extLst>
              <a:ext uri="{FF2B5EF4-FFF2-40B4-BE49-F238E27FC236}">
                <a16:creationId xmlns:a16="http://schemas.microsoft.com/office/drawing/2014/main" id="{80C0535A-F4F0-714C-B2C0-E50201EB1947}"/>
              </a:ext>
            </a:extLst>
          </p:cNvPr>
          <p:cNvGrpSpPr/>
          <p:nvPr/>
        </p:nvGrpSpPr>
        <p:grpSpPr>
          <a:xfrm>
            <a:off x="147483" y="5037704"/>
            <a:ext cx="701913" cy="4239410"/>
            <a:chOff x="8026563" y="3102224"/>
            <a:chExt cx="701913" cy="4239410"/>
          </a:xfrm>
        </p:grpSpPr>
        <p:sp>
          <p:nvSpPr>
            <p:cNvPr id="29" name="TextBox 28">
              <a:extLst>
                <a:ext uri="{FF2B5EF4-FFF2-40B4-BE49-F238E27FC236}">
                  <a16:creationId xmlns:a16="http://schemas.microsoft.com/office/drawing/2014/main" id="{224085CF-86F2-7143-8A86-C75238BE0B5D}"/>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30" name="TextBox 29">
              <a:extLst>
                <a:ext uri="{FF2B5EF4-FFF2-40B4-BE49-F238E27FC236}">
                  <a16:creationId xmlns:a16="http://schemas.microsoft.com/office/drawing/2014/main" id="{EA111236-07FA-EC40-9061-309BAB802076}"/>
                </a:ext>
              </a:extLst>
            </p:cNvPr>
            <p:cNvSpPr txBox="1"/>
            <p:nvPr/>
          </p:nvSpPr>
          <p:spPr>
            <a:xfrm rot="16200000">
              <a:off x="6312948" y="49261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sp>
        <p:nvSpPr>
          <p:cNvPr id="31" name="TextBox 30">
            <a:extLst>
              <a:ext uri="{FF2B5EF4-FFF2-40B4-BE49-F238E27FC236}">
                <a16:creationId xmlns:a16="http://schemas.microsoft.com/office/drawing/2014/main" id="{4F00811B-ED92-5548-A006-9F2A157332B6}"/>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16719727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B1A1A84-EAF7-1848-B2A5-CF10E831F025}"/>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7C21BA37-9C43-C14F-AA8B-95B8207552BD}"/>
              </a:ext>
            </a:extLst>
          </p:cNvPr>
          <p:cNvGrpSpPr>
            <a:grpSpLocks/>
          </p:cNvGrpSpPr>
          <p:nvPr/>
        </p:nvGrpSpPr>
        <p:grpSpPr bwMode="auto">
          <a:xfrm>
            <a:off x="188913" y="367644"/>
            <a:ext cx="836612" cy="2030413"/>
            <a:chOff x="119" y="252"/>
            <a:chExt cx="527" cy="1279"/>
          </a:xfrm>
        </p:grpSpPr>
        <p:sp>
          <p:nvSpPr>
            <p:cNvPr id="4100" name="Rectangle 4">
              <a:extLst>
                <a:ext uri="{FF2B5EF4-FFF2-40B4-BE49-F238E27FC236}">
                  <a16:creationId xmlns:a16="http://schemas.microsoft.com/office/drawing/2014/main" id="{ED2F57B7-4D0A-354C-AC84-367075C4F35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6CF62F8A-F955-884F-A1D6-40D139CC19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8F39EA8B-E745-104B-8922-82CF832F533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16434579-E074-6E41-9621-2813D3B77A3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05" name="Text Box 9">
            <a:extLst>
              <a:ext uri="{FF2B5EF4-FFF2-40B4-BE49-F238E27FC236}">
                <a16:creationId xmlns:a16="http://schemas.microsoft.com/office/drawing/2014/main" id="{44D4D97A-D4AA-9148-9B37-26897E48C27B}"/>
              </a:ext>
            </a:extLst>
          </p:cNvPr>
          <p:cNvSpPr txBox="1">
            <a:spLocks noChangeArrowheads="1"/>
          </p:cNvSpPr>
          <p:nvPr/>
        </p:nvSpPr>
        <p:spPr bwMode="auto">
          <a:xfrm>
            <a:off x="1073424" y="691822"/>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t>Text of Hebrews 2</a:t>
            </a:r>
            <a:endParaRPr lang="en-AU" altLang="en-US" sz="1400" b="1" dirty="0"/>
          </a:p>
        </p:txBody>
      </p:sp>
      <p:sp>
        <p:nvSpPr>
          <p:cNvPr id="4113" name="Text Box 17">
            <a:extLst>
              <a:ext uri="{FF2B5EF4-FFF2-40B4-BE49-F238E27FC236}">
                <a16:creationId xmlns:a16="http://schemas.microsoft.com/office/drawing/2014/main" id="{22AE95C5-5C17-5943-9F4B-4D1C61345445}"/>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4114" name="Text Box 18">
            <a:extLst>
              <a:ext uri="{FF2B5EF4-FFF2-40B4-BE49-F238E27FC236}">
                <a16:creationId xmlns:a16="http://schemas.microsoft.com/office/drawing/2014/main" id="{D9C2882E-0B76-7840-A10D-83287E9884D4}"/>
              </a:ext>
            </a:extLst>
          </p:cNvPr>
          <p:cNvSpPr txBox="1">
            <a:spLocks noChangeArrowheads="1"/>
          </p:cNvSpPr>
          <p:nvPr/>
        </p:nvSpPr>
        <p:spPr bwMode="auto">
          <a:xfrm>
            <a:off x="1252648" y="1252319"/>
            <a:ext cx="5113337" cy="8340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1400" b="1" dirty="0"/>
              <a:t>THE STORY OF TWO VOICES:  Resurrection Foundations</a:t>
            </a:r>
          </a:p>
          <a:p>
            <a:pPr algn="ctr"/>
            <a:r>
              <a:rPr lang="en-AU" altLang="en-US" sz="1400" b="1" dirty="0"/>
              <a:t>(Viktoria Brezhnev and George Bush)</a:t>
            </a:r>
          </a:p>
          <a:p>
            <a:pPr algn="just"/>
            <a:endParaRPr lang="en-AU" altLang="en-US" sz="1400" b="1" dirty="0"/>
          </a:p>
          <a:p>
            <a:pPr algn="just"/>
            <a:r>
              <a:rPr lang="en-AU" altLang="en-US" sz="1200" b="1" dirty="0"/>
              <a:t>As Vice President, George Bush sr. represented the U.S. at the funeral of former Soviet leader Leonid Brezhnev. Bush was deeply moved by a silent protest carried out by Brezhnev's widow. She stood motionless by the coffin until seconds before it was closed. Then, just as the soldiers touched the lid, Brezhnev's wife performed an act of great courage and hope, a gesture that must surely rank as one of the most profound acts of civil disobedience ever committed: She reached down and made the sign of the cross on her husband's chest. There in the citadel of secular, atheistic power, the wife of the man who had run it all hoped that her husband was wrong. She hoped that there was another life, and that that life was best represented by Jesus who died on the cross, and that the same Jesus might yet have mercy on her husband.    (Used with permission)</a:t>
            </a:r>
          </a:p>
          <a:p>
            <a:pPr algn="just"/>
            <a:endParaRPr lang="en-AU" altLang="en-US" sz="1200" b="1" dirty="0"/>
          </a:p>
          <a:p>
            <a:pPr algn="just"/>
            <a:r>
              <a:rPr lang="en-AU" altLang="en-US" sz="1200" b="1" dirty="0"/>
              <a:t>She preached about her faith in Jesus even in the face of the world’s agnosticism and doubt.  She spoke not a word, but her voice was deafening in its silence that day.  This is the first voice.</a:t>
            </a:r>
          </a:p>
          <a:p>
            <a:pPr algn="just"/>
            <a:endParaRPr lang="en-AU" altLang="en-US" sz="1200" b="1" dirty="0"/>
          </a:p>
          <a:p>
            <a:pPr algn="just"/>
            <a:r>
              <a:rPr lang="en-AU" altLang="en-US" sz="1200" b="1" dirty="0"/>
              <a:t>In like circumstances, what would we do?  Would we go against the crowd, or would we go with the crowd?  Peter, the second great voice, had to answer that same question, in similar circumstances.  Peter, even though he had been walking with Jesus for 3 years, heard the cock crow the third time, before he caught himself.  </a:t>
            </a:r>
          </a:p>
          <a:p>
            <a:pPr algn="just"/>
            <a:endParaRPr lang="en-AU" altLang="en-US" sz="1200" b="1" dirty="0"/>
          </a:p>
          <a:p>
            <a:pPr algn="just"/>
            <a:r>
              <a:rPr lang="en-AU" altLang="en-US" sz="1200" b="1" dirty="0"/>
              <a:t>How many times have we heard the cock crow and allowed our fear, or our un-surety to speak with its own voice?  Each moment is really our own moment of reckoning.  We may believe that Jesus is the Son of God, but we may be focused on the periphery and not on the man.  We must build on the man that God sent, His Son.    That is the opening message of Hebrews.  </a:t>
            </a:r>
          </a:p>
          <a:p>
            <a:pPr algn="just"/>
            <a:endParaRPr lang="en-AU" altLang="en-US" sz="1200" b="1" dirty="0"/>
          </a:p>
          <a:p>
            <a:pPr algn="just"/>
            <a:r>
              <a:rPr lang="en-AU" altLang="en-US" sz="1200" b="1" dirty="0"/>
              <a:t>The nature of our mission  will not allow for any thing less that a crystal clear declaration, made daily, of our faith and devotion to Jesus.  Peter made a lesser choice than did Brezhnev’s widow.</a:t>
            </a:r>
          </a:p>
          <a:p>
            <a:pPr algn="just"/>
            <a:endParaRPr lang="en-AU" altLang="en-US" sz="1200" b="1" dirty="0"/>
          </a:p>
          <a:p>
            <a:pPr algn="just"/>
            <a:r>
              <a:rPr lang="en-AU" altLang="en-US" sz="1200" b="1" dirty="0"/>
              <a:t>The simple truth is, is that convictions need solid foundations upon which they are built.  It is just a fact of life.  If we do not have solid convictions then, this building that we are building will crumble and fall.  The responsibility of the preacher is to build such a wall.  It is his first duty, as advocated by no less that Jesus himself in the Great Commission.</a:t>
            </a:r>
          </a:p>
          <a:p>
            <a:pPr algn="just"/>
            <a:endParaRPr lang="en-AU" altLang="en-US" sz="1200" b="1" dirty="0"/>
          </a:p>
          <a:p>
            <a:pPr algn="just"/>
            <a:r>
              <a:rPr lang="en-AU" altLang="en-US" sz="1200" b="1" dirty="0"/>
              <a:t>L.M. Ancell</a:t>
            </a:r>
          </a:p>
        </p:txBody>
      </p:sp>
      <p:grpSp>
        <p:nvGrpSpPr>
          <p:cNvPr id="4" name="Group 3">
            <a:extLst>
              <a:ext uri="{FF2B5EF4-FFF2-40B4-BE49-F238E27FC236}">
                <a16:creationId xmlns:a16="http://schemas.microsoft.com/office/drawing/2014/main" id="{B1CFDA7C-514F-BD47-805B-CD9E70FC9328}"/>
              </a:ext>
            </a:extLst>
          </p:cNvPr>
          <p:cNvGrpSpPr/>
          <p:nvPr/>
        </p:nvGrpSpPr>
        <p:grpSpPr>
          <a:xfrm>
            <a:off x="219873" y="3807074"/>
            <a:ext cx="701913" cy="4201310"/>
            <a:chOff x="8026563" y="3102224"/>
            <a:chExt cx="701913" cy="4201310"/>
          </a:xfrm>
        </p:grpSpPr>
        <p:sp>
          <p:nvSpPr>
            <p:cNvPr id="2" name="TextBox 1">
              <a:extLst>
                <a:ext uri="{FF2B5EF4-FFF2-40B4-BE49-F238E27FC236}">
                  <a16:creationId xmlns:a16="http://schemas.microsoft.com/office/drawing/2014/main" id="{BA8B9DF7-4CC2-0B41-9ED6-D29251FE6C1F}"/>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2" name="TextBox 11">
              <a:extLst>
                <a:ext uri="{FF2B5EF4-FFF2-40B4-BE49-F238E27FC236}">
                  <a16:creationId xmlns:a16="http://schemas.microsoft.com/office/drawing/2014/main" id="{3A6EEEAA-D6BA-224D-B339-7DD32ED02229}"/>
                </a:ext>
              </a:extLst>
            </p:cNvPr>
            <p:cNvSpPr txBox="1"/>
            <p:nvPr/>
          </p:nvSpPr>
          <p:spPr>
            <a:xfrm rot="16200000">
              <a:off x="6312948" y="48880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grpSp>
        <p:nvGrpSpPr>
          <p:cNvPr id="15" name="Group 4">
            <a:extLst>
              <a:ext uri="{FF2B5EF4-FFF2-40B4-BE49-F238E27FC236}">
                <a16:creationId xmlns:a16="http://schemas.microsoft.com/office/drawing/2014/main" id="{F41EA4D0-90BE-E34A-91B4-75C279CDE706}"/>
              </a:ext>
            </a:extLst>
          </p:cNvPr>
          <p:cNvGrpSpPr>
            <a:grpSpLocks/>
          </p:cNvGrpSpPr>
          <p:nvPr/>
        </p:nvGrpSpPr>
        <p:grpSpPr bwMode="auto">
          <a:xfrm>
            <a:off x="188912" y="273051"/>
            <a:ext cx="836612" cy="2498970"/>
            <a:chOff x="119" y="252"/>
            <a:chExt cx="527" cy="1279"/>
          </a:xfrm>
        </p:grpSpPr>
        <p:sp>
          <p:nvSpPr>
            <p:cNvPr id="16" name="Rectangle 5">
              <a:extLst>
                <a:ext uri="{FF2B5EF4-FFF2-40B4-BE49-F238E27FC236}">
                  <a16:creationId xmlns:a16="http://schemas.microsoft.com/office/drawing/2014/main" id="{9938EA29-51B9-574F-98C4-E3FF828E787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6">
              <a:extLst>
                <a:ext uri="{FF2B5EF4-FFF2-40B4-BE49-F238E27FC236}">
                  <a16:creationId xmlns:a16="http://schemas.microsoft.com/office/drawing/2014/main" id="{842C6BBC-34F7-154A-96F3-D470D261FDE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7">
              <a:extLst>
                <a:ext uri="{FF2B5EF4-FFF2-40B4-BE49-F238E27FC236}">
                  <a16:creationId xmlns:a16="http://schemas.microsoft.com/office/drawing/2014/main" id="{2C191AB0-C688-674B-A390-249E440E11C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Text Box 8">
              <a:extLst>
                <a:ext uri="{FF2B5EF4-FFF2-40B4-BE49-F238E27FC236}">
                  <a16:creationId xmlns:a16="http://schemas.microsoft.com/office/drawing/2014/main" id="{B3D8212C-8471-6E43-A157-DC1D1277F46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20" name="TextBox 19">
            <a:extLst>
              <a:ext uri="{FF2B5EF4-FFF2-40B4-BE49-F238E27FC236}">
                <a16:creationId xmlns:a16="http://schemas.microsoft.com/office/drawing/2014/main" id="{13DA9F11-933F-8444-BD09-D73BB7FA8007}"/>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16089685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a:extLst>
              <a:ext uri="{FF2B5EF4-FFF2-40B4-BE49-F238E27FC236}">
                <a16:creationId xmlns:a16="http://schemas.microsoft.com/office/drawing/2014/main" id="{10BADC22-0B4C-4649-9300-E245E0F65ED0}"/>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317" name="Group 5">
            <a:extLst>
              <a:ext uri="{FF2B5EF4-FFF2-40B4-BE49-F238E27FC236}">
                <a16:creationId xmlns:a16="http://schemas.microsoft.com/office/drawing/2014/main" id="{8CEF58F5-CB67-0F47-AAB1-EE9AEE063AE7}"/>
              </a:ext>
            </a:extLst>
          </p:cNvPr>
          <p:cNvGrpSpPr>
            <a:grpSpLocks/>
          </p:cNvGrpSpPr>
          <p:nvPr/>
        </p:nvGrpSpPr>
        <p:grpSpPr bwMode="auto">
          <a:xfrm>
            <a:off x="188913" y="1416051"/>
            <a:ext cx="836612" cy="2030413"/>
            <a:chOff x="119" y="252"/>
            <a:chExt cx="527" cy="1279"/>
          </a:xfrm>
        </p:grpSpPr>
        <p:sp>
          <p:nvSpPr>
            <p:cNvPr id="13318" name="Rectangle 6">
              <a:extLst>
                <a:ext uri="{FF2B5EF4-FFF2-40B4-BE49-F238E27FC236}">
                  <a16:creationId xmlns:a16="http://schemas.microsoft.com/office/drawing/2014/main" id="{236ADF12-726D-784E-BC15-8E678CC636C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9" name="Line 7">
              <a:extLst>
                <a:ext uri="{FF2B5EF4-FFF2-40B4-BE49-F238E27FC236}">
                  <a16:creationId xmlns:a16="http://schemas.microsoft.com/office/drawing/2014/main" id="{0155A692-1749-3B43-A58C-9F55A161EF3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0" name="Line 8">
              <a:extLst>
                <a:ext uri="{FF2B5EF4-FFF2-40B4-BE49-F238E27FC236}">
                  <a16:creationId xmlns:a16="http://schemas.microsoft.com/office/drawing/2014/main" id="{E84E2C7D-1026-4648-A020-2D7B31CA17F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1" name="Text Box 9">
              <a:extLst>
                <a:ext uri="{FF2B5EF4-FFF2-40B4-BE49-F238E27FC236}">
                  <a16:creationId xmlns:a16="http://schemas.microsoft.com/office/drawing/2014/main" id="{51CE986B-7A7A-C343-B034-3F054A41C527}"/>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3323" name="Text Box 11">
            <a:extLst>
              <a:ext uri="{FF2B5EF4-FFF2-40B4-BE49-F238E27FC236}">
                <a16:creationId xmlns:a16="http://schemas.microsoft.com/office/drawing/2014/main" id="{A23284EA-2B85-EE42-BDE2-EE4B0BB9C37A}"/>
              </a:ext>
            </a:extLst>
          </p:cNvPr>
          <p:cNvSpPr txBox="1">
            <a:spLocks noChangeArrowheads="1"/>
          </p:cNvSpPr>
          <p:nvPr/>
        </p:nvSpPr>
        <p:spPr bwMode="auto">
          <a:xfrm>
            <a:off x="1125539" y="1416051"/>
            <a:ext cx="5399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Angels in Jewish Thought</a:t>
            </a:r>
            <a:endParaRPr lang="en-AU" altLang="en-US" sz="1400" b="1"/>
          </a:p>
        </p:txBody>
      </p:sp>
      <p:sp>
        <p:nvSpPr>
          <p:cNvPr id="13339" name="Text Box 27">
            <a:extLst>
              <a:ext uri="{FF2B5EF4-FFF2-40B4-BE49-F238E27FC236}">
                <a16:creationId xmlns:a16="http://schemas.microsoft.com/office/drawing/2014/main" id="{69C917F5-BFB2-4E44-BD2B-E5CEBE4E8348}"/>
              </a:ext>
            </a:extLst>
          </p:cNvPr>
          <p:cNvSpPr txBox="1">
            <a:spLocks noChangeArrowheads="1"/>
          </p:cNvSpPr>
          <p:nvPr/>
        </p:nvSpPr>
        <p:spPr bwMode="auto">
          <a:xfrm>
            <a:off x="1733550" y="1847851"/>
            <a:ext cx="4864101" cy="9525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dirty="0"/>
              <a:t>The term angel in Hebrew is </a:t>
            </a:r>
            <a:r>
              <a:rPr lang="en-AU" altLang="en-US" sz="1200" dirty="0" err="1"/>
              <a:t>Mal’ah</a:t>
            </a:r>
            <a:r>
              <a:rPr lang="en-AU" altLang="en-US" sz="1200" dirty="0"/>
              <a:t> Elohim (messenger of God), </a:t>
            </a:r>
            <a:r>
              <a:rPr lang="en-AU" altLang="en-US" sz="1200" dirty="0" err="1"/>
              <a:t>Mal’ah</a:t>
            </a:r>
            <a:r>
              <a:rPr lang="en-AU" altLang="en-US" sz="1200" dirty="0"/>
              <a:t> Adonai (messenger of the Lord), or </a:t>
            </a:r>
            <a:r>
              <a:rPr lang="en-AU" altLang="en-US" sz="1200" dirty="0" err="1"/>
              <a:t>Ha’Qodeshim</a:t>
            </a:r>
            <a:r>
              <a:rPr lang="en-AU" altLang="en-US" sz="1200" dirty="0"/>
              <a:t> (the ‘Holy Ones’).</a:t>
            </a:r>
          </a:p>
          <a:p>
            <a:pPr>
              <a:spcBef>
                <a:spcPct val="50000"/>
              </a:spcBef>
              <a:buFontTx/>
              <a:buAutoNum type="arabicPeriod"/>
            </a:pPr>
            <a:r>
              <a:rPr lang="en-AU" altLang="en-US" sz="1200" dirty="0"/>
              <a:t>Names, such as Metatron, are given to specific angels in the Talmud, but only a few are actually named in the Biblical text.  [Metatron is the chief of the chief of angels in Talmudic thought.]</a:t>
            </a:r>
          </a:p>
          <a:p>
            <a:pPr>
              <a:spcBef>
                <a:spcPct val="50000"/>
              </a:spcBef>
              <a:buFontTx/>
              <a:buAutoNum type="arabicPeriod"/>
            </a:pPr>
            <a:r>
              <a:rPr lang="en-AU" altLang="en-US" sz="1200" dirty="0"/>
              <a:t>Gabriel, Michael are two names that are found in Old Testament thought.      [Cf. Daniel 8:15-17 and Daniel 10:13]</a:t>
            </a:r>
          </a:p>
          <a:p>
            <a:pPr>
              <a:spcBef>
                <a:spcPct val="50000"/>
              </a:spcBef>
              <a:buFontTx/>
              <a:buAutoNum type="arabicPeriod"/>
            </a:pPr>
            <a:r>
              <a:rPr lang="en-AU" altLang="en-US" sz="1200" dirty="0"/>
              <a:t>There is no evidence of any worship of the angels in the Old Testament, or in the Talmud.  They may have been called on to help, to deliver messages from God, to serve God’s will in the Old Testament, but they avoided being worshiped themselves.  (c.f. the case of Lot)</a:t>
            </a:r>
          </a:p>
          <a:p>
            <a:pPr>
              <a:spcBef>
                <a:spcPct val="50000"/>
              </a:spcBef>
              <a:buFontTx/>
              <a:buAutoNum type="arabicPeriod"/>
            </a:pPr>
            <a:r>
              <a:rPr lang="en-AU" altLang="en-US" sz="1200" dirty="0"/>
              <a:t>Even though there is no mention of the worship of angels, they were held in high esteem by the prophets.   They saw the angels as messengers, and or servants, of God Himself.  </a:t>
            </a:r>
          </a:p>
          <a:p>
            <a:pPr>
              <a:spcBef>
                <a:spcPct val="50000"/>
              </a:spcBef>
              <a:buFontTx/>
              <a:buAutoNum type="arabicPeriod"/>
            </a:pPr>
            <a:r>
              <a:rPr lang="en-AU" altLang="en-US" sz="1200" dirty="0"/>
              <a:t>From the days of the Old Testament prophets on, the Jews saw angels as  being very powerful voices of God.  This was a point that was often visited in their worship when they remembered the Exodus and the coming of the death angel.  He was not worshipped, but held in awe and fear.  They then turned to worship the Lord, Adonai.</a:t>
            </a:r>
          </a:p>
          <a:p>
            <a:pPr>
              <a:spcBef>
                <a:spcPct val="50000"/>
              </a:spcBef>
              <a:buFontTx/>
              <a:buAutoNum type="arabicPeriod"/>
            </a:pPr>
            <a:r>
              <a:rPr lang="en-AU" altLang="en-US" sz="1200" dirty="0"/>
              <a:t>Maimonides, the great medieval Jewish philosopher and rabbi, said of angels, they are ‘disembodied intellect’, the movers of the universe.  He was continuing the growth of the idea of angels that typified his era of Jewish Talmudic scholarship.</a:t>
            </a:r>
          </a:p>
          <a:p>
            <a:pPr lvl="1">
              <a:spcBef>
                <a:spcPct val="50000"/>
              </a:spcBef>
            </a:pPr>
            <a:r>
              <a:rPr lang="en-AU" altLang="en-US" sz="1200" dirty="0"/>
              <a:t>	</a:t>
            </a:r>
            <a:r>
              <a:rPr lang="en-AU" altLang="en-US" sz="1200" dirty="0">
                <a:solidFill>
                  <a:schemeClr val="accent2"/>
                </a:solidFill>
              </a:rPr>
              <a:t>“...This leads </a:t>
            </a:r>
            <a:r>
              <a:rPr lang="en-AU" altLang="en-US" sz="1200" dirty="0">
                <a:solidFill>
                  <a:schemeClr val="accent2"/>
                </a:solidFill>
                <a:hlinkClick r:id="rId2" tooltip="Aristotle"/>
              </a:rPr>
              <a:t>Aristotle</a:t>
            </a:r>
            <a:r>
              <a:rPr lang="en-AU" altLang="en-US" sz="1200" dirty="0">
                <a:solidFill>
                  <a:schemeClr val="accent2"/>
                </a:solidFill>
              </a:rPr>
              <a:t> in turn to the demonstrated fact that God, glory and majesty to Him, does not do things by direct contact. God burns things by means of fire; fire is moved by the motion of the sphere; the sphere is moved by means of a </a:t>
            </a:r>
            <a:r>
              <a:rPr lang="en-AU" altLang="en-US" sz="1200" u="sng" dirty="0">
                <a:solidFill>
                  <a:schemeClr val="accent2"/>
                </a:solidFill>
              </a:rPr>
              <a:t>disembodied intellect, these intellects being the 'angels which are near to Him', through whose mediation the spheres [planets] move...</a:t>
            </a:r>
            <a:r>
              <a:rPr lang="en-AU" altLang="en-US" sz="1200" dirty="0">
                <a:solidFill>
                  <a:schemeClr val="accent2"/>
                </a:solidFill>
              </a:rPr>
              <a:t> thus totally disembodied minds exist which emanate from God and are the intermediaries between God and all the bodies [objects] here in this world.</a:t>
            </a:r>
          </a:p>
          <a:p>
            <a:r>
              <a:rPr lang="en-AU" altLang="en-US" sz="1200" dirty="0"/>
              <a:t>	– </a:t>
            </a:r>
            <a:r>
              <a:rPr lang="en-AU" altLang="en-US" sz="1200" i="1" dirty="0"/>
              <a:t>Guide of the Perplexed II:4, Maimonides</a:t>
            </a:r>
          </a:p>
          <a:p>
            <a:endParaRPr lang="en-AU" altLang="en-US" sz="1200" i="1" dirty="0">
              <a:solidFill>
                <a:srgbClr val="CC0000"/>
              </a:solidFill>
            </a:endParaRPr>
          </a:p>
          <a:p>
            <a:pPr>
              <a:buFontTx/>
              <a:buAutoNum type="arabicPeriod" startAt="8"/>
            </a:pPr>
            <a:r>
              <a:rPr lang="en-AU" altLang="en-US" sz="1200" i="1" dirty="0">
                <a:solidFill>
                  <a:srgbClr val="CC0000"/>
                </a:solidFill>
              </a:rPr>
              <a:t>       So what.   What does this mean for us today?</a:t>
            </a:r>
            <a:r>
              <a:rPr lang="en-AU" altLang="en-US" sz="1200" i="1" dirty="0"/>
              <a:t>  </a:t>
            </a:r>
            <a:r>
              <a:rPr lang="en-AU" altLang="en-US" sz="1200" dirty="0"/>
              <a:t>Much of our current understanding of angels is Old Testament based.  More is learned about the idea of angels in the Old Testament than in the New.  </a:t>
            </a:r>
            <a:r>
              <a:rPr lang="en-AU" altLang="en-US" sz="1200" dirty="0">
                <a:solidFill>
                  <a:srgbClr val="CC0000"/>
                </a:solidFill>
              </a:rPr>
              <a:t>From the perspective of “The Letter To The Hebrews”, however, the logic given is one that says that Jesus was afforded a much higher place in God’s eye than the angels, having a much more significant contribution to make than did the angels, therefore focus on Jesus, letting Him become the thought from which all other thoughts are produced.</a:t>
            </a:r>
          </a:p>
          <a:p>
            <a:pPr>
              <a:buFontTx/>
              <a:buAutoNum type="arabicPeriod" startAt="8"/>
            </a:pPr>
            <a:endParaRPr lang="en-AU" altLang="en-US" sz="700" dirty="0">
              <a:solidFill>
                <a:srgbClr val="CC0000"/>
              </a:solidFill>
            </a:endParaRPr>
          </a:p>
        </p:txBody>
      </p:sp>
      <p:sp>
        <p:nvSpPr>
          <p:cNvPr id="13341" name="Text Box 29">
            <a:extLst>
              <a:ext uri="{FF2B5EF4-FFF2-40B4-BE49-F238E27FC236}">
                <a16:creationId xmlns:a16="http://schemas.microsoft.com/office/drawing/2014/main" id="{1779288A-7D3E-A147-8CEC-849129127E61}"/>
              </a:ext>
            </a:extLst>
          </p:cNvPr>
          <p:cNvSpPr txBox="1">
            <a:spLocks noChangeArrowheads="1"/>
          </p:cNvSpPr>
          <p:nvPr/>
        </p:nvSpPr>
        <p:spPr bwMode="auto">
          <a:xfrm rot="16200000">
            <a:off x="-1679575" y="6280221"/>
            <a:ext cx="6048375" cy="707886"/>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AU" altLang="en-US" sz="1000"/>
              <a:t>In a world of religious wars, as we find ourselves today, with conflict after conflict built on the religious views of the Islamic Jihadists, in particular, being fuelled by their  beliefs, we must return to Hebrews and the role of Jesus in our thinking.   </a:t>
            </a:r>
            <a:r>
              <a:rPr lang="en-AU" altLang="en-US" sz="1000" b="1"/>
              <a:t>We must stop giving a secular answer to a religious problem.</a:t>
            </a:r>
            <a:endParaRPr lang="en-AU" altLang="en-US" sz="1000"/>
          </a:p>
        </p:txBody>
      </p:sp>
      <p:grpSp>
        <p:nvGrpSpPr>
          <p:cNvPr id="12" name="Group 11">
            <a:extLst>
              <a:ext uri="{FF2B5EF4-FFF2-40B4-BE49-F238E27FC236}">
                <a16:creationId xmlns:a16="http://schemas.microsoft.com/office/drawing/2014/main" id="{5A1B604F-0E63-B842-BE37-BA0A9AA1A06D}"/>
              </a:ext>
            </a:extLst>
          </p:cNvPr>
          <p:cNvGrpSpPr/>
          <p:nvPr/>
        </p:nvGrpSpPr>
        <p:grpSpPr>
          <a:xfrm>
            <a:off x="242733" y="4409054"/>
            <a:ext cx="701913" cy="4239410"/>
            <a:chOff x="8026563" y="3102224"/>
            <a:chExt cx="701913" cy="4239410"/>
          </a:xfrm>
        </p:grpSpPr>
        <p:sp>
          <p:nvSpPr>
            <p:cNvPr id="13" name="TextBox 12">
              <a:extLst>
                <a:ext uri="{FF2B5EF4-FFF2-40B4-BE49-F238E27FC236}">
                  <a16:creationId xmlns:a16="http://schemas.microsoft.com/office/drawing/2014/main" id="{F62E3D2C-0857-BA48-8562-A6BE90EDC8F6}"/>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4" name="TextBox 13">
              <a:extLst>
                <a:ext uri="{FF2B5EF4-FFF2-40B4-BE49-F238E27FC236}">
                  <a16:creationId xmlns:a16="http://schemas.microsoft.com/office/drawing/2014/main" id="{ECA56F2E-8D77-A74C-BFF8-DBC4FE1C7C61}"/>
                </a:ext>
              </a:extLst>
            </p:cNvPr>
            <p:cNvSpPr txBox="1"/>
            <p:nvPr/>
          </p:nvSpPr>
          <p:spPr>
            <a:xfrm rot="16200000">
              <a:off x="6312948" y="49261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sp>
        <p:nvSpPr>
          <p:cNvPr id="15" name="TextBox 14">
            <a:extLst>
              <a:ext uri="{FF2B5EF4-FFF2-40B4-BE49-F238E27FC236}">
                <a16:creationId xmlns:a16="http://schemas.microsoft.com/office/drawing/2014/main" id="{6EC18FD3-D995-1C43-8BCE-DC0A147D9F96}"/>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32428474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312B0EA-4A11-F44E-B2F3-F66A5B7EE258}"/>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339" name="Group 3">
            <a:extLst>
              <a:ext uri="{FF2B5EF4-FFF2-40B4-BE49-F238E27FC236}">
                <a16:creationId xmlns:a16="http://schemas.microsoft.com/office/drawing/2014/main" id="{6247A7F1-B770-F542-B4C8-9455CA6D21CF}"/>
              </a:ext>
            </a:extLst>
          </p:cNvPr>
          <p:cNvGrpSpPr>
            <a:grpSpLocks/>
          </p:cNvGrpSpPr>
          <p:nvPr/>
        </p:nvGrpSpPr>
        <p:grpSpPr bwMode="auto">
          <a:xfrm>
            <a:off x="133350" y="749301"/>
            <a:ext cx="836612" cy="2030413"/>
            <a:chOff x="119" y="252"/>
            <a:chExt cx="527" cy="1279"/>
          </a:xfrm>
        </p:grpSpPr>
        <p:sp>
          <p:nvSpPr>
            <p:cNvPr id="14340" name="Rectangle 4">
              <a:extLst>
                <a:ext uri="{FF2B5EF4-FFF2-40B4-BE49-F238E27FC236}">
                  <a16:creationId xmlns:a16="http://schemas.microsoft.com/office/drawing/2014/main" id="{09C96CC7-2188-5F4C-BCA1-FEC2D92E370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1" name="Line 5">
              <a:extLst>
                <a:ext uri="{FF2B5EF4-FFF2-40B4-BE49-F238E27FC236}">
                  <a16:creationId xmlns:a16="http://schemas.microsoft.com/office/drawing/2014/main" id="{A269AD65-747D-1A4F-B816-D5597C43732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 name="Line 6">
              <a:extLst>
                <a:ext uri="{FF2B5EF4-FFF2-40B4-BE49-F238E27FC236}">
                  <a16:creationId xmlns:a16="http://schemas.microsoft.com/office/drawing/2014/main" id="{D335B595-4B0B-C244-A91A-C9052FEC6CA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 name="Text Box 7">
              <a:extLst>
                <a:ext uri="{FF2B5EF4-FFF2-40B4-BE49-F238E27FC236}">
                  <a16:creationId xmlns:a16="http://schemas.microsoft.com/office/drawing/2014/main" id="{33E67B8F-33AA-4344-9DDB-0817208FCE4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solidFill>
                    <a:schemeClr val="bg1"/>
                  </a:solidFill>
                </a:rPr>
                <a:t>Hebrews</a:t>
              </a:r>
            </a:p>
          </p:txBody>
        </p:sp>
      </p:grpSp>
      <p:sp>
        <p:nvSpPr>
          <p:cNvPr id="14345" name="Text Box 9">
            <a:extLst>
              <a:ext uri="{FF2B5EF4-FFF2-40B4-BE49-F238E27FC236}">
                <a16:creationId xmlns:a16="http://schemas.microsoft.com/office/drawing/2014/main" id="{934C45B4-0824-1644-A025-DC4083E30C74}"/>
              </a:ext>
            </a:extLst>
          </p:cNvPr>
          <p:cNvSpPr txBox="1">
            <a:spLocks noChangeArrowheads="1"/>
          </p:cNvSpPr>
          <p:nvPr/>
        </p:nvSpPr>
        <p:spPr bwMode="auto">
          <a:xfrm>
            <a:off x="1052514" y="1847851"/>
            <a:ext cx="5399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Question for Sunday Morning Discussion</a:t>
            </a:r>
            <a:endParaRPr lang="en-AU" altLang="en-US" sz="1400" b="1"/>
          </a:p>
        </p:txBody>
      </p:sp>
      <p:sp>
        <p:nvSpPr>
          <p:cNvPr id="14346" name="Text Box 10">
            <a:extLst>
              <a:ext uri="{FF2B5EF4-FFF2-40B4-BE49-F238E27FC236}">
                <a16:creationId xmlns:a16="http://schemas.microsoft.com/office/drawing/2014/main" id="{D25E278C-660C-674D-B281-902ABC78BD99}"/>
              </a:ext>
            </a:extLst>
          </p:cNvPr>
          <p:cNvSpPr txBox="1">
            <a:spLocks noChangeArrowheads="1"/>
          </p:cNvSpPr>
          <p:nvPr/>
        </p:nvSpPr>
        <p:spPr bwMode="auto">
          <a:xfrm>
            <a:off x="1268414" y="2495550"/>
            <a:ext cx="5184775"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a:t>What does ‘worship’, fundamentally, mean to you?  What comes to your mind first when you hear the term worship?</a:t>
            </a:r>
          </a:p>
          <a:p>
            <a:pPr>
              <a:spcBef>
                <a:spcPct val="50000"/>
              </a:spcBef>
              <a:buFontTx/>
              <a:buAutoNum type="arabicPeriod"/>
            </a:pPr>
            <a:r>
              <a:rPr lang="en-AU" altLang="en-US" sz="1400"/>
              <a:t>Is worship more of a completion of the required acts or a movement of the heart for you?  Can it be both?</a:t>
            </a:r>
          </a:p>
          <a:p>
            <a:pPr>
              <a:spcBef>
                <a:spcPct val="50000"/>
              </a:spcBef>
              <a:buFontTx/>
              <a:buAutoNum type="arabicPeriod"/>
            </a:pPr>
            <a:r>
              <a:rPr lang="en-AU" altLang="en-US" sz="1400"/>
              <a:t>How can we use Hebrews 2 today interject a spirit of holiness into our worth-ship / a.k.a., worship?</a:t>
            </a:r>
          </a:p>
          <a:p>
            <a:pPr>
              <a:spcBef>
                <a:spcPct val="50000"/>
              </a:spcBef>
              <a:buFontTx/>
              <a:buAutoNum type="arabicPeriod"/>
            </a:pPr>
            <a:r>
              <a:rPr lang="en-AU" altLang="en-US" sz="1400"/>
              <a:t>Why would we need to be reminded, as Christians, of the wrath of God being visited upon those who did not listen and obey the word of God as delivered by the angels?</a:t>
            </a:r>
          </a:p>
          <a:p>
            <a:pPr>
              <a:spcBef>
                <a:spcPct val="50000"/>
              </a:spcBef>
              <a:buFontTx/>
              <a:buAutoNum type="arabicPeriod"/>
            </a:pPr>
            <a:r>
              <a:rPr lang="en-AU" altLang="en-US" sz="1400"/>
              <a:t>If God would punish those who did not heed the word delivered by angels, what would He do if we did not heed the word delivered by the Son?  Why?</a:t>
            </a:r>
          </a:p>
          <a:p>
            <a:pPr>
              <a:spcBef>
                <a:spcPct val="50000"/>
              </a:spcBef>
              <a:buFontTx/>
              <a:buAutoNum type="arabicPeriod"/>
            </a:pPr>
            <a:r>
              <a:rPr lang="en-AU" altLang="en-US" sz="1400"/>
              <a:t>Why did Jesus ask the disciples not to announce Him as Christ in Matthew 17 and Luke 9?   Why does Hebrews ask us to announce Him as Christ?</a:t>
            </a:r>
          </a:p>
          <a:p>
            <a:pPr>
              <a:spcBef>
                <a:spcPct val="50000"/>
              </a:spcBef>
            </a:pPr>
            <a:r>
              <a:rPr lang="en-AU" altLang="en-US" sz="1400"/>
              <a:t>7	What do we need to do to improve our perspective of ‘worship”?   How can we be more like Viktoria Petrovna?</a:t>
            </a:r>
          </a:p>
          <a:p>
            <a:pPr>
              <a:buFontTx/>
              <a:buAutoNum type="arabicPeriod" startAt="8"/>
            </a:pPr>
            <a:endParaRPr lang="en-AU" altLang="en-US" sz="1400"/>
          </a:p>
        </p:txBody>
      </p:sp>
      <p:grpSp>
        <p:nvGrpSpPr>
          <p:cNvPr id="11" name="Group 10">
            <a:extLst>
              <a:ext uri="{FF2B5EF4-FFF2-40B4-BE49-F238E27FC236}">
                <a16:creationId xmlns:a16="http://schemas.microsoft.com/office/drawing/2014/main" id="{55FAB963-D271-D64E-B427-3817A35008F9}"/>
              </a:ext>
            </a:extLst>
          </p:cNvPr>
          <p:cNvGrpSpPr/>
          <p:nvPr/>
        </p:nvGrpSpPr>
        <p:grpSpPr>
          <a:xfrm>
            <a:off x="299883" y="5056754"/>
            <a:ext cx="701913" cy="4239410"/>
            <a:chOff x="8026563" y="3102224"/>
            <a:chExt cx="701913" cy="4239410"/>
          </a:xfrm>
        </p:grpSpPr>
        <p:sp>
          <p:nvSpPr>
            <p:cNvPr id="12" name="TextBox 11">
              <a:extLst>
                <a:ext uri="{FF2B5EF4-FFF2-40B4-BE49-F238E27FC236}">
                  <a16:creationId xmlns:a16="http://schemas.microsoft.com/office/drawing/2014/main" id="{CA6DA919-DCBF-934F-BE51-09AB1C236232}"/>
                </a:ext>
              </a:extLst>
            </p:cNvPr>
            <p:cNvSpPr txBox="1"/>
            <p:nvPr/>
          </p:nvSpPr>
          <p:spPr>
            <a:xfrm rot="16200000">
              <a:off x="6257366" y="4871421"/>
              <a:ext cx="4184725" cy="646331"/>
            </a:xfrm>
            <a:prstGeom prst="rect">
              <a:avLst/>
            </a:prstGeom>
            <a:noFill/>
          </p:spPr>
          <p:txBody>
            <a:bodyPr wrap="square" rtlCol="0">
              <a:spAutoFit/>
            </a:bodyPr>
            <a:lstStyle/>
            <a:p>
              <a:r>
                <a:rPr lang="en-US" sz="3600" b="1" dirty="0">
                  <a:solidFill>
                    <a:srgbClr val="FFFF00"/>
                  </a:solidFill>
                </a:rPr>
                <a:t>Victoria and George</a:t>
              </a:r>
            </a:p>
          </p:txBody>
        </p:sp>
        <p:sp>
          <p:nvSpPr>
            <p:cNvPr id="13" name="TextBox 12">
              <a:extLst>
                <a:ext uri="{FF2B5EF4-FFF2-40B4-BE49-F238E27FC236}">
                  <a16:creationId xmlns:a16="http://schemas.microsoft.com/office/drawing/2014/main" id="{482BDED3-858E-BC45-85D0-BECF580B52B8}"/>
                </a:ext>
              </a:extLst>
            </p:cNvPr>
            <p:cNvSpPr txBox="1"/>
            <p:nvPr/>
          </p:nvSpPr>
          <p:spPr>
            <a:xfrm rot="16200000">
              <a:off x="6312948" y="4926106"/>
              <a:ext cx="4184725" cy="646331"/>
            </a:xfrm>
            <a:prstGeom prst="rect">
              <a:avLst/>
            </a:prstGeom>
            <a:noFill/>
          </p:spPr>
          <p:txBody>
            <a:bodyPr wrap="square" rtlCol="0">
              <a:spAutoFit/>
            </a:bodyPr>
            <a:lstStyle/>
            <a:p>
              <a:r>
                <a:rPr lang="en-US" sz="3600" b="1" dirty="0">
                  <a:solidFill>
                    <a:srgbClr val="FF0000"/>
                  </a:solidFill>
                </a:rPr>
                <a:t>Victoria and George</a:t>
              </a:r>
            </a:p>
          </p:txBody>
        </p:sp>
      </p:grpSp>
      <p:sp>
        <p:nvSpPr>
          <p:cNvPr id="14" name="TextBox 13">
            <a:extLst>
              <a:ext uri="{FF2B5EF4-FFF2-40B4-BE49-F238E27FC236}">
                <a16:creationId xmlns:a16="http://schemas.microsoft.com/office/drawing/2014/main" id="{6DC1EAC0-DBD4-FB46-96CA-CDD69A55897B}"/>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L3</a:t>
            </a:r>
          </a:p>
        </p:txBody>
      </p:sp>
    </p:spTree>
    <p:extLst>
      <p:ext uri="{BB962C8B-B14F-4D97-AF65-F5344CB8AC3E}">
        <p14:creationId xmlns:p14="http://schemas.microsoft.com/office/powerpoint/2010/main" val="3430831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AE71347-4A07-E443-A074-2E229A3A9FC7}"/>
              </a:ext>
            </a:extLst>
          </p:cNvPr>
          <p:cNvSpPr>
            <a:spLocks noChangeArrowheads="1"/>
          </p:cNvSpPr>
          <p:nvPr/>
        </p:nvSpPr>
        <p:spPr bwMode="auto">
          <a:xfrm>
            <a:off x="0" y="0"/>
            <a:ext cx="6858000" cy="11049000"/>
          </a:xfrm>
          <a:prstGeom prst="rect">
            <a:avLst/>
          </a:prstGeom>
          <a:gradFill rotWithShape="1">
            <a:gsLst>
              <a:gs pos="0">
                <a:srgbClr val="000066"/>
              </a:gs>
              <a:gs pos="100000">
                <a:srgbClr val="000066">
                  <a:gamma/>
                  <a:shade val="0"/>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 name="Rectangle 3">
            <a:extLst>
              <a:ext uri="{FF2B5EF4-FFF2-40B4-BE49-F238E27FC236}">
                <a16:creationId xmlns:a16="http://schemas.microsoft.com/office/drawing/2014/main" id="{E20D5227-E32C-0549-A202-24D02A5B2B38}"/>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076" name="Picture 4" descr="240px-Bloch-SermonOnTheMount">
            <a:extLst>
              <a:ext uri="{FF2B5EF4-FFF2-40B4-BE49-F238E27FC236}">
                <a16:creationId xmlns:a16="http://schemas.microsoft.com/office/drawing/2014/main" id="{8C75F406-82AF-0442-9837-3E363EC62A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extLst>
            <a:ext uri="{909E8E84-426E-40DD-AFC4-6F175D3DCCD1}">
              <a14:hiddenFill xmlns:a14="http://schemas.microsoft.com/office/drawing/2010/main">
                <a:solidFill>
                  <a:srgbClr val="FFFFFF"/>
                </a:solidFill>
              </a14:hiddenFill>
            </a:ext>
          </a:extLst>
        </p:spPr>
      </p:pic>
      <p:sp>
        <p:nvSpPr>
          <p:cNvPr id="3077" name="WordArt 5">
            <a:extLst>
              <a:ext uri="{FF2B5EF4-FFF2-40B4-BE49-F238E27FC236}">
                <a16:creationId xmlns:a16="http://schemas.microsoft.com/office/drawing/2014/main" id="{8DA066F5-E0BE-AC49-B76F-E38D5F0DAC7A}"/>
              </a:ext>
            </a:extLst>
          </p:cNvPr>
          <p:cNvSpPr>
            <a:spLocks noChangeArrowheads="1" noChangeShapeType="1" noTextEdit="1"/>
          </p:cNvSpPr>
          <p:nvPr/>
        </p:nvSpPr>
        <p:spPr bwMode="auto">
          <a:xfrm rot="5400000">
            <a:off x="-1647031" y="4836319"/>
            <a:ext cx="7056438" cy="1079500"/>
          </a:xfrm>
          <a:prstGeom prst="rect">
            <a:avLst/>
          </a:prstGeom>
          <a:extLst>
            <a:ext uri="{AF507438-7753-43E0-B8FC-AC1667EBCBE1}">
              <a14:hiddenEffects xmlns:a14="http://schemas.microsoft.com/office/drawing/2010/main">
                <a:effectLst/>
              </a14:hiddenEffects>
            </a:ext>
          </a:extLst>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74077594-B877-2A43-B8EC-3072B63FDC31}"/>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 name="AutoShape 7">
            <a:extLst>
              <a:ext uri="{FF2B5EF4-FFF2-40B4-BE49-F238E27FC236}">
                <a16:creationId xmlns:a16="http://schemas.microsoft.com/office/drawing/2014/main" id="{8758AEED-7752-494A-9596-B17F3FEC2278}"/>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 name="Text Box 9">
            <a:extLst>
              <a:ext uri="{FF2B5EF4-FFF2-40B4-BE49-F238E27FC236}">
                <a16:creationId xmlns:a16="http://schemas.microsoft.com/office/drawing/2014/main" id="{0AC84252-2C7A-A247-B0D7-08F2A4507040}"/>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chemeClr val="bg1"/>
                </a:solidFill>
              </a:rPr>
              <a:t>Jesus preaching the “Sermon On The Mount”</a:t>
            </a:r>
          </a:p>
          <a:p>
            <a:pPr algn="ctr">
              <a:spcBef>
                <a:spcPct val="50000"/>
              </a:spcBef>
            </a:pPr>
            <a:r>
              <a:rPr lang="en-AU" altLang="en-US" sz="1000">
                <a:solidFill>
                  <a:schemeClr val="bg1"/>
                </a:solidFill>
              </a:rPr>
              <a:t>By  Karl Heinrich Bloch</a:t>
            </a:r>
          </a:p>
        </p:txBody>
      </p:sp>
      <p:sp>
        <p:nvSpPr>
          <p:cNvPr id="3082" name="Text Box 10">
            <a:extLst>
              <a:ext uri="{FF2B5EF4-FFF2-40B4-BE49-F238E27FC236}">
                <a16:creationId xmlns:a16="http://schemas.microsoft.com/office/drawing/2014/main" id="{B49FACBA-96B5-D349-B722-AA4C7525080D}"/>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bg1"/>
                </a:solidFill>
              </a:rPr>
              <a:t>The Study prepared by</a:t>
            </a:r>
          </a:p>
          <a:p>
            <a:pPr algn="ctr">
              <a:spcBef>
                <a:spcPct val="50000"/>
              </a:spcBef>
            </a:pPr>
            <a:r>
              <a:rPr lang="en-AU" altLang="en-US" sz="1200" b="1">
                <a:solidFill>
                  <a:schemeClr val="bg1"/>
                </a:solidFill>
              </a:rPr>
              <a:t>L. M.  Ancell , 2010   Australia</a:t>
            </a:r>
          </a:p>
        </p:txBody>
      </p:sp>
      <p:sp>
        <p:nvSpPr>
          <p:cNvPr id="3083" name="Line 11">
            <a:extLst>
              <a:ext uri="{FF2B5EF4-FFF2-40B4-BE49-F238E27FC236}">
                <a16:creationId xmlns:a16="http://schemas.microsoft.com/office/drawing/2014/main" id="{CCE45425-FAF0-D14F-81DF-1469C92CEF09}"/>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F978CDE4-55B1-F942-AFEE-E193DFD5B447}"/>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3">
            <a:extLst>
              <a:ext uri="{FF2B5EF4-FFF2-40B4-BE49-F238E27FC236}">
                <a16:creationId xmlns:a16="http://schemas.microsoft.com/office/drawing/2014/main" id="{0EEB757E-1315-1943-AD04-3BD211304C4E}"/>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Line 14">
            <a:extLst>
              <a:ext uri="{FF2B5EF4-FFF2-40B4-BE49-F238E27FC236}">
                <a16:creationId xmlns:a16="http://schemas.microsoft.com/office/drawing/2014/main" id="{A75BB780-AA23-0348-A78B-A368B11E53C9}"/>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7" name="AutoShape 15">
            <a:extLst>
              <a:ext uri="{FF2B5EF4-FFF2-40B4-BE49-F238E27FC236}">
                <a16:creationId xmlns:a16="http://schemas.microsoft.com/office/drawing/2014/main" id="{81B1A42E-47D2-CF4A-B713-F888F6C7EA13}"/>
              </a:ext>
            </a:extLst>
          </p:cNvPr>
          <p:cNvSpPr>
            <a:spLocks noChangeArrowheads="1"/>
          </p:cNvSpPr>
          <p:nvPr/>
        </p:nvSpPr>
        <p:spPr bwMode="auto">
          <a:xfrm flipH="1">
            <a:off x="1" y="9480550"/>
            <a:ext cx="1196975" cy="1295400"/>
          </a:xfrm>
          <a:prstGeom prst="triangle">
            <a:avLst>
              <a:gd name="adj" fmla="val 50000"/>
            </a:avLst>
          </a:prstGeom>
          <a:solidFill>
            <a:schemeClr val="tx1"/>
          </a:solidFill>
          <a:ln>
            <a:noFill/>
          </a:ln>
          <a:effectLst/>
          <a:extLst/>
        </p:spPr>
        <p:txBody>
          <a:bodyPr wrap="none" anchor="ctr"/>
          <a:lstStyle/>
          <a:p>
            <a:endParaRPr lang="en-US"/>
          </a:p>
        </p:txBody>
      </p:sp>
      <p:sp>
        <p:nvSpPr>
          <p:cNvPr id="3088" name="Text Box 16">
            <a:extLst>
              <a:ext uri="{FF2B5EF4-FFF2-40B4-BE49-F238E27FC236}">
                <a16:creationId xmlns:a16="http://schemas.microsoft.com/office/drawing/2014/main" id="{0FBFDAD4-56DE-F843-8E49-94C1B425124F}"/>
              </a:ext>
            </a:extLst>
          </p:cNvPr>
          <p:cNvSpPr txBox="1">
            <a:spLocks noChangeArrowheads="1"/>
          </p:cNvSpPr>
          <p:nvPr/>
        </p:nvSpPr>
        <p:spPr bwMode="auto">
          <a:xfrm>
            <a:off x="2997200" y="6959600"/>
            <a:ext cx="34559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b="1">
                <a:solidFill>
                  <a:schemeClr val="bg1"/>
                </a:solidFill>
              </a:rPr>
              <a:t>A  STUDY  IN  PRACTICAL CHRISTOLOGY  FOR  THE 21</a:t>
            </a:r>
            <a:r>
              <a:rPr lang="en-AU" altLang="en-US" b="1" baseline="30000">
                <a:solidFill>
                  <a:schemeClr val="bg1"/>
                </a:solidFill>
              </a:rPr>
              <a:t>ST</a:t>
            </a:r>
            <a:r>
              <a:rPr lang="en-AU" altLang="en-US" b="1">
                <a:solidFill>
                  <a:schemeClr val="bg1"/>
                </a:solidFill>
              </a:rPr>
              <a:t>  CENTURY</a:t>
            </a:r>
            <a:endParaRPr lang="en-AU" altLang="en-US"/>
          </a:p>
        </p:txBody>
      </p:sp>
    </p:spTree>
    <p:extLst>
      <p:ext uri="{BB962C8B-B14F-4D97-AF65-F5344CB8AC3E}">
        <p14:creationId xmlns:p14="http://schemas.microsoft.com/office/powerpoint/2010/main" val="1383966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36A6C8-129F-314E-AE96-A34665E727C4}"/>
              </a:ext>
            </a:extLst>
          </p:cNvPr>
          <p:cNvSpPr>
            <a:spLocks noGrp="1"/>
          </p:cNvSpPr>
          <p:nvPr>
            <p:ph type="sldNum" sz="quarter" idx="12"/>
          </p:nvPr>
        </p:nvSpPr>
        <p:spPr/>
        <p:txBody>
          <a:bodyPr/>
          <a:lstStyle/>
          <a:p>
            <a:fld id="{8E22FFD7-7552-B44A-9234-BA862C260177}" type="slidenum">
              <a:rPr lang="en-US" smtClean="0"/>
              <a:t>2</a:t>
            </a:fld>
            <a:endParaRPr lang="en-US"/>
          </a:p>
        </p:txBody>
      </p:sp>
      <p:sp>
        <p:nvSpPr>
          <p:cNvPr id="5" name="TextBox 4">
            <a:extLst>
              <a:ext uri="{FF2B5EF4-FFF2-40B4-BE49-F238E27FC236}">
                <a16:creationId xmlns:a16="http://schemas.microsoft.com/office/drawing/2014/main" id="{3CE4E254-7DD3-E54D-8C8A-AB40A8837466}"/>
              </a:ext>
            </a:extLst>
          </p:cNvPr>
          <p:cNvSpPr txBox="1"/>
          <p:nvPr/>
        </p:nvSpPr>
        <p:spPr>
          <a:xfrm>
            <a:off x="1630496" y="858574"/>
            <a:ext cx="4743825" cy="9818072"/>
          </a:xfrm>
          <a:prstGeom prst="rect">
            <a:avLst/>
          </a:prstGeom>
          <a:noFill/>
        </p:spPr>
        <p:txBody>
          <a:bodyPr wrap="square" rtlCol="0">
            <a:spAutoFit/>
          </a:bodyPr>
          <a:lstStyle/>
          <a:p>
            <a:pPr algn="just"/>
            <a:r>
              <a:rPr lang="en-US" sz="1200" dirty="0"/>
              <a:t>One of the most famous opening lines of any novel from any time is that of Charles Dickens , </a:t>
            </a:r>
            <a:r>
              <a:rPr lang="en-US" sz="1200" u="sng" dirty="0"/>
              <a:t>A Tale Of Two Cities</a:t>
            </a:r>
            <a:r>
              <a:rPr lang="en-US" sz="1200" dirty="0"/>
              <a:t>.   This line stands out in my mind because a Tennessee preacher and university president, Athens Clay </a:t>
            </a:r>
            <a:r>
              <a:rPr lang="en-US" sz="1200" dirty="0" err="1"/>
              <a:t>Pullias</a:t>
            </a:r>
            <a:r>
              <a:rPr lang="en-US" sz="1200" dirty="0"/>
              <a:t>, used it as his opening line when I first started going to Lipscomb University.  On the night when we all began to meet the professors and staff of the university, he spoke to me just like it was the most natural thing to do.  I was greatly impressed, that Sunday night after Sunday evening services at Granny White Pike Church of Christ.</a:t>
            </a:r>
          </a:p>
          <a:p>
            <a:pPr algn="just"/>
            <a:endParaRPr lang="en-US" sz="1200" dirty="0"/>
          </a:p>
          <a:p>
            <a:pPr algn="just"/>
            <a:r>
              <a:rPr lang="en-US" sz="1200" dirty="0"/>
              <a:t>On Monday morning at my first Chapel service, he was the speaker and he started his talk by saying, “</a:t>
            </a:r>
            <a:r>
              <a:rPr lang="en-AU" sz="1400" b="1" dirty="0"/>
              <a:t>It was the best of times, it was the worst of times, it was the age of wisdom, it was the age of foolishness, it was the epoch of belief, it was the epoch of incredulity, it was the season of Light, it was the season of Darkness, it was the spring of hope, it was the winter of despair, we had everything before us, we had nothing before us, we were all going direct to Heaven, we were all going direct the other way.”   </a:t>
            </a:r>
          </a:p>
          <a:p>
            <a:pPr algn="just"/>
            <a:endParaRPr lang="en-AU" sz="1400" b="1" dirty="0"/>
          </a:p>
          <a:p>
            <a:pPr algn="just"/>
            <a:r>
              <a:rPr lang="en-AU" sz="1200" dirty="0"/>
              <a:t>Another voice commented on the opening line and said, </a:t>
            </a:r>
            <a:r>
              <a:rPr lang="en-AU" sz="1400" b="1" dirty="0"/>
              <a:t>“– </a:t>
            </a:r>
            <a:r>
              <a:rPr lang="en-AU" sz="1200" b="1" dirty="0"/>
              <a:t>I</a:t>
            </a:r>
            <a:r>
              <a:rPr lang="en-AU" sz="1200" dirty="0"/>
              <a:t>n short, the period was so much like the present period, that some of its noisiest authorities insisted on its being received, for good or for evil, in the superlative degree of comparison only.    It was also an example of how the very best can break the rules the rest of us should wisely try to live by. How many English teachers would recommend writing such a long sentence? Yet even to modern eyes, it flows easily and clearly.”</a:t>
            </a:r>
          </a:p>
          <a:p>
            <a:pPr algn="just"/>
            <a:endParaRPr lang="en-AU" sz="1200" dirty="0"/>
          </a:p>
          <a:p>
            <a:pPr algn="just"/>
            <a:r>
              <a:rPr lang="en-AU" sz="1200" dirty="0"/>
              <a:t>Athens Clay Pullias had some very difficult moments  at Lipscomb; good times and bad times.   It was the start of the 1970’s, after all, and the world was changing. Man oh man was it changing.    What to hold on to?   What to let go? Who to listen to?  Who to discard?  Who to believe in and who to turn a deaf ear?    </a:t>
            </a:r>
            <a:r>
              <a:rPr lang="en-US" sz="1200" dirty="0"/>
              <a:t>The first century was much the same.   The world was under the grip of powerful militaries and maniacal leaders’.  Petulance reigned supreme, from Spain all the way to China and the Japans; north and south, east and west.  ---YET GOD SENT HIS SON !!!  Who would have thought that would be the great time, the perfect time, the right moment of all time?</a:t>
            </a:r>
          </a:p>
          <a:p>
            <a:pPr algn="just"/>
            <a:endParaRPr lang="en-US" sz="1200" dirty="0"/>
          </a:p>
          <a:p>
            <a:pPr algn="just"/>
            <a:r>
              <a:rPr lang="en-US" sz="1200" dirty="0"/>
              <a:t>When we sit down and just read the words on the page, we can, at best only get 1/3 of the total message of the Hebrews letter. Yet at so many training schools, this is seen as the whole message, minimal though it is.   </a:t>
            </a:r>
          </a:p>
          <a:p>
            <a:pPr algn="just"/>
            <a:endParaRPr lang="en-US" sz="1200" dirty="0"/>
          </a:p>
          <a:p>
            <a:pPr algn="just"/>
            <a:r>
              <a:rPr lang="en-US" sz="1200" dirty="0"/>
              <a:t>What was happening to the people on the street?  What was happening to the people on the run?  What was happening to the people hiding down among the rotting, recently </a:t>
            </a:r>
            <a:r>
              <a:rPr lang="en-US" sz="1200" i="1" dirty="0"/>
              <a:t>dead</a:t>
            </a:r>
            <a:r>
              <a:rPr lang="en-US" sz="1200" dirty="0"/>
              <a:t>, corpses in the Catacombs?  How did this ‘other’ community receive the words of this letter?  Yes, there is a totally different world down in those catacomb societies, not so unlike the world we live in today with the jihadists of the middle east and their anger and irrational prejudices against the God of All Sovereignty, and His Son,  of Prince of all Peace.    What do we do?   What do we think about?   What do we rally around today?    </a:t>
            </a:r>
            <a:r>
              <a:rPr lang="en-US" sz="1200" b="1" i="1" u="sng" dirty="0"/>
              <a:t>Hebrews, you say????</a:t>
            </a:r>
          </a:p>
        </p:txBody>
      </p:sp>
      <p:sp>
        <p:nvSpPr>
          <p:cNvPr id="6" name="Rectangle 2">
            <a:extLst>
              <a:ext uri="{FF2B5EF4-FFF2-40B4-BE49-F238E27FC236}">
                <a16:creationId xmlns:a16="http://schemas.microsoft.com/office/drawing/2014/main" id="{EE5543B2-77DD-E642-B1DF-913DE9B06A30}"/>
              </a:ext>
            </a:extLst>
          </p:cNvPr>
          <p:cNvSpPr>
            <a:spLocks noChangeArrowheads="1"/>
          </p:cNvSpPr>
          <p:nvPr/>
        </p:nvSpPr>
        <p:spPr bwMode="auto">
          <a:xfrm>
            <a:off x="0" y="0"/>
            <a:ext cx="1399142"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 name="Group 6">
            <a:extLst>
              <a:ext uri="{FF2B5EF4-FFF2-40B4-BE49-F238E27FC236}">
                <a16:creationId xmlns:a16="http://schemas.microsoft.com/office/drawing/2014/main" id="{B0BCCD66-F99C-F24D-9741-F7100FC20FED}"/>
              </a:ext>
            </a:extLst>
          </p:cNvPr>
          <p:cNvGrpSpPr>
            <a:grpSpLocks/>
          </p:cNvGrpSpPr>
          <p:nvPr/>
        </p:nvGrpSpPr>
        <p:grpSpPr bwMode="auto">
          <a:xfrm>
            <a:off x="362967" y="433902"/>
            <a:ext cx="836612" cy="2030413"/>
            <a:chOff x="119" y="252"/>
            <a:chExt cx="527" cy="1279"/>
          </a:xfrm>
        </p:grpSpPr>
        <p:sp>
          <p:nvSpPr>
            <p:cNvPr id="8" name="Rectangle 7">
              <a:extLst>
                <a:ext uri="{FF2B5EF4-FFF2-40B4-BE49-F238E27FC236}">
                  <a16:creationId xmlns:a16="http://schemas.microsoft.com/office/drawing/2014/main" id="{061C0619-5C5F-AC4B-905A-65D7657BD5E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Line 8">
              <a:extLst>
                <a:ext uri="{FF2B5EF4-FFF2-40B4-BE49-F238E27FC236}">
                  <a16:creationId xmlns:a16="http://schemas.microsoft.com/office/drawing/2014/main" id="{A5D12DC2-8C2C-3049-86C0-F4DEAB800FD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9">
              <a:extLst>
                <a:ext uri="{FF2B5EF4-FFF2-40B4-BE49-F238E27FC236}">
                  <a16:creationId xmlns:a16="http://schemas.microsoft.com/office/drawing/2014/main" id="{FEE8314D-07AC-5449-AA80-799218A34689}"/>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Text Box 10">
              <a:extLst>
                <a:ext uri="{FF2B5EF4-FFF2-40B4-BE49-F238E27FC236}">
                  <a16:creationId xmlns:a16="http://schemas.microsoft.com/office/drawing/2014/main" id="{9E5A203B-3184-6F42-8D7E-62DB3B9C4B7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b="1">
                  <a:solidFill>
                    <a:schemeClr val="bg1"/>
                  </a:solidFill>
                </a:rPr>
                <a:t>Hebrews</a:t>
              </a:r>
            </a:p>
          </p:txBody>
        </p:sp>
      </p:grpSp>
      <p:sp>
        <p:nvSpPr>
          <p:cNvPr id="12" name="TextBox 11">
            <a:extLst>
              <a:ext uri="{FF2B5EF4-FFF2-40B4-BE49-F238E27FC236}">
                <a16:creationId xmlns:a16="http://schemas.microsoft.com/office/drawing/2014/main" id="{1C5CB42A-ABFB-7542-B40D-1F9DF9D38AC8}"/>
              </a:ext>
            </a:extLst>
          </p:cNvPr>
          <p:cNvSpPr txBox="1"/>
          <p:nvPr/>
        </p:nvSpPr>
        <p:spPr>
          <a:xfrm rot="16200000">
            <a:off x="-2993557" y="6284721"/>
            <a:ext cx="7784533" cy="707886"/>
          </a:xfrm>
          <a:prstGeom prst="rect">
            <a:avLst/>
          </a:prstGeom>
          <a:noFill/>
        </p:spPr>
        <p:txBody>
          <a:bodyPr wrap="square" rtlCol="0">
            <a:spAutoFit/>
          </a:bodyPr>
          <a:lstStyle/>
          <a:p>
            <a:pPr algn="ctr"/>
            <a:r>
              <a:rPr lang="en-US" sz="4000" b="1" dirty="0">
                <a:solidFill>
                  <a:srgbClr val="FFFF00"/>
                </a:solidFill>
              </a:rPr>
              <a:t>Preface: Reality Behind The Book</a:t>
            </a:r>
          </a:p>
        </p:txBody>
      </p:sp>
      <p:sp>
        <p:nvSpPr>
          <p:cNvPr id="13" name="TextBox 12">
            <a:extLst>
              <a:ext uri="{FF2B5EF4-FFF2-40B4-BE49-F238E27FC236}">
                <a16:creationId xmlns:a16="http://schemas.microsoft.com/office/drawing/2014/main" id="{B0E3F244-B294-9B4A-BD7B-49A22560291D}"/>
              </a:ext>
            </a:extLst>
          </p:cNvPr>
          <p:cNvSpPr txBox="1"/>
          <p:nvPr/>
        </p:nvSpPr>
        <p:spPr>
          <a:xfrm>
            <a:off x="447905" y="10898091"/>
            <a:ext cx="1371600" cy="584775"/>
          </a:xfrm>
          <a:prstGeom prst="rect">
            <a:avLst/>
          </a:prstGeom>
          <a:noFill/>
        </p:spPr>
        <p:txBody>
          <a:bodyPr wrap="square" rtlCol="0">
            <a:spAutoFit/>
          </a:bodyPr>
          <a:lstStyle/>
          <a:p>
            <a:r>
              <a:rPr lang="en-US" sz="3200" b="1" dirty="0">
                <a:solidFill>
                  <a:schemeClr val="bg1"/>
                </a:solidFill>
              </a:rPr>
              <a:t>L1</a:t>
            </a:r>
          </a:p>
        </p:txBody>
      </p:sp>
      <p:pic>
        <p:nvPicPr>
          <p:cNvPr id="15" name="Picture 14">
            <a:extLst>
              <a:ext uri="{FF2B5EF4-FFF2-40B4-BE49-F238E27FC236}">
                <a16:creationId xmlns:a16="http://schemas.microsoft.com/office/drawing/2014/main" id="{3F9EE236-34C5-5B4D-B3A9-0F2BF30EBF08}"/>
              </a:ext>
            </a:extLst>
          </p:cNvPr>
          <p:cNvPicPr>
            <a:picLocks noChangeAspect="1"/>
          </p:cNvPicPr>
          <p:nvPr/>
        </p:nvPicPr>
        <p:blipFill>
          <a:blip r:embed="rId2"/>
          <a:stretch>
            <a:fillRect/>
          </a:stretch>
        </p:blipFill>
        <p:spPr>
          <a:xfrm>
            <a:off x="4715219" y="10597859"/>
            <a:ext cx="1388126" cy="1303876"/>
          </a:xfrm>
          <a:prstGeom prst="rect">
            <a:avLst/>
          </a:prstGeom>
        </p:spPr>
      </p:pic>
      <p:sp>
        <p:nvSpPr>
          <p:cNvPr id="16" name="Rectangle 15">
            <a:extLst>
              <a:ext uri="{FF2B5EF4-FFF2-40B4-BE49-F238E27FC236}">
                <a16:creationId xmlns:a16="http://schemas.microsoft.com/office/drawing/2014/main" id="{8AD9CDC8-1257-2646-9ADF-B86C438646EB}"/>
              </a:ext>
            </a:extLst>
          </p:cNvPr>
          <p:cNvSpPr/>
          <p:nvPr/>
        </p:nvSpPr>
        <p:spPr>
          <a:xfrm>
            <a:off x="5883007" y="10443990"/>
            <a:ext cx="473726" cy="1520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7472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E0915E4-F6CD-C144-8A86-CD3883E44A37}"/>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19" name="Group 3">
            <a:extLst>
              <a:ext uri="{FF2B5EF4-FFF2-40B4-BE49-F238E27FC236}">
                <a16:creationId xmlns:a16="http://schemas.microsoft.com/office/drawing/2014/main" id="{CCCEDE29-AD4C-374E-966E-FA826D546F0A}"/>
              </a:ext>
            </a:extLst>
          </p:cNvPr>
          <p:cNvGrpSpPr>
            <a:grpSpLocks/>
          </p:cNvGrpSpPr>
          <p:nvPr/>
        </p:nvGrpSpPr>
        <p:grpSpPr bwMode="auto">
          <a:xfrm>
            <a:off x="188913" y="1416051"/>
            <a:ext cx="836612" cy="2030413"/>
            <a:chOff x="119" y="252"/>
            <a:chExt cx="527" cy="1279"/>
          </a:xfrm>
        </p:grpSpPr>
        <p:sp>
          <p:nvSpPr>
            <p:cNvPr id="9220" name="Rectangle 4">
              <a:extLst>
                <a:ext uri="{FF2B5EF4-FFF2-40B4-BE49-F238E27FC236}">
                  <a16:creationId xmlns:a16="http://schemas.microsoft.com/office/drawing/2014/main" id="{1165F0B5-298A-0E4B-B721-F61D2D0DDD5C}"/>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1" name="Line 5">
              <a:extLst>
                <a:ext uri="{FF2B5EF4-FFF2-40B4-BE49-F238E27FC236}">
                  <a16:creationId xmlns:a16="http://schemas.microsoft.com/office/drawing/2014/main" id="{C8376E4A-284E-0C46-A0AD-AF58CDB6000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2" name="Line 6">
              <a:extLst>
                <a:ext uri="{FF2B5EF4-FFF2-40B4-BE49-F238E27FC236}">
                  <a16:creationId xmlns:a16="http://schemas.microsoft.com/office/drawing/2014/main" id="{E15FC32B-C4AB-0549-8BBD-186B9A68B5B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Text Box 7">
              <a:extLst>
                <a:ext uri="{FF2B5EF4-FFF2-40B4-BE49-F238E27FC236}">
                  <a16:creationId xmlns:a16="http://schemas.microsoft.com/office/drawing/2014/main" id="{1C090A08-6C11-2344-BE6A-84533997C2B8}"/>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9226" name="Text Box 10">
            <a:extLst>
              <a:ext uri="{FF2B5EF4-FFF2-40B4-BE49-F238E27FC236}">
                <a16:creationId xmlns:a16="http://schemas.microsoft.com/office/drawing/2014/main" id="{AD845970-C4DA-5043-8D74-C9D226D9C7C8}"/>
              </a:ext>
            </a:extLst>
          </p:cNvPr>
          <p:cNvSpPr txBox="1">
            <a:spLocks noChangeArrowheads="1"/>
          </p:cNvSpPr>
          <p:nvPr/>
        </p:nvSpPr>
        <p:spPr bwMode="auto">
          <a:xfrm>
            <a:off x="1341438" y="1558926"/>
            <a:ext cx="4824412" cy="32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a:t>Text of Hebrews 1 and Its General Old Testament Heritage In The Modern Church</a:t>
            </a:r>
          </a:p>
          <a:p>
            <a:pPr>
              <a:spcBef>
                <a:spcPct val="50000"/>
              </a:spcBef>
            </a:pPr>
            <a:endParaRPr lang="en-AU" altLang="en-US"/>
          </a:p>
          <a:p>
            <a:pPr algn="just"/>
            <a:endParaRPr lang="en-AU" altLang="en-US" sz="1400"/>
          </a:p>
          <a:p>
            <a:pPr algn="just"/>
            <a:r>
              <a:rPr lang="en-AU" altLang="en-US" sz="1400"/>
              <a:t>1:1 God, after He spoke long ago to the fathers in the prophets in many portions and in many ways, 2 </a:t>
            </a:r>
            <a:r>
              <a:rPr lang="en-AU" altLang="en-US" sz="1400" u="sng"/>
              <a:t>in these last days</a:t>
            </a:r>
            <a:r>
              <a:rPr lang="en-AU" altLang="en-US" sz="1400"/>
              <a:t> </a:t>
            </a:r>
            <a:r>
              <a:rPr lang="en-AU" altLang="en-US" sz="1400">
                <a:solidFill>
                  <a:srgbClr val="FF0000"/>
                </a:solidFill>
              </a:rPr>
              <a:t>has spoken to us in His Son</a:t>
            </a:r>
            <a:r>
              <a:rPr lang="en-AU" altLang="en-US" sz="1400"/>
              <a:t>, whom He appointed heir of all things, through whom also He made the world. 3 And </a:t>
            </a:r>
            <a:r>
              <a:rPr lang="en-AU" altLang="en-US" sz="1400" b="1" i="1" u="sng">
                <a:solidFill>
                  <a:srgbClr val="FF0000"/>
                </a:solidFill>
              </a:rPr>
              <a:t>That Son</a:t>
            </a:r>
            <a:r>
              <a:rPr lang="en-AU" altLang="en-US" sz="1400"/>
              <a:t> is the radiance of His glory and the exact representation of His nature, and upholds all things by the word of His power. When He had made purification of sins, He sat down at the right hand of the Majesty on high; 4 having become as much better than the angels, as He has inherited a more excellent name than they. </a:t>
            </a:r>
          </a:p>
        </p:txBody>
      </p:sp>
      <p:sp>
        <p:nvSpPr>
          <p:cNvPr id="9234" name="Text Box 18">
            <a:extLst>
              <a:ext uri="{FF2B5EF4-FFF2-40B4-BE49-F238E27FC236}">
                <a16:creationId xmlns:a16="http://schemas.microsoft.com/office/drawing/2014/main" id="{CDAFDDD6-E983-264D-AD7C-7A1FC3860F81}"/>
              </a:ext>
            </a:extLst>
          </p:cNvPr>
          <p:cNvSpPr txBox="1">
            <a:spLocks noChangeArrowheads="1"/>
          </p:cNvSpPr>
          <p:nvPr/>
        </p:nvSpPr>
        <p:spPr bwMode="auto">
          <a:xfrm>
            <a:off x="1268414" y="5232400"/>
            <a:ext cx="5113337"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b="1">
                <a:solidFill>
                  <a:schemeClr val="accent2"/>
                </a:solidFill>
              </a:rPr>
              <a:t>Problem:</a:t>
            </a:r>
            <a:r>
              <a:rPr lang="en-AU" altLang="en-US" sz="1400"/>
              <a:t>   I wonder sometimes,  “</a:t>
            </a:r>
            <a:r>
              <a:rPr lang="en-AU" altLang="en-US" sz="1400" i="1"/>
              <a:t>Didn’t those first century Christians know that Jesus was superior to the angels?” </a:t>
            </a:r>
          </a:p>
          <a:p>
            <a:pPr>
              <a:spcBef>
                <a:spcPct val="50000"/>
              </a:spcBef>
              <a:buFontTx/>
              <a:buAutoNum type="arabicPeriod"/>
            </a:pPr>
            <a:r>
              <a:rPr lang="en-AU" altLang="en-US" sz="1400" b="1" i="1" u="sng"/>
              <a:t>Why</a:t>
            </a:r>
            <a:r>
              <a:rPr lang="en-AU" altLang="en-US" sz="1400"/>
              <a:t> </a:t>
            </a:r>
            <a:r>
              <a:rPr lang="en-AU" altLang="en-US" sz="1400" b="1" u="sng">
                <a:effectLst>
                  <a:outerShdw blurRad="38100" dist="38100" dir="2700000" algn="tl">
                    <a:srgbClr val="C0C0C0"/>
                  </a:outerShdw>
                </a:effectLst>
              </a:rPr>
              <a:t>did the author of Hebrews begin his letter in this fashion?</a:t>
            </a:r>
            <a:r>
              <a:rPr lang="en-AU" altLang="en-US" sz="1400"/>
              <a:t>   Why would he refer to the Son in this way, using these particular Old Testament quotes? </a:t>
            </a:r>
          </a:p>
          <a:p>
            <a:pPr>
              <a:spcBef>
                <a:spcPct val="50000"/>
              </a:spcBef>
              <a:buFontTx/>
              <a:buAutoNum type="arabicPeriod"/>
            </a:pPr>
            <a:r>
              <a:rPr lang="en-AU" altLang="en-US" sz="1400" b="1" i="1" u="sng"/>
              <a:t>What does this actually “teach” us today?</a:t>
            </a:r>
            <a:r>
              <a:rPr lang="en-AU" altLang="en-US" sz="1400"/>
              <a:t>  Is it even still a relevant chapter, or is it just knowledge?  </a:t>
            </a:r>
          </a:p>
          <a:p>
            <a:pPr>
              <a:spcBef>
                <a:spcPct val="50000"/>
              </a:spcBef>
              <a:buFontTx/>
              <a:buAutoNum type="arabicPeriod"/>
            </a:pPr>
            <a:r>
              <a:rPr lang="en-AU" altLang="en-US" sz="1400"/>
              <a:t>Is it just an introduction to the letter?  </a:t>
            </a:r>
            <a:r>
              <a:rPr lang="en-AU" altLang="en-US" sz="1400" b="1" i="1" u="sng"/>
              <a:t>What do we do with all of the quotes from the Old Testament that the writers uses in the second half of this chapter?</a:t>
            </a:r>
          </a:p>
          <a:p>
            <a:pPr>
              <a:spcBef>
                <a:spcPct val="50000"/>
              </a:spcBef>
              <a:buFontTx/>
              <a:buAutoNum type="arabicPeriod"/>
            </a:pPr>
            <a:r>
              <a:rPr lang="en-AU" altLang="en-US" sz="1400" b="1" i="1" u="sng"/>
              <a:t>What does Hebrews 2:1 want us to hold on to:   simple doctrine, or to the superiority of Jesus?</a:t>
            </a:r>
            <a:r>
              <a:rPr lang="en-AU" altLang="en-US" sz="1400"/>
              <a:t>  Why?   How are we better Christians by revisiting Jesus all so often?</a:t>
            </a:r>
          </a:p>
          <a:p>
            <a:pPr>
              <a:spcBef>
                <a:spcPct val="50000"/>
              </a:spcBef>
              <a:buFontTx/>
              <a:buAutoNum type="arabicPeriod"/>
            </a:pPr>
            <a:r>
              <a:rPr lang="en-AU" altLang="en-US" sz="1400" b="1" i="1" u="sng">
                <a:effectLst>
                  <a:outerShdw blurRad="38100" dist="38100" dir="2700000" algn="tl">
                    <a:srgbClr val="C0C0C0"/>
                  </a:outerShdw>
                </a:effectLst>
              </a:rPr>
              <a:t>Just how significant is the very frequent / constant remembering of our history and our relationship to Christ?</a:t>
            </a:r>
            <a:r>
              <a:rPr lang="en-AU" altLang="en-US" sz="1400"/>
              <a:t>  How does one build a mindset?</a:t>
            </a:r>
          </a:p>
          <a:p>
            <a:pPr>
              <a:spcBef>
                <a:spcPct val="50000"/>
              </a:spcBef>
              <a:buFontTx/>
              <a:buAutoNum type="arabicPeriod"/>
            </a:pPr>
            <a:r>
              <a:rPr lang="en-AU" altLang="en-US" sz="1400"/>
              <a:t>What does this chapter tell us about what the current role of Jesus should be in today’s Christian church?  Why?</a:t>
            </a:r>
          </a:p>
          <a:p>
            <a:pPr>
              <a:spcBef>
                <a:spcPct val="50000"/>
              </a:spcBef>
              <a:buFontTx/>
              <a:buAutoNum type="arabicPeriod"/>
            </a:pPr>
            <a:r>
              <a:rPr lang="en-AU" altLang="en-US" sz="1400"/>
              <a:t>Is this chapter any practical help in the building of your personal Christian life today?  How so, specifically?</a:t>
            </a:r>
          </a:p>
          <a:p>
            <a:pPr>
              <a:spcBef>
                <a:spcPct val="50000"/>
              </a:spcBef>
              <a:buFontTx/>
              <a:buAutoNum type="arabicPeriod"/>
            </a:pPr>
            <a:endParaRPr lang="en-AU" altLang="en-US" sz="1400"/>
          </a:p>
        </p:txBody>
      </p:sp>
      <p:sp>
        <p:nvSpPr>
          <p:cNvPr id="9235" name="Text Box 19">
            <a:extLst>
              <a:ext uri="{FF2B5EF4-FFF2-40B4-BE49-F238E27FC236}">
                <a16:creationId xmlns:a16="http://schemas.microsoft.com/office/drawing/2014/main" id="{4CB140AB-F2B2-D14B-AB43-4517A4E40798}"/>
              </a:ext>
            </a:extLst>
          </p:cNvPr>
          <p:cNvSpPr txBox="1">
            <a:spLocks noChangeArrowheads="1"/>
          </p:cNvSpPr>
          <p:nvPr/>
        </p:nvSpPr>
        <p:spPr bwMode="auto">
          <a:xfrm>
            <a:off x="1412876" y="2135188"/>
            <a:ext cx="453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Assignment:  Bring a list of things that you see the book of Hebrews teaching us that is practical and useful today?</a:t>
            </a:r>
          </a:p>
        </p:txBody>
      </p:sp>
      <p:grpSp>
        <p:nvGrpSpPr>
          <p:cNvPr id="3" name="Group 2">
            <a:extLst>
              <a:ext uri="{FF2B5EF4-FFF2-40B4-BE49-F238E27FC236}">
                <a16:creationId xmlns:a16="http://schemas.microsoft.com/office/drawing/2014/main" id="{B3F55CC4-6626-2145-A3CF-F2DA62CC7531}"/>
              </a:ext>
            </a:extLst>
          </p:cNvPr>
          <p:cNvGrpSpPr/>
          <p:nvPr/>
        </p:nvGrpSpPr>
        <p:grpSpPr>
          <a:xfrm rot="16200000">
            <a:off x="-1876426" y="5986463"/>
            <a:ext cx="5048251" cy="532744"/>
            <a:chOff x="7353300" y="5200651"/>
            <a:chExt cx="5048251" cy="532744"/>
          </a:xfrm>
        </p:grpSpPr>
        <p:sp>
          <p:nvSpPr>
            <p:cNvPr id="13" name="TextBox 12">
              <a:extLst>
                <a:ext uri="{FF2B5EF4-FFF2-40B4-BE49-F238E27FC236}">
                  <a16:creationId xmlns:a16="http://schemas.microsoft.com/office/drawing/2014/main" id="{8841F1F9-3699-314B-A923-FC3DD38D37A1}"/>
                </a:ext>
              </a:extLst>
            </p:cNvPr>
            <p:cNvSpPr txBox="1"/>
            <p:nvPr/>
          </p:nvSpPr>
          <p:spPr>
            <a:xfrm>
              <a:off x="7353300" y="5210175"/>
              <a:ext cx="4957763" cy="523220"/>
            </a:xfrm>
            <a:prstGeom prst="rect">
              <a:avLst/>
            </a:prstGeom>
            <a:noFill/>
          </p:spPr>
          <p:txBody>
            <a:bodyPr wrap="square" rtlCol="0">
              <a:spAutoFit/>
            </a:bodyPr>
            <a:lstStyle/>
            <a:p>
              <a:r>
                <a:rPr lang="en-US" sz="2800" b="1" dirty="0">
                  <a:solidFill>
                    <a:srgbClr val="FF0000"/>
                  </a:solidFill>
                </a:rPr>
                <a:t>Old Testament Theology</a:t>
              </a:r>
            </a:p>
          </p:txBody>
        </p:sp>
        <p:sp>
          <p:nvSpPr>
            <p:cNvPr id="2" name="TextBox 1">
              <a:extLst>
                <a:ext uri="{FF2B5EF4-FFF2-40B4-BE49-F238E27FC236}">
                  <a16:creationId xmlns:a16="http://schemas.microsoft.com/office/drawing/2014/main" id="{C6E201E6-B80D-A741-9DE1-E6850A79533E}"/>
                </a:ext>
              </a:extLst>
            </p:cNvPr>
            <p:cNvSpPr txBox="1"/>
            <p:nvPr/>
          </p:nvSpPr>
          <p:spPr>
            <a:xfrm>
              <a:off x="7443788" y="5200651"/>
              <a:ext cx="4957763" cy="523220"/>
            </a:xfrm>
            <a:prstGeom prst="rect">
              <a:avLst/>
            </a:prstGeom>
            <a:noFill/>
          </p:spPr>
          <p:txBody>
            <a:bodyPr wrap="square" rtlCol="0">
              <a:spAutoFit/>
            </a:bodyPr>
            <a:lstStyle/>
            <a:p>
              <a:r>
                <a:rPr lang="en-US" sz="2800" b="1" dirty="0">
                  <a:solidFill>
                    <a:srgbClr val="FFFF00"/>
                  </a:solidFill>
                </a:rPr>
                <a:t>Old Testament Theology</a:t>
              </a:r>
            </a:p>
          </p:txBody>
        </p:sp>
      </p:grpSp>
      <p:sp>
        <p:nvSpPr>
          <p:cNvPr id="15" name="TextBox 14">
            <a:extLst>
              <a:ext uri="{FF2B5EF4-FFF2-40B4-BE49-F238E27FC236}">
                <a16:creationId xmlns:a16="http://schemas.microsoft.com/office/drawing/2014/main" id="{005C76B6-3E4B-1A47-93CC-10DE552686A0}"/>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37556850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5" name="Rectangle 23">
            <a:extLst>
              <a:ext uri="{FF2B5EF4-FFF2-40B4-BE49-F238E27FC236}">
                <a16:creationId xmlns:a16="http://schemas.microsoft.com/office/drawing/2014/main" id="{87E6953B-F5AC-7E4B-9103-CA88500FE738}"/>
              </a:ext>
            </a:extLst>
          </p:cNvPr>
          <p:cNvSpPr>
            <a:spLocks noChangeArrowheads="1"/>
          </p:cNvSpPr>
          <p:nvPr/>
        </p:nvSpPr>
        <p:spPr bwMode="auto">
          <a:xfrm>
            <a:off x="1268414" y="1343026"/>
            <a:ext cx="5329237" cy="5762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14" name="Freeform 22">
            <a:extLst>
              <a:ext uri="{FF2B5EF4-FFF2-40B4-BE49-F238E27FC236}">
                <a16:creationId xmlns:a16="http://schemas.microsoft.com/office/drawing/2014/main" id="{7B75CD32-86C6-3D4F-BBDB-E92297499C2F}"/>
              </a:ext>
            </a:extLst>
          </p:cNvPr>
          <p:cNvSpPr>
            <a:spLocks/>
          </p:cNvSpPr>
          <p:nvPr/>
        </p:nvSpPr>
        <p:spPr bwMode="auto">
          <a:xfrm>
            <a:off x="5568951" y="1770064"/>
            <a:ext cx="341313" cy="8789987"/>
          </a:xfrm>
          <a:custGeom>
            <a:avLst/>
            <a:gdLst>
              <a:gd name="T0" fmla="*/ 0 w 215"/>
              <a:gd name="T1" fmla="*/ 0 h 5537"/>
              <a:gd name="T2" fmla="*/ 206 w 215"/>
              <a:gd name="T3" fmla="*/ 0 h 5537"/>
              <a:gd name="T4" fmla="*/ 215 w 215"/>
              <a:gd name="T5" fmla="*/ 5537 h 5537"/>
            </a:gdLst>
            <a:ahLst/>
            <a:cxnLst>
              <a:cxn ang="0">
                <a:pos x="T0" y="T1"/>
              </a:cxn>
              <a:cxn ang="0">
                <a:pos x="T2" y="T3"/>
              </a:cxn>
              <a:cxn ang="0">
                <a:pos x="T4" y="T5"/>
              </a:cxn>
            </a:cxnLst>
            <a:rect l="0" t="0" r="r" b="b"/>
            <a:pathLst>
              <a:path w="215" h="5537">
                <a:moveTo>
                  <a:pt x="0" y="0"/>
                </a:moveTo>
                <a:lnTo>
                  <a:pt x="206" y="0"/>
                </a:lnTo>
                <a:lnTo>
                  <a:pt x="215" y="5537"/>
                </a:lnTo>
              </a:path>
            </a:pathLst>
          </a:custGeom>
          <a:noFill/>
          <a:ln w="38100"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4" name="Rectangle 2">
            <a:extLst>
              <a:ext uri="{FF2B5EF4-FFF2-40B4-BE49-F238E27FC236}">
                <a16:creationId xmlns:a16="http://schemas.microsoft.com/office/drawing/2014/main" id="{1938C0E0-8C98-B449-9715-4B5CF3CFF958}"/>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196" name="Group 4">
            <a:extLst>
              <a:ext uri="{FF2B5EF4-FFF2-40B4-BE49-F238E27FC236}">
                <a16:creationId xmlns:a16="http://schemas.microsoft.com/office/drawing/2014/main" id="{0A33F10D-0688-E54E-8D1A-F86B7497F7AE}"/>
              </a:ext>
            </a:extLst>
          </p:cNvPr>
          <p:cNvGrpSpPr>
            <a:grpSpLocks/>
          </p:cNvGrpSpPr>
          <p:nvPr/>
        </p:nvGrpSpPr>
        <p:grpSpPr bwMode="auto">
          <a:xfrm>
            <a:off x="188913" y="1416051"/>
            <a:ext cx="836612" cy="2030413"/>
            <a:chOff x="119" y="252"/>
            <a:chExt cx="527" cy="1279"/>
          </a:xfrm>
        </p:grpSpPr>
        <p:sp>
          <p:nvSpPr>
            <p:cNvPr id="8197" name="Rectangle 5">
              <a:extLst>
                <a:ext uri="{FF2B5EF4-FFF2-40B4-BE49-F238E27FC236}">
                  <a16:creationId xmlns:a16="http://schemas.microsoft.com/office/drawing/2014/main" id="{3E4C26D7-4B24-1941-BA94-4F5CDFA17E6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8" name="Line 6">
              <a:extLst>
                <a:ext uri="{FF2B5EF4-FFF2-40B4-BE49-F238E27FC236}">
                  <a16:creationId xmlns:a16="http://schemas.microsoft.com/office/drawing/2014/main" id="{277F7CE0-79B6-E34E-9750-F0D558AD8000}"/>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9" name="Line 7">
              <a:extLst>
                <a:ext uri="{FF2B5EF4-FFF2-40B4-BE49-F238E27FC236}">
                  <a16:creationId xmlns:a16="http://schemas.microsoft.com/office/drawing/2014/main" id="{F2B9F3AA-C246-424F-BA6F-773914E7472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0" name="Text Box 8">
              <a:extLst>
                <a:ext uri="{FF2B5EF4-FFF2-40B4-BE49-F238E27FC236}">
                  <a16:creationId xmlns:a16="http://schemas.microsoft.com/office/drawing/2014/main" id="{BCEA8266-0ABB-F248-8F9C-D9E87433B03A}"/>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8203" name="Text Box 11">
            <a:extLst>
              <a:ext uri="{FF2B5EF4-FFF2-40B4-BE49-F238E27FC236}">
                <a16:creationId xmlns:a16="http://schemas.microsoft.com/office/drawing/2014/main" id="{E455B3C5-9BAF-A94D-BCB0-2D100939771D}"/>
              </a:ext>
            </a:extLst>
          </p:cNvPr>
          <p:cNvSpPr txBox="1">
            <a:spLocks noChangeArrowheads="1"/>
          </p:cNvSpPr>
          <p:nvPr/>
        </p:nvSpPr>
        <p:spPr bwMode="auto">
          <a:xfrm>
            <a:off x="1268414" y="1992314"/>
            <a:ext cx="4535487" cy="860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400"/>
              <a:t>1:1 God, after He spoke long ago to the fathers in the prophets in many portions and in many ways, 2 </a:t>
            </a:r>
            <a:r>
              <a:rPr lang="en-AU" altLang="en-US" sz="1400" u="sng"/>
              <a:t>in these last days</a:t>
            </a:r>
            <a:r>
              <a:rPr lang="en-AU" altLang="en-US" sz="1400"/>
              <a:t> </a:t>
            </a:r>
            <a:r>
              <a:rPr lang="en-AU" altLang="en-US" sz="1400">
                <a:solidFill>
                  <a:srgbClr val="FF0000"/>
                </a:solidFill>
              </a:rPr>
              <a:t>has spoken to us in His Son</a:t>
            </a:r>
            <a:r>
              <a:rPr lang="en-AU" altLang="en-US" sz="1400"/>
              <a:t>, whom He appointed heir of all things, through whom also He made the world. 3 And </a:t>
            </a:r>
            <a:r>
              <a:rPr lang="en-AU" altLang="en-US" sz="1400" b="1" i="1" u="sng">
                <a:solidFill>
                  <a:srgbClr val="FF0000"/>
                </a:solidFill>
              </a:rPr>
              <a:t>That Son</a:t>
            </a:r>
            <a:r>
              <a:rPr lang="en-AU" altLang="en-US" sz="1400"/>
              <a:t> is the radiance of His glory and the exact representation of His nature, and upholds all things by the word of His power. When He had made purification of sins, He sat down at the right hand of the Majesty on high; 4 having become as much better than the angels, as He has inherited a more excellent name than they. 5 For to which of the angels did He ever say,</a:t>
            </a:r>
          </a:p>
          <a:p>
            <a:r>
              <a:rPr lang="en-AU" altLang="en-US" sz="1400">
                <a:solidFill>
                  <a:schemeClr val="accent2"/>
                </a:solidFill>
              </a:rPr>
              <a:t>"Thou art My Son,  today I have begotten Thee"? </a:t>
            </a:r>
          </a:p>
          <a:p>
            <a:r>
              <a:rPr lang="en-AU" altLang="en-US" sz="1400"/>
              <a:t>And again,</a:t>
            </a:r>
          </a:p>
          <a:p>
            <a:r>
              <a:rPr lang="en-AU" altLang="en-US" sz="1400">
                <a:solidFill>
                  <a:schemeClr val="accent2"/>
                </a:solidFill>
              </a:rPr>
              <a:t>"I will be a Father to Him and He shall be a Son to Me"? </a:t>
            </a:r>
          </a:p>
          <a:p>
            <a:r>
              <a:rPr lang="en-AU" altLang="en-US" sz="1400"/>
              <a:t>6 And when He again brings the first-born into the world, He says,</a:t>
            </a:r>
          </a:p>
          <a:p>
            <a:r>
              <a:rPr lang="en-AU" altLang="en-US" sz="1400"/>
              <a:t>" </a:t>
            </a:r>
            <a:r>
              <a:rPr lang="en-AU" altLang="en-US" sz="1400">
                <a:solidFill>
                  <a:schemeClr val="accent2"/>
                </a:solidFill>
              </a:rPr>
              <a:t>And let all the angels of God worship Him." </a:t>
            </a:r>
          </a:p>
          <a:p>
            <a:r>
              <a:rPr lang="en-AU" altLang="en-US" sz="1400"/>
              <a:t>7 And of the angels He says,</a:t>
            </a:r>
          </a:p>
          <a:p>
            <a:r>
              <a:rPr lang="en-AU" altLang="en-US" sz="1400">
                <a:solidFill>
                  <a:schemeClr val="accent2"/>
                </a:solidFill>
              </a:rPr>
              <a:t>"Who makes His angels winds, and His ministers a flame of fire."</a:t>
            </a:r>
            <a:r>
              <a:rPr lang="en-AU" altLang="en-US" sz="1400"/>
              <a:t> </a:t>
            </a:r>
          </a:p>
          <a:p>
            <a:r>
              <a:rPr lang="en-AU" altLang="en-US" sz="1400"/>
              <a:t>8 But of the Son He says,</a:t>
            </a:r>
          </a:p>
          <a:p>
            <a:r>
              <a:rPr lang="en-AU" altLang="en-US" sz="1400">
                <a:solidFill>
                  <a:schemeClr val="accent2"/>
                </a:solidFill>
              </a:rPr>
              <a:t>"Thy throne, O God, is forever and ever, and the righteous sceptre is the sceptre of His kingdom. 9 "Thou hast loved righteousness and hated lawlessness; Therefore God, Thy God, hath anointed Thee with the oil of gladness above Thy companions."</a:t>
            </a:r>
            <a:r>
              <a:rPr lang="en-AU" altLang="en-US" sz="1400"/>
              <a:t> </a:t>
            </a:r>
          </a:p>
          <a:p>
            <a:r>
              <a:rPr lang="en-AU" altLang="en-US" sz="1400"/>
              <a:t>10 And, "</a:t>
            </a:r>
            <a:r>
              <a:rPr lang="en-AU" altLang="en-US" sz="1400">
                <a:solidFill>
                  <a:schemeClr val="accent2"/>
                </a:solidFill>
              </a:rPr>
              <a:t>Thou, Lord, in the beginning didst lay the foundation of the earth, and the heavens are the works of Thy hands; 11 They will perish, but Thou remain; and they all will become old as a garment, 12 And as a mantle Thou wilt roll them up; as a garment they will also be changed. But Thou art the same, and Thy years will not come to an end. "  </a:t>
            </a:r>
          </a:p>
          <a:p>
            <a:r>
              <a:rPr lang="en-AU" altLang="en-US" sz="1400"/>
              <a:t>13 But to which of the angels has He ever said,</a:t>
            </a:r>
          </a:p>
          <a:p>
            <a:r>
              <a:rPr lang="en-AU" altLang="en-US" sz="1400">
                <a:solidFill>
                  <a:schemeClr val="accent2"/>
                </a:solidFill>
              </a:rPr>
              <a:t>"Sit at My right hand, Until I make Thine enemies A footstool for Thy feet "?</a:t>
            </a:r>
            <a:r>
              <a:rPr lang="en-AU" altLang="en-US" sz="1400"/>
              <a:t>  </a:t>
            </a:r>
          </a:p>
          <a:p>
            <a:r>
              <a:rPr lang="en-AU" altLang="en-US" sz="1400"/>
              <a:t>14 Are they not all ministering spirits, sent out to render service for the sake of those who will inherit salvation? </a:t>
            </a:r>
          </a:p>
        </p:txBody>
      </p:sp>
      <p:sp>
        <p:nvSpPr>
          <p:cNvPr id="8204" name="Text Box 12">
            <a:extLst>
              <a:ext uri="{FF2B5EF4-FFF2-40B4-BE49-F238E27FC236}">
                <a16:creationId xmlns:a16="http://schemas.microsoft.com/office/drawing/2014/main" id="{1ADD094F-AB6C-C043-ABD2-48255511C4DD}"/>
              </a:ext>
            </a:extLst>
          </p:cNvPr>
          <p:cNvSpPr txBox="1">
            <a:spLocks noChangeArrowheads="1"/>
          </p:cNvSpPr>
          <p:nvPr/>
        </p:nvSpPr>
        <p:spPr bwMode="auto">
          <a:xfrm>
            <a:off x="5705476" y="4656139"/>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2:7</a:t>
            </a:r>
          </a:p>
        </p:txBody>
      </p:sp>
      <p:sp>
        <p:nvSpPr>
          <p:cNvPr id="8205" name="Text Box 13">
            <a:extLst>
              <a:ext uri="{FF2B5EF4-FFF2-40B4-BE49-F238E27FC236}">
                <a16:creationId xmlns:a16="http://schemas.microsoft.com/office/drawing/2014/main" id="{D3D024AB-E430-BC4F-8406-513038EB472D}"/>
              </a:ext>
            </a:extLst>
          </p:cNvPr>
          <p:cNvSpPr txBox="1">
            <a:spLocks noChangeArrowheads="1"/>
          </p:cNvSpPr>
          <p:nvPr/>
        </p:nvSpPr>
        <p:spPr bwMode="auto">
          <a:xfrm>
            <a:off x="5157789" y="5159375"/>
            <a:ext cx="1152525" cy="2746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II Sam. 7:14</a:t>
            </a:r>
          </a:p>
        </p:txBody>
      </p:sp>
      <p:sp>
        <p:nvSpPr>
          <p:cNvPr id="8206" name="Text Box 14">
            <a:extLst>
              <a:ext uri="{FF2B5EF4-FFF2-40B4-BE49-F238E27FC236}">
                <a16:creationId xmlns:a16="http://schemas.microsoft.com/office/drawing/2014/main" id="{1A7BCC6D-8CC1-DE4F-B324-512B1063A3DF}"/>
              </a:ext>
            </a:extLst>
          </p:cNvPr>
          <p:cNvSpPr txBox="1">
            <a:spLocks noChangeArrowheads="1"/>
          </p:cNvSpPr>
          <p:nvPr/>
        </p:nvSpPr>
        <p:spPr bwMode="auto">
          <a:xfrm>
            <a:off x="5705476" y="5951539"/>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97:7</a:t>
            </a:r>
          </a:p>
        </p:txBody>
      </p:sp>
      <p:sp>
        <p:nvSpPr>
          <p:cNvPr id="8207" name="Text Box 15">
            <a:extLst>
              <a:ext uri="{FF2B5EF4-FFF2-40B4-BE49-F238E27FC236}">
                <a16:creationId xmlns:a16="http://schemas.microsoft.com/office/drawing/2014/main" id="{04A2FEC3-3AC0-9543-BCA4-ED6E8F47C481}"/>
              </a:ext>
            </a:extLst>
          </p:cNvPr>
          <p:cNvSpPr txBox="1">
            <a:spLocks noChangeArrowheads="1"/>
          </p:cNvSpPr>
          <p:nvPr/>
        </p:nvSpPr>
        <p:spPr bwMode="auto">
          <a:xfrm>
            <a:off x="5084764" y="6600825"/>
            <a:ext cx="1152525" cy="2746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104:4</a:t>
            </a:r>
          </a:p>
        </p:txBody>
      </p:sp>
      <p:sp>
        <p:nvSpPr>
          <p:cNvPr id="8208" name="Text Box 16">
            <a:extLst>
              <a:ext uri="{FF2B5EF4-FFF2-40B4-BE49-F238E27FC236}">
                <a16:creationId xmlns:a16="http://schemas.microsoft.com/office/drawing/2014/main" id="{195F2F94-EC6F-5641-A0BD-F291EC0DCE3D}"/>
              </a:ext>
            </a:extLst>
          </p:cNvPr>
          <p:cNvSpPr txBox="1">
            <a:spLocks noChangeArrowheads="1"/>
          </p:cNvSpPr>
          <p:nvPr/>
        </p:nvSpPr>
        <p:spPr bwMode="auto">
          <a:xfrm>
            <a:off x="5705476" y="7751764"/>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45:6-7</a:t>
            </a:r>
          </a:p>
        </p:txBody>
      </p:sp>
      <p:sp>
        <p:nvSpPr>
          <p:cNvPr id="8209" name="Text Box 17">
            <a:extLst>
              <a:ext uri="{FF2B5EF4-FFF2-40B4-BE49-F238E27FC236}">
                <a16:creationId xmlns:a16="http://schemas.microsoft.com/office/drawing/2014/main" id="{91A65530-DF43-D44E-A9F6-B30AAF046F72}"/>
              </a:ext>
            </a:extLst>
          </p:cNvPr>
          <p:cNvSpPr txBox="1">
            <a:spLocks noChangeArrowheads="1"/>
          </p:cNvSpPr>
          <p:nvPr/>
        </p:nvSpPr>
        <p:spPr bwMode="auto">
          <a:xfrm>
            <a:off x="4941888" y="9191625"/>
            <a:ext cx="1466850" cy="2746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102:25-27</a:t>
            </a:r>
          </a:p>
        </p:txBody>
      </p:sp>
      <p:sp>
        <p:nvSpPr>
          <p:cNvPr id="8210" name="Text Box 18">
            <a:extLst>
              <a:ext uri="{FF2B5EF4-FFF2-40B4-BE49-F238E27FC236}">
                <a16:creationId xmlns:a16="http://schemas.microsoft.com/office/drawing/2014/main" id="{7FCA41A0-FB2F-9D46-83E1-A35316424917}"/>
              </a:ext>
            </a:extLst>
          </p:cNvPr>
          <p:cNvSpPr txBox="1">
            <a:spLocks noChangeArrowheads="1"/>
          </p:cNvSpPr>
          <p:nvPr/>
        </p:nvSpPr>
        <p:spPr bwMode="auto">
          <a:xfrm>
            <a:off x="5516564" y="9840914"/>
            <a:ext cx="1152525" cy="27463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solidFill>
                  <a:srgbClr val="FF0000"/>
                </a:solidFill>
              </a:rPr>
              <a:t>Psalm 110:1</a:t>
            </a:r>
          </a:p>
        </p:txBody>
      </p:sp>
      <p:sp>
        <p:nvSpPr>
          <p:cNvPr id="8212" name="Text Box 20">
            <a:extLst>
              <a:ext uri="{FF2B5EF4-FFF2-40B4-BE49-F238E27FC236}">
                <a16:creationId xmlns:a16="http://schemas.microsoft.com/office/drawing/2014/main" id="{DE028C67-2F3F-504A-BADD-7B9EDE7C4C46}"/>
              </a:ext>
            </a:extLst>
          </p:cNvPr>
          <p:cNvSpPr txBox="1">
            <a:spLocks noChangeArrowheads="1"/>
          </p:cNvSpPr>
          <p:nvPr/>
        </p:nvSpPr>
        <p:spPr bwMode="auto">
          <a:xfrm>
            <a:off x="1484314" y="1343026"/>
            <a:ext cx="4968875" cy="855663"/>
          </a:xfrm>
          <a:prstGeom prst="rect">
            <a:avLst/>
          </a:prstGeom>
          <a:noFill/>
          <a:ln>
            <a:noFill/>
          </a:ln>
          <a:effectLst>
            <a:outerShdw dist="17961" dir="2700000" algn="ctr" rotWithShape="0">
              <a:schemeClr val="folHlink"/>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AU" altLang="en-US" sz="1600" b="1"/>
              <a:t>Text of Hebrews 1 and Its General Old Testament Heritage In The Modern Church</a:t>
            </a:r>
          </a:p>
          <a:p>
            <a:pPr>
              <a:spcBef>
                <a:spcPct val="50000"/>
              </a:spcBef>
            </a:pPr>
            <a:endParaRPr lang="en-AU" altLang="en-US" sz="1200" b="1"/>
          </a:p>
        </p:txBody>
      </p:sp>
      <p:sp>
        <p:nvSpPr>
          <p:cNvPr id="8213" name="WordArt 21">
            <a:extLst>
              <a:ext uri="{FF2B5EF4-FFF2-40B4-BE49-F238E27FC236}">
                <a16:creationId xmlns:a16="http://schemas.microsoft.com/office/drawing/2014/main" id="{39C6C89B-07CD-3A4D-A6C1-1E5BDDAF2477}"/>
              </a:ext>
            </a:extLst>
          </p:cNvPr>
          <p:cNvSpPr>
            <a:spLocks noChangeArrowheads="1" noChangeShapeType="1" noTextEdit="1"/>
          </p:cNvSpPr>
          <p:nvPr/>
        </p:nvSpPr>
        <p:spPr bwMode="auto">
          <a:xfrm rot="5400000">
            <a:off x="4978400" y="3035300"/>
            <a:ext cx="2590800" cy="215900"/>
          </a:xfrm>
          <a:prstGeom prst="rect">
            <a:avLst/>
          </a:prstGeom>
        </p:spPr>
        <p:txBody>
          <a:bodyPr wrap="none" fromWordArt="1">
            <a:prstTxWarp prst="textPlain">
              <a:avLst>
                <a:gd name="adj" fmla="val 50000"/>
              </a:avLst>
            </a:prstTxWarp>
          </a:bodyPr>
          <a:lstStyle/>
          <a:p>
            <a:pPr algn="ctr"/>
            <a:r>
              <a:rPr lang="en-US" sz="3600" i="1" kern="10">
                <a:ln w="9525">
                  <a:solidFill>
                    <a:srgbClr val="800000"/>
                  </a:solidFill>
                  <a:round/>
                  <a:headEnd/>
                  <a:tailEnd/>
                </a:ln>
                <a:solidFill>
                  <a:srgbClr val="800000"/>
                </a:solidFill>
                <a:effectLst>
                  <a:outerShdw dist="35921" dir="2700000" algn="ctr" rotWithShape="0">
                    <a:srgbClr val="B2B2B2">
                      <a:alpha val="80000"/>
                    </a:srgbClr>
                  </a:outerShdw>
                </a:effectLst>
                <a:latin typeface="Arial Black" panose="020B0604020202020204" pitchFamily="34" charset="0"/>
                <a:cs typeface="Arial Black" panose="020B0604020202020204" pitchFamily="34" charset="0"/>
              </a:rPr>
              <a:t>The  Hebrews  Legacy</a:t>
            </a:r>
          </a:p>
        </p:txBody>
      </p:sp>
      <p:sp>
        <p:nvSpPr>
          <p:cNvPr id="8216" name="Text Box 24">
            <a:extLst>
              <a:ext uri="{FF2B5EF4-FFF2-40B4-BE49-F238E27FC236}">
                <a16:creationId xmlns:a16="http://schemas.microsoft.com/office/drawing/2014/main" id="{842D05C4-7768-2E49-88A6-7B855503F915}"/>
              </a:ext>
            </a:extLst>
          </p:cNvPr>
          <p:cNvSpPr txBox="1">
            <a:spLocks noChangeArrowheads="1"/>
          </p:cNvSpPr>
          <p:nvPr/>
        </p:nvSpPr>
        <p:spPr bwMode="auto">
          <a:xfrm>
            <a:off x="1" y="4224339"/>
            <a:ext cx="1096963"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rgbClr val="FF0000"/>
                </a:solidFill>
              </a:rPr>
              <a:t>O. T. Quotes</a:t>
            </a:r>
          </a:p>
          <a:p>
            <a:pPr algn="ctr">
              <a:spcBef>
                <a:spcPct val="50000"/>
              </a:spcBef>
            </a:pPr>
            <a:endParaRPr lang="en-AU" altLang="en-US" b="1">
              <a:solidFill>
                <a:srgbClr val="FF0000"/>
              </a:solidFill>
            </a:endParaRPr>
          </a:p>
          <a:p>
            <a:pPr algn="ctr">
              <a:spcBef>
                <a:spcPct val="50000"/>
              </a:spcBef>
            </a:pPr>
            <a:r>
              <a:rPr lang="en-AU" altLang="en-US" sz="1400" b="1">
                <a:solidFill>
                  <a:srgbClr val="FF0000"/>
                </a:solidFill>
              </a:rPr>
              <a:t>All speak of the Messiah From the text of the O.T.</a:t>
            </a:r>
          </a:p>
        </p:txBody>
      </p:sp>
      <p:sp>
        <p:nvSpPr>
          <p:cNvPr id="22" name="TextBox 21">
            <a:extLst>
              <a:ext uri="{FF2B5EF4-FFF2-40B4-BE49-F238E27FC236}">
                <a16:creationId xmlns:a16="http://schemas.microsoft.com/office/drawing/2014/main" id="{4B6B5C68-4A12-3D49-8047-A91FBEA599B5}"/>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2195618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4" name="Rectangle 16">
            <a:extLst>
              <a:ext uri="{FF2B5EF4-FFF2-40B4-BE49-F238E27FC236}">
                <a16:creationId xmlns:a16="http://schemas.microsoft.com/office/drawing/2014/main" id="{D130387E-89EE-8B4F-9E56-F0948A9654DB}"/>
              </a:ext>
            </a:extLst>
          </p:cNvPr>
          <p:cNvSpPr>
            <a:spLocks noChangeArrowheads="1"/>
          </p:cNvSpPr>
          <p:nvPr/>
        </p:nvSpPr>
        <p:spPr bwMode="auto">
          <a:xfrm>
            <a:off x="1052513" y="1847850"/>
            <a:ext cx="431800" cy="2592388"/>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 name="Rectangle 2">
            <a:extLst>
              <a:ext uri="{FF2B5EF4-FFF2-40B4-BE49-F238E27FC236}">
                <a16:creationId xmlns:a16="http://schemas.microsoft.com/office/drawing/2014/main" id="{912FF6E3-913D-8A43-AC7D-E3BDEB4CBC9D}"/>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172" name="Group 4">
            <a:extLst>
              <a:ext uri="{FF2B5EF4-FFF2-40B4-BE49-F238E27FC236}">
                <a16:creationId xmlns:a16="http://schemas.microsoft.com/office/drawing/2014/main" id="{BCE426E2-4D6C-3F4F-907D-6518B293E08A}"/>
              </a:ext>
            </a:extLst>
          </p:cNvPr>
          <p:cNvGrpSpPr>
            <a:grpSpLocks/>
          </p:cNvGrpSpPr>
          <p:nvPr/>
        </p:nvGrpSpPr>
        <p:grpSpPr bwMode="auto">
          <a:xfrm>
            <a:off x="188913" y="1416051"/>
            <a:ext cx="836612" cy="2030413"/>
            <a:chOff x="119" y="252"/>
            <a:chExt cx="527" cy="1279"/>
          </a:xfrm>
        </p:grpSpPr>
        <p:sp>
          <p:nvSpPr>
            <p:cNvPr id="7173" name="Rectangle 5">
              <a:extLst>
                <a:ext uri="{FF2B5EF4-FFF2-40B4-BE49-F238E27FC236}">
                  <a16:creationId xmlns:a16="http://schemas.microsoft.com/office/drawing/2014/main" id="{2399A587-286E-B145-A0EC-6D38439F971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4" name="Line 6">
              <a:extLst>
                <a:ext uri="{FF2B5EF4-FFF2-40B4-BE49-F238E27FC236}">
                  <a16:creationId xmlns:a16="http://schemas.microsoft.com/office/drawing/2014/main" id="{1AE81AA1-650A-B546-A54A-91E1620874F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5" name="Line 7">
              <a:extLst>
                <a:ext uri="{FF2B5EF4-FFF2-40B4-BE49-F238E27FC236}">
                  <a16:creationId xmlns:a16="http://schemas.microsoft.com/office/drawing/2014/main" id="{C5F085D8-875B-A143-86A7-090DA11C8AB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6" name="Text Box 8">
              <a:extLst>
                <a:ext uri="{FF2B5EF4-FFF2-40B4-BE49-F238E27FC236}">
                  <a16:creationId xmlns:a16="http://schemas.microsoft.com/office/drawing/2014/main" id="{4F33BD37-2A78-5444-9FD8-FE99FAC73821}"/>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7181" name="Text Box 13">
            <a:extLst>
              <a:ext uri="{FF2B5EF4-FFF2-40B4-BE49-F238E27FC236}">
                <a16:creationId xmlns:a16="http://schemas.microsoft.com/office/drawing/2014/main" id="{0DD9D73D-B673-E642-A796-6C303DDCF0D9}"/>
              </a:ext>
            </a:extLst>
          </p:cNvPr>
          <p:cNvSpPr txBox="1">
            <a:spLocks noChangeArrowheads="1"/>
          </p:cNvSpPr>
          <p:nvPr/>
        </p:nvSpPr>
        <p:spPr bwMode="auto">
          <a:xfrm>
            <a:off x="1" y="3863975"/>
            <a:ext cx="11525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dirty="0">
                <a:solidFill>
                  <a:schemeClr val="bg1"/>
                </a:solidFill>
              </a:rPr>
              <a:t>Sunday Bible Class</a:t>
            </a:r>
          </a:p>
        </p:txBody>
      </p:sp>
      <p:sp>
        <p:nvSpPr>
          <p:cNvPr id="7182" name="Text Box 14">
            <a:extLst>
              <a:ext uri="{FF2B5EF4-FFF2-40B4-BE49-F238E27FC236}">
                <a16:creationId xmlns:a16="http://schemas.microsoft.com/office/drawing/2014/main" id="{27B42D01-2D78-E345-9C51-1F080E665387}"/>
              </a:ext>
            </a:extLst>
          </p:cNvPr>
          <p:cNvSpPr txBox="1">
            <a:spLocks noChangeArrowheads="1"/>
          </p:cNvSpPr>
          <p:nvPr/>
        </p:nvSpPr>
        <p:spPr bwMode="auto">
          <a:xfrm>
            <a:off x="1484314" y="1774825"/>
            <a:ext cx="4968875" cy="9140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a:t>What do you think God was concerned about when He inspired Hebrews 1?  Who was He talking to?  Why was He saying these particular words?</a:t>
            </a:r>
          </a:p>
          <a:p>
            <a:pPr>
              <a:spcBef>
                <a:spcPct val="50000"/>
              </a:spcBef>
              <a:buFontTx/>
              <a:buAutoNum type="arabicPeriod"/>
            </a:pPr>
            <a:r>
              <a:rPr lang="en-AU" altLang="en-US" sz="1400"/>
              <a:t>What was the ‘premise’ of last week’s sermon?  What perception do we need to carry around with us each day?  Why do we need to do this and to what extent?</a:t>
            </a:r>
          </a:p>
          <a:p>
            <a:pPr>
              <a:spcBef>
                <a:spcPct val="50000"/>
              </a:spcBef>
              <a:buFontTx/>
              <a:buAutoNum type="arabicPeriod"/>
            </a:pPr>
            <a:r>
              <a:rPr lang="en-AU" altLang="en-US" sz="1400"/>
              <a:t>We are asked to “hold on, least we drift away” In Hebrews 2:1.   Please name five different, modern, situations where this could be of significance today?   </a:t>
            </a:r>
          </a:p>
          <a:p>
            <a:pPr>
              <a:spcBef>
                <a:spcPct val="50000"/>
              </a:spcBef>
              <a:buFontTx/>
              <a:buAutoNum type="arabicPeriod"/>
            </a:pPr>
            <a:r>
              <a:rPr lang="en-AU" altLang="en-US" sz="1400"/>
              <a:t>To what extent should we take these words as the members of the church today?  What is the ‘legacy’ of these words today, for me, personally?   Why?</a:t>
            </a:r>
          </a:p>
          <a:p>
            <a:pPr>
              <a:spcBef>
                <a:spcPct val="50000"/>
              </a:spcBef>
            </a:pPr>
            <a:r>
              <a:rPr lang="en-AU" altLang="en-US" sz="1400"/>
              <a:t>      ----------------------------------------</a:t>
            </a:r>
          </a:p>
          <a:p>
            <a:pPr>
              <a:spcBef>
                <a:spcPct val="50000"/>
              </a:spcBef>
              <a:buFontTx/>
              <a:buAutoNum type="arabicPeriod" startAt="5"/>
            </a:pPr>
            <a:r>
              <a:rPr lang="en-AU" altLang="en-US" sz="1400"/>
              <a:t>Are angels to be worshipped?  What do we know about our worship from Hebrews 1?</a:t>
            </a:r>
          </a:p>
          <a:p>
            <a:pPr>
              <a:spcBef>
                <a:spcPct val="50000"/>
              </a:spcBef>
              <a:buFontTx/>
              <a:buAutoNum type="arabicPeriod" startAt="5"/>
            </a:pPr>
            <a:r>
              <a:rPr lang="en-AU" altLang="en-US" sz="1400"/>
              <a:t>How should the church today look at the idea of angels?  Do they still have a role in the daily work of the church?</a:t>
            </a:r>
          </a:p>
          <a:p>
            <a:pPr>
              <a:spcBef>
                <a:spcPct val="50000"/>
              </a:spcBef>
              <a:buFontTx/>
              <a:buAutoNum type="arabicPeriod" startAt="5"/>
            </a:pPr>
            <a:r>
              <a:rPr lang="en-AU" altLang="en-US" sz="1400"/>
              <a:t>What is the role of the angels as to the Christ today?  Do we know any real particulars or do we work from assumptions primarily when we look at angels?</a:t>
            </a:r>
          </a:p>
          <a:p>
            <a:pPr>
              <a:spcBef>
                <a:spcPct val="50000"/>
              </a:spcBef>
              <a:buFontTx/>
              <a:buAutoNum type="arabicPeriod" startAt="5"/>
            </a:pPr>
            <a:r>
              <a:rPr lang="en-AU" altLang="en-US" sz="1400"/>
              <a:t>How can a study of angels be practical today?  What does it tell us about God? About God’s love for us?  About God’s knowledge of what is going on in the world? </a:t>
            </a:r>
          </a:p>
          <a:p>
            <a:pPr>
              <a:spcBef>
                <a:spcPct val="50000"/>
              </a:spcBef>
              <a:buFontTx/>
              <a:buAutoNum type="arabicPeriod" startAt="5"/>
            </a:pPr>
            <a:r>
              <a:rPr lang="en-AU" altLang="en-US" sz="1400"/>
              <a:t>What should be the primary reason that we come together on Sunday morning?  Veneration or Education?</a:t>
            </a:r>
          </a:p>
          <a:p>
            <a:pPr>
              <a:spcBef>
                <a:spcPct val="50000"/>
              </a:spcBef>
              <a:buFontTx/>
              <a:buAutoNum type="arabicPeriod" startAt="5"/>
            </a:pPr>
            <a:r>
              <a:rPr lang="en-AU" altLang="en-US" sz="1400"/>
              <a:t>Can these two ideas, ‘veneration’ and ‘education’ exist at the same time.</a:t>
            </a:r>
          </a:p>
          <a:p>
            <a:pPr>
              <a:spcBef>
                <a:spcPct val="50000"/>
              </a:spcBef>
            </a:pPr>
            <a:r>
              <a:rPr lang="en-AU" altLang="en-US" sz="1400"/>
              <a:t>________________________</a:t>
            </a:r>
          </a:p>
          <a:p>
            <a:pPr>
              <a:spcBef>
                <a:spcPct val="50000"/>
              </a:spcBef>
            </a:pPr>
            <a:r>
              <a:rPr lang="en-AU" altLang="en-US" sz="1400"/>
              <a:t>Practical points found in homework assignment.  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7183" name="WordArt 15">
            <a:extLst>
              <a:ext uri="{FF2B5EF4-FFF2-40B4-BE49-F238E27FC236}">
                <a16:creationId xmlns:a16="http://schemas.microsoft.com/office/drawing/2014/main" id="{5D328089-7E81-C34A-B45E-D4C363903D6B}"/>
              </a:ext>
            </a:extLst>
          </p:cNvPr>
          <p:cNvSpPr>
            <a:spLocks noChangeArrowheads="1" noChangeShapeType="1" noTextEdit="1"/>
          </p:cNvSpPr>
          <p:nvPr/>
        </p:nvSpPr>
        <p:spPr bwMode="auto">
          <a:xfrm rot="5400000">
            <a:off x="340520" y="2848770"/>
            <a:ext cx="1819275" cy="249237"/>
          </a:xfrm>
          <a:prstGeom prst="rect">
            <a:avLst/>
          </a:prstGeom>
        </p:spPr>
        <p:txBody>
          <a:bodyPr vert="wordArtVert" wrap="none" fromWordArt="1">
            <a:prstTxWarp prst="textPlain">
              <a:avLst>
                <a:gd name="adj" fmla="val 50000"/>
              </a:avLst>
            </a:prstTxWarp>
          </a:bodyPr>
          <a:lstStyle/>
          <a:p>
            <a:pPr algn="ctr" fontAlgn="auto"/>
            <a:r>
              <a:rPr lang="en-US" sz="3600" i="1" kern="10">
                <a:ln w="9525">
                  <a:solidFill>
                    <a:srgbClr val="800000"/>
                  </a:solidFill>
                  <a:round/>
                  <a:headEnd/>
                  <a:tailEnd/>
                </a:ln>
                <a:solidFill>
                  <a:srgbClr val="800000"/>
                </a:solidFill>
                <a:effectLst>
                  <a:outerShdw dist="35921" dir="2700000" algn="ctr" rotWithShape="0">
                    <a:srgbClr val="B2B2B2">
                      <a:alpha val="80000"/>
                    </a:srgbClr>
                  </a:outerShdw>
                </a:effectLst>
                <a:latin typeface="Arial Black" panose="020B0604020202020204" pitchFamily="34" charset="0"/>
                <a:cs typeface="Arial Black" panose="020B0604020202020204" pitchFamily="34" charset="0"/>
              </a:rPr>
              <a:t>Review</a:t>
            </a:r>
          </a:p>
        </p:txBody>
      </p:sp>
      <p:sp>
        <p:nvSpPr>
          <p:cNvPr id="7185" name="Rectangle 17">
            <a:extLst>
              <a:ext uri="{FF2B5EF4-FFF2-40B4-BE49-F238E27FC236}">
                <a16:creationId xmlns:a16="http://schemas.microsoft.com/office/drawing/2014/main" id="{B1642462-E546-A14C-8BDD-7A6653973F8A}"/>
              </a:ext>
            </a:extLst>
          </p:cNvPr>
          <p:cNvSpPr>
            <a:spLocks noChangeArrowheads="1"/>
          </p:cNvSpPr>
          <p:nvPr/>
        </p:nvSpPr>
        <p:spPr bwMode="auto">
          <a:xfrm>
            <a:off x="1052513" y="4943475"/>
            <a:ext cx="431800" cy="3671888"/>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6" name="WordArt 18">
            <a:extLst>
              <a:ext uri="{FF2B5EF4-FFF2-40B4-BE49-F238E27FC236}">
                <a16:creationId xmlns:a16="http://schemas.microsoft.com/office/drawing/2014/main" id="{4C99CA26-9A48-5C42-8269-09347B071507}"/>
              </a:ext>
            </a:extLst>
          </p:cNvPr>
          <p:cNvSpPr>
            <a:spLocks noChangeArrowheads="1" noChangeShapeType="1" noTextEdit="1"/>
          </p:cNvSpPr>
          <p:nvPr/>
        </p:nvSpPr>
        <p:spPr bwMode="auto">
          <a:xfrm rot="5400000">
            <a:off x="-350044" y="6634957"/>
            <a:ext cx="3167063" cy="215900"/>
          </a:xfrm>
          <a:prstGeom prst="rect">
            <a:avLst/>
          </a:prstGeom>
        </p:spPr>
        <p:txBody>
          <a:bodyPr vert="wordArtVert" wrap="none" fromWordArt="1">
            <a:prstTxWarp prst="textPlain">
              <a:avLst>
                <a:gd name="adj" fmla="val 50000"/>
              </a:avLst>
            </a:prstTxWarp>
          </a:bodyPr>
          <a:lstStyle/>
          <a:p>
            <a:pPr algn="ctr" fontAlgn="auto"/>
            <a:r>
              <a:rPr lang="en-US" sz="3600" i="1" kern="10">
                <a:ln w="9525">
                  <a:solidFill>
                    <a:srgbClr val="800000"/>
                  </a:solidFill>
                  <a:round/>
                  <a:headEnd/>
                  <a:tailEnd/>
                </a:ln>
                <a:solidFill>
                  <a:srgbClr val="800000"/>
                </a:solidFill>
                <a:effectLst>
                  <a:outerShdw dist="35921" dir="2700000" algn="ctr" rotWithShape="0">
                    <a:srgbClr val="B2B2B2">
                      <a:alpha val="80000"/>
                    </a:srgbClr>
                  </a:outerShdw>
                </a:effectLst>
                <a:latin typeface="Arial Black" panose="020B0604020202020204" pitchFamily="34" charset="0"/>
                <a:cs typeface="Arial Black" panose="020B0604020202020204" pitchFamily="34" charset="0"/>
              </a:rPr>
              <a:t>Discussion</a:t>
            </a:r>
          </a:p>
        </p:txBody>
      </p:sp>
      <p:sp>
        <p:nvSpPr>
          <p:cNvPr id="15" name="TextBox 14">
            <a:extLst>
              <a:ext uri="{FF2B5EF4-FFF2-40B4-BE49-F238E27FC236}">
                <a16:creationId xmlns:a16="http://schemas.microsoft.com/office/drawing/2014/main" id="{49B4ECDD-948D-4A4B-833F-0B7A16E59F07}"/>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1812179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078ADD96-56EB-9F4F-B64D-3239C13A446E}"/>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 name="Picture 1">
            <a:extLst>
              <a:ext uri="{FF2B5EF4-FFF2-40B4-BE49-F238E27FC236}">
                <a16:creationId xmlns:a16="http://schemas.microsoft.com/office/drawing/2014/main" id="{D4A39338-F14A-6042-95AD-2C496AD1A4A2}"/>
              </a:ext>
            </a:extLst>
          </p:cNvPr>
          <p:cNvPicPr>
            <a:picLocks noChangeAspect="1"/>
          </p:cNvPicPr>
          <p:nvPr/>
        </p:nvPicPr>
        <p:blipFill>
          <a:blip r:embed="rId2"/>
          <a:stretch>
            <a:fillRect/>
          </a:stretch>
        </p:blipFill>
        <p:spPr>
          <a:xfrm>
            <a:off x="629920" y="1475740"/>
            <a:ext cx="5567680" cy="2547620"/>
          </a:xfrm>
          <a:prstGeom prst="rect">
            <a:avLst/>
          </a:prstGeom>
        </p:spPr>
      </p:pic>
      <p:sp>
        <p:nvSpPr>
          <p:cNvPr id="3" name="Triangle 2">
            <a:extLst>
              <a:ext uri="{FF2B5EF4-FFF2-40B4-BE49-F238E27FC236}">
                <a16:creationId xmlns:a16="http://schemas.microsoft.com/office/drawing/2014/main" id="{23854BB8-B71E-DC45-BE85-46CF4051F9F6}"/>
              </a:ext>
            </a:extLst>
          </p:cNvPr>
          <p:cNvSpPr/>
          <p:nvPr/>
        </p:nvSpPr>
        <p:spPr>
          <a:xfrm rot="420000">
            <a:off x="1049542" y="2619900"/>
            <a:ext cx="1706880" cy="8951344"/>
          </a:xfrm>
          <a:prstGeom prst="triangle">
            <a:avLst>
              <a:gd name="adj" fmla="val 4401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4E523BF-1249-1348-986C-557BDF6C480C}"/>
              </a:ext>
            </a:extLst>
          </p:cNvPr>
          <p:cNvSpPr txBox="1"/>
          <p:nvPr/>
        </p:nvSpPr>
        <p:spPr>
          <a:xfrm>
            <a:off x="2316480" y="4145280"/>
            <a:ext cx="3977640" cy="6309420"/>
          </a:xfrm>
          <a:prstGeom prst="rect">
            <a:avLst/>
          </a:prstGeom>
          <a:noFill/>
        </p:spPr>
        <p:txBody>
          <a:bodyPr wrap="square" rtlCol="0">
            <a:spAutoFit/>
          </a:bodyPr>
          <a:lstStyle/>
          <a:p>
            <a:pPr algn="ctr"/>
            <a:r>
              <a:rPr lang="en-US" sz="2400" b="1" dirty="0"/>
              <a:t>1</a:t>
            </a:r>
            <a:r>
              <a:rPr lang="en-US" sz="2000" b="1" dirty="0"/>
              <a:t>.   Jesus is the “prime apexial thought”, the one central thought above all other thoughts, and above all other people, and all other things.</a:t>
            </a:r>
          </a:p>
          <a:p>
            <a:pPr algn="ctr"/>
            <a:endParaRPr lang="en-US" sz="2000" b="1" dirty="0"/>
          </a:p>
          <a:p>
            <a:pPr marL="514350" indent="-514350" algn="ctr">
              <a:buAutoNum type="arabicPeriod" startAt="2"/>
            </a:pPr>
            <a:r>
              <a:rPr lang="en-US" sz="2000" b="1" dirty="0"/>
              <a:t>“Lordship” is the finding of that one God-given supreme apex idea and thought and then organizing all living around that idea.</a:t>
            </a:r>
          </a:p>
          <a:p>
            <a:pPr marL="514350" indent="-514350" algn="ctr">
              <a:buAutoNum type="arabicPeriod" startAt="2"/>
            </a:pPr>
            <a:endParaRPr lang="en-US" sz="2000" b="1" dirty="0"/>
          </a:p>
          <a:p>
            <a:pPr marL="514350" indent="-514350" algn="ctr">
              <a:buAutoNum type="arabicPeriod" startAt="2"/>
            </a:pPr>
            <a:r>
              <a:rPr lang="en-US" sz="2000" b="1" dirty="0"/>
              <a:t>Jesus said that “if anything or any person stands between you and His absolute sovereignty, then cut that problem area off.</a:t>
            </a:r>
          </a:p>
          <a:p>
            <a:pPr marL="514350" indent="-514350" algn="ctr">
              <a:buAutoNum type="arabicPeriod" startAt="2"/>
            </a:pPr>
            <a:endParaRPr lang="en-US" sz="2000" b="1" dirty="0"/>
          </a:p>
          <a:p>
            <a:pPr marL="514350" indent="-514350" algn="ctr">
              <a:buAutoNum type="arabicPeriod" startAt="2"/>
            </a:pPr>
            <a:r>
              <a:rPr lang="en-US" sz="2000" b="1" dirty="0"/>
              <a:t>Salvation depends on this point from Hebrews 1.</a:t>
            </a:r>
          </a:p>
        </p:txBody>
      </p:sp>
      <p:sp>
        <p:nvSpPr>
          <p:cNvPr id="5" name="Rectangle 4">
            <a:extLst>
              <a:ext uri="{FF2B5EF4-FFF2-40B4-BE49-F238E27FC236}">
                <a16:creationId xmlns:a16="http://schemas.microsoft.com/office/drawing/2014/main" id="{9713F241-2CCC-4349-9C25-ADCF8238F2E7}"/>
              </a:ext>
            </a:extLst>
          </p:cNvPr>
          <p:cNvSpPr/>
          <p:nvPr/>
        </p:nvSpPr>
        <p:spPr>
          <a:xfrm>
            <a:off x="396240" y="11353800"/>
            <a:ext cx="1905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152B40C-B520-1940-8790-9B7E636F70B1}"/>
              </a:ext>
            </a:extLst>
          </p:cNvPr>
          <p:cNvSpPr txBox="1"/>
          <p:nvPr/>
        </p:nvSpPr>
        <p:spPr>
          <a:xfrm>
            <a:off x="200025" y="9258299"/>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28138613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2">
            <a:extLst>
              <a:ext uri="{FF2B5EF4-FFF2-40B4-BE49-F238E27FC236}">
                <a16:creationId xmlns:a16="http://schemas.microsoft.com/office/drawing/2014/main" id="{D0AAB51B-CCC6-7546-A5A0-7F718E885DEB}"/>
              </a:ext>
            </a:extLst>
          </p:cNvPr>
          <p:cNvSpPr>
            <a:spLocks/>
          </p:cNvSpPr>
          <p:nvPr/>
        </p:nvSpPr>
        <p:spPr bwMode="auto">
          <a:xfrm>
            <a:off x="3016250" y="1893888"/>
            <a:ext cx="3111500" cy="8775700"/>
          </a:xfrm>
          <a:custGeom>
            <a:avLst/>
            <a:gdLst>
              <a:gd name="T0" fmla="*/ 0 w 1960"/>
              <a:gd name="T1" fmla="*/ 0 h 5528"/>
              <a:gd name="T2" fmla="*/ 95 w 1960"/>
              <a:gd name="T3" fmla="*/ 86 h 5528"/>
              <a:gd name="T4" fmla="*/ 1960 w 1960"/>
              <a:gd name="T5" fmla="*/ 77 h 5528"/>
              <a:gd name="T6" fmla="*/ 1960 w 1960"/>
              <a:gd name="T7" fmla="*/ 5528 h 5528"/>
              <a:gd name="T8" fmla="*/ 1556 w 1960"/>
              <a:gd name="T9" fmla="*/ 5519 h 5528"/>
            </a:gdLst>
            <a:ahLst/>
            <a:cxnLst>
              <a:cxn ang="0">
                <a:pos x="T0" y="T1"/>
              </a:cxn>
              <a:cxn ang="0">
                <a:pos x="T2" y="T3"/>
              </a:cxn>
              <a:cxn ang="0">
                <a:pos x="T4" y="T5"/>
              </a:cxn>
              <a:cxn ang="0">
                <a:pos x="T6" y="T7"/>
              </a:cxn>
              <a:cxn ang="0">
                <a:pos x="T8" y="T9"/>
              </a:cxn>
            </a:cxnLst>
            <a:rect l="0" t="0" r="r" b="b"/>
            <a:pathLst>
              <a:path w="1960" h="5528">
                <a:moveTo>
                  <a:pt x="0" y="0"/>
                </a:moveTo>
                <a:lnTo>
                  <a:pt x="95" y="86"/>
                </a:lnTo>
                <a:lnTo>
                  <a:pt x="1960" y="77"/>
                </a:lnTo>
                <a:lnTo>
                  <a:pt x="1960" y="5528"/>
                </a:lnTo>
                <a:lnTo>
                  <a:pt x="1556" y="5519"/>
                </a:lnTo>
              </a:path>
            </a:pathLst>
          </a:custGeom>
          <a:noFill/>
          <a:ln w="38100" cap="flat"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7" name="Rectangle 33">
            <a:extLst>
              <a:ext uri="{FF2B5EF4-FFF2-40B4-BE49-F238E27FC236}">
                <a16:creationId xmlns:a16="http://schemas.microsoft.com/office/drawing/2014/main" id="{213440AA-CF38-DA48-8716-217927C3862B}"/>
              </a:ext>
            </a:extLst>
          </p:cNvPr>
          <p:cNvSpPr>
            <a:spLocks noChangeArrowheads="1"/>
          </p:cNvSpPr>
          <p:nvPr/>
        </p:nvSpPr>
        <p:spPr bwMode="auto">
          <a:xfrm>
            <a:off x="3143250" y="3995530"/>
            <a:ext cx="3176105" cy="33006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7" name="Rectangle 3">
            <a:extLst>
              <a:ext uri="{FF2B5EF4-FFF2-40B4-BE49-F238E27FC236}">
                <a16:creationId xmlns:a16="http://schemas.microsoft.com/office/drawing/2014/main" id="{987023B1-CAC0-E543-9263-D03BAF8A6C79}"/>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48" name="Group 4">
            <a:extLst>
              <a:ext uri="{FF2B5EF4-FFF2-40B4-BE49-F238E27FC236}">
                <a16:creationId xmlns:a16="http://schemas.microsoft.com/office/drawing/2014/main" id="{178C1858-218F-0F40-BA48-6B789260424C}"/>
              </a:ext>
            </a:extLst>
          </p:cNvPr>
          <p:cNvGrpSpPr>
            <a:grpSpLocks/>
          </p:cNvGrpSpPr>
          <p:nvPr/>
        </p:nvGrpSpPr>
        <p:grpSpPr bwMode="auto">
          <a:xfrm>
            <a:off x="188913" y="1416051"/>
            <a:ext cx="836612" cy="2030413"/>
            <a:chOff x="119" y="252"/>
            <a:chExt cx="527" cy="1279"/>
          </a:xfrm>
        </p:grpSpPr>
        <p:sp>
          <p:nvSpPr>
            <p:cNvPr id="6149" name="Rectangle 5">
              <a:extLst>
                <a:ext uri="{FF2B5EF4-FFF2-40B4-BE49-F238E27FC236}">
                  <a16:creationId xmlns:a16="http://schemas.microsoft.com/office/drawing/2014/main" id="{B4DF5264-60F5-424A-A567-FB60E91C29E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0" name="Line 6">
              <a:extLst>
                <a:ext uri="{FF2B5EF4-FFF2-40B4-BE49-F238E27FC236}">
                  <a16:creationId xmlns:a16="http://schemas.microsoft.com/office/drawing/2014/main" id="{82F209C3-3D3A-AD45-8912-FF6171026716}"/>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 name="Line 7">
              <a:extLst>
                <a:ext uri="{FF2B5EF4-FFF2-40B4-BE49-F238E27FC236}">
                  <a16:creationId xmlns:a16="http://schemas.microsoft.com/office/drawing/2014/main" id="{C258ED3F-EC23-8D4D-AC4A-61E86FD14A2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2" name="Text Box 8">
              <a:extLst>
                <a:ext uri="{FF2B5EF4-FFF2-40B4-BE49-F238E27FC236}">
                  <a16:creationId xmlns:a16="http://schemas.microsoft.com/office/drawing/2014/main" id="{30A7B0A3-9D8B-6D47-9D6D-8291B4BC620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6154" name="Text Box 10">
            <a:extLst>
              <a:ext uri="{FF2B5EF4-FFF2-40B4-BE49-F238E27FC236}">
                <a16:creationId xmlns:a16="http://schemas.microsoft.com/office/drawing/2014/main" id="{A8AA0D12-8011-1E43-AAD7-BC70C41CFD74}"/>
              </a:ext>
            </a:extLst>
          </p:cNvPr>
          <p:cNvSpPr txBox="1">
            <a:spLocks noChangeArrowheads="1"/>
          </p:cNvSpPr>
          <p:nvPr/>
        </p:nvSpPr>
        <p:spPr bwMode="auto">
          <a:xfrm>
            <a:off x="1125539" y="1558926"/>
            <a:ext cx="5399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Notice The “Focus” Of The Voice of Hebrews 2</a:t>
            </a:r>
            <a:endParaRPr lang="en-AU" altLang="en-US" sz="1400" b="1"/>
          </a:p>
        </p:txBody>
      </p:sp>
      <p:sp>
        <p:nvSpPr>
          <p:cNvPr id="6155" name="Text Box 11">
            <a:extLst>
              <a:ext uri="{FF2B5EF4-FFF2-40B4-BE49-F238E27FC236}">
                <a16:creationId xmlns:a16="http://schemas.microsoft.com/office/drawing/2014/main" id="{22781AD6-ED5C-D349-96C3-D9C77BA07291}"/>
              </a:ext>
            </a:extLst>
          </p:cNvPr>
          <p:cNvSpPr txBox="1">
            <a:spLocks noChangeArrowheads="1"/>
          </p:cNvSpPr>
          <p:nvPr/>
        </p:nvSpPr>
        <p:spPr bwMode="auto">
          <a:xfrm>
            <a:off x="1456029" y="2044432"/>
            <a:ext cx="4608513"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200" dirty="0"/>
              <a:t>14 </a:t>
            </a:r>
            <a:r>
              <a:rPr lang="en-AU" altLang="en-US" sz="1200" b="1" dirty="0">
                <a:solidFill>
                  <a:schemeClr val="accent2"/>
                </a:solidFill>
              </a:rPr>
              <a:t>Since then the children share in flesh and blood, He Himself likewise also partook of the same, that through death He might render powerless him who had the power of death, that is, the devil; 15 and might deliver those who through fear of death were subject to slavery all their lives. 16 For assuredly He does not give help to angels, but He gives help to the descendant of Abraham</a:t>
            </a:r>
            <a:r>
              <a:rPr lang="en-AU" altLang="en-US" sz="1200" b="1" dirty="0"/>
              <a:t>. </a:t>
            </a:r>
            <a:r>
              <a:rPr lang="en-AU" altLang="en-US" sz="1200" b="1" dirty="0">
                <a:solidFill>
                  <a:srgbClr val="CC0000"/>
                </a:solidFill>
              </a:rPr>
              <a:t>17 </a:t>
            </a:r>
            <a:r>
              <a:rPr lang="en-AU" altLang="en-US" sz="1200" b="1" u="sng" dirty="0">
                <a:solidFill>
                  <a:srgbClr val="CC0000"/>
                </a:solidFill>
              </a:rPr>
              <a:t>Therefore,</a:t>
            </a:r>
            <a:r>
              <a:rPr lang="en-AU" altLang="en-US" sz="1200" b="1" dirty="0">
                <a:solidFill>
                  <a:srgbClr val="CC0000"/>
                </a:solidFill>
              </a:rPr>
              <a:t> He </a:t>
            </a:r>
            <a:r>
              <a:rPr lang="en-AU" altLang="en-US" sz="1200" b="1" u="sng" dirty="0">
                <a:solidFill>
                  <a:srgbClr val="CC0000"/>
                </a:solidFill>
              </a:rPr>
              <a:t>had</a:t>
            </a:r>
            <a:r>
              <a:rPr lang="en-AU" altLang="en-US" sz="1200" b="1" dirty="0">
                <a:solidFill>
                  <a:srgbClr val="CC0000"/>
                </a:solidFill>
              </a:rPr>
              <a:t> to be made like His brethren in all things, that He might become a merciful and faithful high priest in things pertaining to God, to make propitiation for the sins of the people. 18 </a:t>
            </a:r>
            <a:r>
              <a:rPr lang="en-AU" altLang="en-US" sz="1200" b="1" u="sng" dirty="0">
                <a:solidFill>
                  <a:srgbClr val="CC0000"/>
                </a:solidFill>
              </a:rPr>
              <a:t>For since He Himself was tempted in that which He has suffered, He is able to come to the aid of those who are tempted</a:t>
            </a:r>
            <a:r>
              <a:rPr lang="en-AU" altLang="en-US" sz="1200" b="1" dirty="0">
                <a:solidFill>
                  <a:srgbClr val="CC0000"/>
                </a:solidFill>
              </a:rPr>
              <a:t>. </a:t>
            </a:r>
          </a:p>
        </p:txBody>
      </p:sp>
      <p:sp>
        <p:nvSpPr>
          <p:cNvPr id="6160" name="Text Box 16">
            <a:extLst>
              <a:ext uri="{FF2B5EF4-FFF2-40B4-BE49-F238E27FC236}">
                <a16:creationId xmlns:a16="http://schemas.microsoft.com/office/drawing/2014/main" id="{9BB3E6C5-4B75-244C-8A33-A07740649765}"/>
              </a:ext>
            </a:extLst>
          </p:cNvPr>
          <p:cNvSpPr txBox="1">
            <a:spLocks noChangeArrowheads="1"/>
          </p:cNvSpPr>
          <p:nvPr/>
        </p:nvSpPr>
        <p:spPr bwMode="auto">
          <a:xfrm>
            <a:off x="1916113" y="10344150"/>
            <a:ext cx="3529012"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i="1" dirty="0"/>
              <a:t>Point One:</a:t>
            </a:r>
            <a:r>
              <a:rPr lang="en-AU" altLang="en-US" sz="1200" dirty="0"/>
              <a:t>  </a:t>
            </a:r>
            <a:r>
              <a:rPr lang="en-AU" altLang="en-US" sz="1200" b="1" dirty="0">
                <a:solidFill>
                  <a:schemeClr val="accent2"/>
                </a:solidFill>
              </a:rPr>
              <a:t>He is now the definition of our life and service ministry.  He is not an aside, at all !!!</a:t>
            </a:r>
          </a:p>
        </p:txBody>
      </p:sp>
      <p:sp>
        <p:nvSpPr>
          <p:cNvPr id="6161" name="Text Box 17">
            <a:extLst>
              <a:ext uri="{FF2B5EF4-FFF2-40B4-BE49-F238E27FC236}">
                <a16:creationId xmlns:a16="http://schemas.microsoft.com/office/drawing/2014/main" id="{2C16326E-1E12-CA47-8698-1B31B97FA065}"/>
              </a:ext>
            </a:extLst>
          </p:cNvPr>
          <p:cNvSpPr txBox="1">
            <a:spLocks noChangeArrowheads="1"/>
          </p:cNvSpPr>
          <p:nvPr/>
        </p:nvSpPr>
        <p:spPr bwMode="auto">
          <a:xfrm>
            <a:off x="1316357" y="1282067"/>
            <a:ext cx="50234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AU" altLang="en-US" sz="1000" b="1" dirty="0">
                <a:solidFill>
                  <a:srgbClr val="CC0000"/>
                </a:solidFill>
              </a:rPr>
              <a:t>Contrary to conservative thinking, God does have a purpose and plan for the role of Jesus.</a:t>
            </a:r>
          </a:p>
        </p:txBody>
      </p:sp>
      <p:sp>
        <p:nvSpPr>
          <p:cNvPr id="6164" name="Text Box 20">
            <a:extLst>
              <a:ext uri="{FF2B5EF4-FFF2-40B4-BE49-F238E27FC236}">
                <a16:creationId xmlns:a16="http://schemas.microsoft.com/office/drawing/2014/main" id="{4BA1E48A-EC35-F34C-A6F5-B5D0640DF79A}"/>
              </a:ext>
            </a:extLst>
          </p:cNvPr>
          <p:cNvSpPr txBox="1">
            <a:spLocks noChangeArrowheads="1"/>
          </p:cNvSpPr>
          <p:nvPr/>
        </p:nvSpPr>
        <p:spPr bwMode="auto">
          <a:xfrm>
            <a:off x="3141663" y="4224338"/>
            <a:ext cx="316865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dirty="0"/>
              <a:t>Jesus is the one that God proclaims and the one in whom He puts our future … </a:t>
            </a:r>
          </a:p>
        </p:txBody>
      </p:sp>
      <p:sp>
        <p:nvSpPr>
          <p:cNvPr id="6165" name="Text Box 21">
            <a:extLst>
              <a:ext uri="{FF2B5EF4-FFF2-40B4-BE49-F238E27FC236}">
                <a16:creationId xmlns:a16="http://schemas.microsoft.com/office/drawing/2014/main" id="{054D16A2-FD40-F647-B694-23F6F8568AC7}"/>
              </a:ext>
            </a:extLst>
          </p:cNvPr>
          <p:cNvSpPr txBox="1">
            <a:spLocks noChangeArrowheads="1"/>
          </p:cNvSpPr>
          <p:nvPr/>
        </p:nvSpPr>
        <p:spPr bwMode="auto">
          <a:xfrm>
            <a:off x="2492375" y="5016500"/>
            <a:ext cx="3817938" cy="1292662"/>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dirty="0"/>
              <a:t>Jesus is the one that God has given us as the perfect centrepiece of all Christian thought and all Christian thinking…   He is the one we are to obey… He is the mountain top !!</a:t>
            </a:r>
          </a:p>
          <a:p>
            <a:pPr algn="ctr">
              <a:spcBef>
                <a:spcPct val="50000"/>
              </a:spcBef>
            </a:pPr>
            <a:r>
              <a:rPr lang="en-AU" altLang="en-US" sz="1200" b="1" dirty="0"/>
              <a:t>We must never let Jesus be second to any thing, or anyone, what so ever !!!!</a:t>
            </a:r>
          </a:p>
        </p:txBody>
      </p:sp>
      <p:sp>
        <p:nvSpPr>
          <p:cNvPr id="6166" name="Text Box 22">
            <a:extLst>
              <a:ext uri="{FF2B5EF4-FFF2-40B4-BE49-F238E27FC236}">
                <a16:creationId xmlns:a16="http://schemas.microsoft.com/office/drawing/2014/main" id="{B14CC62D-6D4C-4B46-B8C4-3226FCC9C506}"/>
              </a:ext>
            </a:extLst>
          </p:cNvPr>
          <p:cNvSpPr txBox="1">
            <a:spLocks noChangeArrowheads="1"/>
          </p:cNvSpPr>
          <p:nvPr/>
        </p:nvSpPr>
        <p:spPr bwMode="auto">
          <a:xfrm>
            <a:off x="1700213" y="6672264"/>
            <a:ext cx="4610100" cy="120032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dirty="0"/>
              <a:t>After going back and reviewing many of the preachers of the church in the 40’s, 50’s, 60’s, and 70’s, we can say that out of the traditions and preaching topics of all of the early restoration preachers came a maximum focus on doctrine and the plan, </a:t>
            </a:r>
            <a:r>
              <a:rPr lang="en-AU" altLang="en-US" sz="1200" u="sng" dirty="0"/>
              <a:t>with an unintended minimalizing of Jesus himself</a:t>
            </a:r>
            <a:r>
              <a:rPr lang="en-AU" altLang="en-US" sz="1200" dirty="0"/>
              <a:t>.  It still defines so much of the church today, particularly in the more conservative minded congregations.</a:t>
            </a:r>
          </a:p>
        </p:txBody>
      </p:sp>
      <p:sp>
        <p:nvSpPr>
          <p:cNvPr id="6167" name="Text Box 23">
            <a:extLst>
              <a:ext uri="{FF2B5EF4-FFF2-40B4-BE49-F238E27FC236}">
                <a16:creationId xmlns:a16="http://schemas.microsoft.com/office/drawing/2014/main" id="{E0FA0EA6-D048-C044-ABDD-E24A270514B3}"/>
              </a:ext>
            </a:extLst>
          </p:cNvPr>
          <p:cNvSpPr txBox="1">
            <a:spLocks noChangeArrowheads="1"/>
          </p:cNvSpPr>
          <p:nvPr/>
        </p:nvSpPr>
        <p:spPr bwMode="auto">
          <a:xfrm>
            <a:off x="1700214" y="8256589"/>
            <a:ext cx="4752975" cy="1920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Jesus knows and understands my struggles.   He understands the difficulty of  living under a purely legalistic system.</a:t>
            </a:r>
          </a:p>
          <a:p>
            <a:pPr algn="ctr">
              <a:spcBef>
                <a:spcPct val="50000"/>
              </a:spcBef>
            </a:pPr>
            <a:endParaRPr lang="en-AU" altLang="en-US" sz="1200"/>
          </a:p>
          <a:p>
            <a:pPr algn="ctr">
              <a:spcBef>
                <a:spcPct val="50000"/>
              </a:spcBef>
            </a:pPr>
            <a:r>
              <a:rPr lang="en-AU" altLang="en-US" sz="1200"/>
              <a:t>In fact, He came to liberate us from all forms of legalism, and to give us directions to avoid antinomian confusion.</a:t>
            </a:r>
          </a:p>
          <a:p>
            <a:pPr algn="ctr">
              <a:spcBef>
                <a:spcPct val="50000"/>
              </a:spcBef>
            </a:pPr>
            <a:endParaRPr lang="en-AU" altLang="en-US" sz="1200"/>
          </a:p>
          <a:p>
            <a:pPr algn="ctr">
              <a:spcBef>
                <a:spcPct val="50000"/>
              </a:spcBef>
            </a:pPr>
            <a:r>
              <a:rPr lang="en-AU" altLang="en-US" sz="1200"/>
              <a:t>Jesus gives us the mercy and the laws we need to survive and build on / with.</a:t>
            </a:r>
          </a:p>
        </p:txBody>
      </p:sp>
      <p:sp>
        <p:nvSpPr>
          <p:cNvPr id="6168" name="Text Box 24">
            <a:extLst>
              <a:ext uri="{FF2B5EF4-FFF2-40B4-BE49-F238E27FC236}">
                <a16:creationId xmlns:a16="http://schemas.microsoft.com/office/drawing/2014/main" id="{15961F9E-596A-1640-8699-0D0AF71FFF20}"/>
              </a:ext>
            </a:extLst>
          </p:cNvPr>
          <p:cNvSpPr txBox="1">
            <a:spLocks noChangeArrowheads="1"/>
          </p:cNvSpPr>
          <p:nvPr/>
        </p:nvSpPr>
        <p:spPr bwMode="auto">
          <a:xfrm rot="16200000">
            <a:off x="381795" y="9000332"/>
            <a:ext cx="1944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First and Primary Practicality</a:t>
            </a:r>
          </a:p>
        </p:txBody>
      </p:sp>
      <p:sp>
        <p:nvSpPr>
          <p:cNvPr id="6169" name="Text Box 25">
            <a:extLst>
              <a:ext uri="{FF2B5EF4-FFF2-40B4-BE49-F238E27FC236}">
                <a16:creationId xmlns:a16="http://schemas.microsoft.com/office/drawing/2014/main" id="{950705CA-4F17-914C-B3D9-F6682D8BEF34}"/>
              </a:ext>
            </a:extLst>
          </p:cNvPr>
          <p:cNvSpPr txBox="1">
            <a:spLocks noChangeArrowheads="1"/>
          </p:cNvSpPr>
          <p:nvPr/>
        </p:nvSpPr>
        <p:spPr bwMode="auto">
          <a:xfrm rot="16200000">
            <a:off x="1300163" y="5340243"/>
            <a:ext cx="14398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Jesus is the heart and soul of Christianity</a:t>
            </a:r>
          </a:p>
        </p:txBody>
      </p:sp>
      <p:sp>
        <p:nvSpPr>
          <p:cNvPr id="6171" name="Text Box 27">
            <a:extLst>
              <a:ext uri="{FF2B5EF4-FFF2-40B4-BE49-F238E27FC236}">
                <a16:creationId xmlns:a16="http://schemas.microsoft.com/office/drawing/2014/main" id="{954E868F-7C95-8E4A-A2F2-EE0DD59DB652}"/>
              </a:ext>
            </a:extLst>
          </p:cNvPr>
          <p:cNvSpPr txBox="1">
            <a:spLocks noChangeArrowheads="1"/>
          </p:cNvSpPr>
          <p:nvPr/>
        </p:nvSpPr>
        <p:spPr bwMode="auto">
          <a:xfrm rot="16200000">
            <a:off x="381794" y="7055644"/>
            <a:ext cx="1944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accent2"/>
                </a:solidFill>
              </a:rPr>
              <a:t>Freeing ourselves from the primacy of rules</a:t>
            </a:r>
          </a:p>
        </p:txBody>
      </p:sp>
      <p:sp>
        <p:nvSpPr>
          <p:cNvPr id="6172" name="WordArt 28">
            <a:extLst>
              <a:ext uri="{FF2B5EF4-FFF2-40B4-BE49-F238E27FC236}">
                <a16:creationId xmlns:a16="http://schemas.microsoft.com/office/drawing/2014/main" id="{D5D4F99C-044A-1A43-B5E8-1B06ED6EED22}"/>
              </a:ext>
            </a:extLst>
          </p:cNvPr>
          <p:cNvSpPr>
            <a:spLocks noChangeArrowheads="1" noChangeShapeType="1" noTextEdit="1"/>
          </p:cNvSpPr>
          <p:nvPr/>
        </p:nvSpPr>
        <p:spPr bwMode="auto">
          <a:xfrm>
            <a:off x="2060575" y="4295776"/>
            <a:ext cx="971550" cy="28257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Point</a:t>
            </a:r>
          </a:p>
        </p:txBody>
      </p:sp>
      <p:sp>
        <p:nvSpPr>
          <p:cNvPr id="6173" name="Line 29">
            <a:extLst>
              <a:ext uri="{FF2B5EF4-FFF2-40B4-BE49-F238E27FC236}">
                <a16:creationId xmlns:a16="http://schemas.microsoft.com/office/drawing/2014/main" id="{FE6F47AB-AE94-364E-80C0-BF2945FC3295}"/>
              </a:ext>
            </a:extLst>
          </p:cNvPr>
          <p:cNvSpPr>
            <a:spLocks noChangeShapeType="1"/>
          </p:cNvSpPr>
          <p:nvPr/>
        </p:nvSpPr>
        <p:spPr bwMode="auto">
          <a:xfrm>
            <a:off x="2266680" y="4913290"/>
            <a:ext cx="463641" cy="23182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5" name="Line 31">
            <a:extLst>
              <a:ext uri="{FF2B5EF4-FFF2-40B4-BE49-F238E27FC236}">
                <a16:creationId xmlns:a16="http://schemas.microsoft.com/office/drawing/2014/main" id="{DE526D2C-FF2B-D440-8AB3-5EA8B44C1958}"/>
              </a:ext>
            </a:extLst>
          </p:cNvPr>
          <p:cNvSpPr>
            <a:spLocks noChangeShapeType="1"/>
          </p:cNvSpPr>
          <p:nvPr/>
        </p:nvSpPr>
        <p:spPr bwMode="auto">
          <a:xfrm flipH="1">
            <a:off x="5077377" y="4159389"/>
            <a:ext cx="1079500" cy="0"/>
          </a:xfrm>
          <a:prstGeom prst="line">
            <a:avLst/>
          </a:prstGeom>
          <a:noFill/>
          <a:ln w="762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6" name="WordArt 32">
            <a:extLst>
              <a:ext uri="{FF2B5EF4-FFF2-40B4-BE49-F238E27FC236}">
                <a16:creationId xmlns:a16="http://schemas.microsoft.com/office/drawing/2014/main" id="{8242FED5-919B-6448-B3B0-C024AD0C5B6D}"/>
              </a:ext>
            </a:extLst>
          </p:cNvPr>
          <p:cNvSpPr>
            <a:spLocks noChangeArrowheads="1" noChangeShapeType="1" noTextEdit="1"/>
          </p:cNvSpPr>
          <p:nvPr/>
        </p:nvSpPr>
        <p:spPr bwMode="auto">
          <a:xfrm>
            <a:off x="5734051" y="3792539"/>
            <a:ext cx="784225" cy="142875"/>
          </a:xfrm>
          <a:prstGeom prst="rect">
            <a:avLst/>
          </a:prstGeom>
          <a:extLst>
            <a:ext uri="{91240B29-F687-4F45-9708-019B960494DF}">
              <a14:hiddenLine xmlns:a14="http://schemas.microsoft.com/office/drawing/2010/main" w="19050">
                <a:solidFill>
                  <a:srgbClr val="99CCFF"/>
                </a:solidFill>
                <a:round/>
                <a:headEnd/>
                <a:tailEnd/>
              </a14:hiddenLine>
            </a:ext>
          </a:extLst>
        </p:spPr>
        <p:txBody>
          <a:bodyPr wrap="none" fromWordArt="1">
            <a:prstTxWarp prst="textPlain">
              <a:avLst>
                <a:gd name="adj" fmla="val 50000"/>
              </a:avLst>
            </a:prstTxWarp>
          </a:bodyPr>
          <a:lstStyle/>
          <a:p>
            <a:pPr algn="ctr"/>
            <a:r>
              <a:rPr lang="en-US" sz="3600" kern="10" dirty="0">
                <a:solidFill>
                  <a:srgbClr val="0066CC">
                    <a:alpha val="0"/>
                  </a:srgbClr>
                </a:solidFill>
                <a:effectLst>
                  <a:outerShdw dist="35921" dir="2700000" algn="ctr" rotWithShape="0">
                    <a:srgbClr val="990000"/>
                  </a:outerShdw>
                </a:effectLst>
                <a:latin typeface="Impact" panose="020B0806030902050204" pitchFamily="34" charset="0"/>
              </a:rPr>
              <a:t>Notice !!!</a:t>
            </a:r>
          </a:p>
        </p:txBody>
      </p:sp>
      <p:cxnSp>
        <p:nvCxnSpPr>
          <p:cNvPr id="3" name="Straight Connector 2">
            <a:extLst>
              <a:ext uri="{FF2B5EF4-FFF2-40B4-BE49-F238E27FC236}">
                <a16:creationId xmlns:a16="http://schemas.microsoft.com/office/drawing/2014/main" id="{A92A1120-5244-9E4E-B005-FF4B289D7007}"/>
              </a:ext>
            </a:extLst>
          </p:cNvPr>
          <p:cNvCxnSpPr>
            <a:cxnSpLocks/>
            <a:endCxn id="6173" idx="0"/>
          </p:cNvCxnSpPr>
          <p:nvPr/>
        </p:nvCxnSpPr>
        <p:spPr>
          <a:xfrm flipH="1">
            <a:off x="2266680" y="4668592"/>
            <a:ext cx="109472" cy="2446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0E3D45DC-D5A7-9C47-AE31-EA2364F60300}"/>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9519627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a:extLst>
              <a:ext uri="{FF2B5EF4-FFF2-40B4-BE49-F238E27FC236}">
                <a16:creationId xmlns:a16="http://schemas.microsoft.com/office/drawing/2014/main" id="{20A3907E-D840-6B44-B9D2-DBAD0BDF93E1}"/>
              </a:ext>
            </a:extLst>
          </p:cNvPr>
          <p:cNvSpPr>
            <a:spLocks noChangeArrowheads="1"/>
          </p:cNvSpPr>
          <p:nvPr/>
        </p:nvSpPr>
        <p:spPr bwMode="auto">
          <a:xfrm>
            <a:off x="1" y="0"/>
            <a:ext cx="1052513" cy="12328634"/>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317" name="Group 5">
            <a:extLst>
              <a:ext uri="{FF2B5EF4-FFF2-40B4-BE49-F238E27FC236}">
                <a16:creationId xmlns:a16="http://schemas.microsoft.com/office/drawing/2014/main" id="{B20BCCE9-5B37-C048-82FE-4C13389D5AC7}"/>
              </a:ext>
            </a:extLst>
          </p:cNvPr>
          <p:cNvGrpSpPr>
            <a:grpSpLocks/>
          </p:cNvGrpSpPr>
          <p:nvPr/>
        </p:nvGrpSpPr>
        <p:grpSpPr bwMode="auto">
          <a:xfrm>
            <a:off x="173147" y="1021913"/>
            <a:ext cx="836612" cy="2030413"/>
            <a:chOff x="119" y="252"/>
            <a:chExt cx="527" cy="1279"/>
          </a:xfrm>
        </p:grpSpPr>
        <p:sp>
          <p:nvSpPr>
            <p:cNvPr id="13318" name="Rectangle 6">
              <a:extLst>
                <a:ext uri="{FF2B5EF4-FFF2-40B4-BE49-F238E27FC236}">
                  <a16:creationId xmlns:a16="http://schemas.microsoft.com/office/drawing/2014/main" id="{5A835553-95CA-754F-8EA2-706BDBF8D22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9" name="Line 7">
              <a:extLst>
                <a:ext uri="{FF2B5EF4-FFF2-40B4-BE49-F238E27FC236}">
                  <a16:creationId xmlns:a16="http://schemas.microsoft.com/office/drawing/2014/main" id="{FDEAC22F-0CC6-6746-B418-6B4AD794498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0" name="Line 8">
              <a:extLst>
                <a:ext uri="{FF2B5EF4-FFF2-40B4-BE49-F238E27FC236}">
                  <a16:creationId xmlns:a16="http://schemas.microsoft.com/office/drawing/2014/main" id="{4B29296B-6F8F-784E-B6AC-F8D60DBC57AA}"/>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1" name="Text Box 9">
              <a:extLst>
                <a:ext uri="{FF2B5EF4-FFF2-40B4-BE49-F238E27FC236}">
                  <a16:creationId xmlns:a16="http://schemas.microsoft.com/office/drawing/2014/main" id="{A1E4332F-4BF4-6B42-A187-615A1F4AA195}"/>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3323" name="Text Box 11">
            <a:extLst>
              <a:ext uri="{FF2B5EF4-FFF2-40B4-BE49-F238E27FC236}">
                <a16:creationId xmlns:a16="http://schemas.microsoft.com/office/drawing/2014/main" id="{C90FE6F5-68B2-3347-9763-6AA80F6C7D6A}"/>
              </a:ext>
            </a:extLst>
          </p:cNvPr>
          <p:cNvSpPr txBox="1">
            <a:spLocks noChangeArrowheads="1"/>
          </p:cNvSpPr>
          <p:nvPr/>
        </p:nvSpPr>
        <p:spPr bwMode="auto">
          <a:xfrm>
            <a:off x="1125539" y="1416051"/>
            <a:ext cx="5399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Angels in Jewish Thought</a:t>
            </a:r>
            <a:endParaRPr lang="en-AU" altLang="en-US" sz="1400" b="1"/>
          </a:p>
        </p:txBody>
      </p:sp>
      <p:sp>
        <p:nvSpPr>
          <p:cNvPr id="13339" name="Text Box 27">
            <a:extLst>
              <a:ext uri="{FF2B5EF4-FFF2-40B4-BE49-F238E27FC236}">
                <a16:creationId xmlns:a16="http://schemas.microsoft.com/office/drawing/2014/main" id="{51195F1F-02AE-0444-87E1-19B90E9FE098}"/>
              </a:ext>
            </a:extLst>
          </p:cNvPr>
          <p:cNvSpPr txBox="1">
            <a:spLocks noChangeArrowheads="1"/>
          </p:cNvSpPr>
          <p:nvPr/>
        </p:nvSpPr>
        <p:spPr bwMode="auto">
          <a:xfrm>
            <a:off x="1412876" y="1847851"/>
            <a:ext cx="5184775" cy="9156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a:t>The term angel in Hebrew is Mal’ah Elohim (messenger of God), Mal’ah Adonai (messenger of the Lord), or Ha’Qodeshim (the ‘Holy Ones’).</a:t>
            </a:r>
          </a:p>
          <a:p>
            <a:pPr>
              <a:spcBef>
                <a:spcPct val="50000"/>
              </a:spcBef>
              <a:buFontTx/>
              <a:buAutoNum type="arabicPeriod"/>
            </a:pPr>
            <a:r>
              <a:rPr lang="en-AU" altLang="en-US" sz="1200"/>
              <a:t>Names, such as Metatron, are given to specific angels in the Talmud, but only a few are actually named in the Biblical text.  [Metatron is the chief of the chief of angels in Talmudic thought.]</a:t>
            </a:r>
          </a:p>
          <a:p>
            <a:pPr>
              <a:spcBef>
                <a:spcPct val="50000"/>
              </a:spcBef>
              <a:buFontTx/>
              <a:buAutoNum type="arabicPeriod"/>
            </a:pPr>
            <a:r>
              <a:rPr lang="en-AU" altLang="en-US" sz="1200"/>
              <a:t>Gabriel, Michael are two names that are found in Old Testament thought.      [Cf. Daniel 8:15-17 and Daniel 10:13]</a:t>
            </a:r>
          </a:p>
          <a:p>
            <a:pPr>
              <a:spcBef>
                <a:spcPct val="50000"/>
              </a:spcBef>
              <a:buFontTx/>
              <a:buAutoNum type="arabicPeriod"/>
            </a:pPr>
            <a:r>
              <a:rPr lang="en-AU" altLang="en-US" sz="1200"/>
              <a:t>There is no evidence of any worship of the angels in the Old Testament, or in the Talmud.  They may have been called on to help, to deliver messages from God, to serve God’s will in the Old Testament, but they avoided being worshiped themselves.  (c.f. the case of Lot)</a:t>
            </a:r>
          </a:p>
          <a:p>
            <a:pPr>
              <a:spcBef>
                <a:spcPct val="50000"/>
              </a:spcBef>
              <a:buFontTx/>
              <a:buAutoNum type="arabicPeriod"/>
            </a:pPr>
            <a:r>
              <a:rPr lang="en-AU" altLang="en-US" sz="1200"/>
              <a:t>Even though there is no mention of the worship of angels, they were held in high esteem by the prophets.   They saw the angels as messengers, and or servants, of God Himself.  </a:t>
            </a:r>
          </a:p>
          <a:p>
            <a:pPr>
              <a:spcBef>
                <a:spcPct val="50000"/>
              </a:spcBef>
              <a:buFontTx/>
              <a:buAutoNum type="arabicPeriod"/>
            </a:pPr>
            <a:r>
              <a:rPr lang="en-AU" altLang="en-US" sz="1200"/>
              <a:t>From the days of the Old Testament prophets on, the Jews saw angels as  being very powerful voices of God.  This was a point that was often visited in their worship when they remembered the Exodus and the coming of the death angel.  He was not worshipped, but held in awe and fear.  They then turned to worship the Lord, Adonai.</a:t>
            </a:r>
          </a:p>
          <a:p>
            <a:pPr>
              <a:spcBef>
                <a:spcPct val="50000"/>
              </a:spcBef>
              <a:buFontTx/>
              <a:buAutoNum type="arabicPeriod"/>
            </a:pPr>
            <a:r>
              <a:rPr lang="en-AU" altLang="en-US" sz="1200"/>
              <a:t>Maimonides, the great medieval Jewish philosopher and rabbi, said of angels, they are ‘disembodied intellect’, the movers of the universe.  He was continuing the growth of the idea of angels that typified his era of Jewish Talmudic scholarship.</a:t>
            </a:r>
          </a:p>
          <a:p>
            <a:pPr lvl="1">
              <a:spcBef>
                <a:spcPct val="50000"/>
              </a:spcBef>
            </a:pPr>
            <a:r>
              <a:rPr lang="en-AU" altLang="en-US" sz="1200"/>
              <a:t>	</a:t>
            </a:r>
            <a:r>
              <a:rPr lang="en-AU" altLang="en-US" sz="1200">
                <a:solidFill>
                  <a:schemeClr val="accent2"/>
                </a:solidFill>
              </a:rPr>
              <a:t>“...This leads </a:t>
            </a:r>
            <a:r>
              <a:rPr lang="en-AU" altLang="en-US" sz="1200">
                <a:solidFill>
                  <a:schemeClr val="accent2"/>
                </a:solidFill>
                <a:hlinkClick r:id="rId2" tooltip="Aristotle"/>
              </a:rPr>
              <a:t>Aristotle</a:t>
            </a:r>
            <a:r>
              <a:rPr lang="en-AU" altLang="en-US" sz="1200">
                <a:solidFill>
                  <a:schemeClr val="accent2"/>
                </a:solidFill>
              </a:rPr>
              <a:t> in turn to the demonstrated fact that God, glory and majesty to Him, does not do things by direct contact. God burns things by means of fire; fire is moved by the motion of the sphere; the sphere is moved by means of a </a:t>
            </a:r>
            <a:r>
              <a:rPr lang="en-AU" altLang="en-US" sz="1200" u="sng">
                <a:solidFill>
                  <a:schemeClr val="accent2"/>
                </a:solidFill>
              </a:rPr>
              <a:t>disembodied intellect, these intellects being the 'angels which are near to Him', through whose mediation the spheres [planets] move...</a:t>
            </a:r>
            <a:r>
              <a:rPr lang="en-AU" altLang="en-US" sz="1200">
                <a:solidFill>
                  <a:schemeClr val="accent2"/>
                </a:solidFill>
              </a:rPr>
              <a:t> thus totally disembodied minds exist which emanate from God and are the intermediaries between God and all the bodies [objects] here in this world.</a:t>
            </a:r>
          </a:p>
          <a:p>
            <a:r>
              <a:rPr lang="en-AU" altLang="en-US" sz="1200"/>
              <a:t>	– </a:t>
            </a:r>
            <a:r>
              <a:rPr lang="en-AU" altLang="en-US" sz="1200" i="1"/>
              <a:t>Guide of the Perplexed II:4, Maimonides</a:t>
            </a:r>
          </a:p>
          <a:p>
            <a:endParaRPr lang="en-AU" altLang="en-US" sz="1200" i="1">
              <a:solidFill>
                <a:srgbClr val="CC0000"/>
              </a:solidFill>
            </a:endParaRPr>
          </a:p>
          <a:p>
            <a:pPr>
              <a:buFontTx/>
              <a:buAutoNum type="arabicPeriod" startAt="8"/>
            </a:pPr>
            <a:r>
              <a:rPr lang="en-AU" altLang="en-US" sz="1200" i="1">
                <a:solidFill>
                  <a:srgbClr val="CC0000"/>
                </a:solidFill>
              </a:rPr>
              <a:t>       So what.   What does this mean for us today?</a:t>
            </a:r>
            <a:r>
              <a:rPr lang="en-AU" altLang="en-US" sz="1200" i="1"/>
              <a:t>  </a:t>
            </a:r>
            <a:r>
              <a:rPr lang="en-AU" altLang="en-US" sz="1200"/>
              <a:t>Much of our current understanding of angels is Old Testament based.  More is learned about the idea of angels in the Old Testament than in the New.  </a:t>
            </a:r>
            <a:r>
              <a:rPr lang="en-AU" altLang="en-US" sz="1200">
                <a:solidFill>
                  <a:srgbClr val="CC0000"/>
                </a:solidFill>
              </a:rPr>
              <a:t>From the perspective of “The Letter To The Hebrews”, however, the logic given is one that says that Jesus was afforded a much higher place in God’s eye than the angels, having a much more significant contribution to make than did the angels, therefore focus on Jesus, letting Him become the thought from which all other thoughts are produced.</a:t>
            </a:r>
          </a:p>
          <a:p>
            <a:pPr>
              <a:buFontTx/>
              <a:buAutoNum type="arabicPeriod" startAt="8"/>
            </a:pPr>
            <a:endParaRPr lang="en-AU" altLang="en-US" sz="700">
              <a:solidFill>
                <a:srgbClr val="CC0000"/>
              </a:solidFill>
            </a:endParaRPr>
          </a:p>
        </p:txBody>
      </p:sp>
      <p:sp>
        <p:nvSpPr>
          <p:cNvPr id="13341" name="Text Box 29">
            <a:extLst>
              <a:ext uri="{FF2B5EF4-FFF2-40B4-BE49-F238E27FC236}">
                <a16:creationId xmlns:a16="http://schemas.microsoft.com/office/drawing/2014/main" id="{ED212227-9EB4-3544-930C-585D8F20E5AB}"/>
              </a:ext>
            </a:extLst>
          </p:cNvPr>
          <p:cNvSpPr txBox="1">
            <a:spLocks noChangeArrowheads="1"/>
          </p:cNvSpPr>
          <p:nvPr/>
        </p:nvSpPr>
        <p:spPr bwMode="auto">
          <a:xfrm rot="16200000">
            <a:off x="-1984375" y="6318320"/>
            <a:ext cx="6048375" cy="707886"/>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AU" altLang="en-US" sz="1000"/>
              <a:t>In a world of religious wars, as we find ourselves today, with conflict after conflict built on the religious views of the Islamic Jihadists, in particular, being fuelled by their  beliefs, we must return to Hebrews and the role of Jesus in our thinking.   </a:t>
            </a:r>
            <a:r>
              <a:rPr lang="en-AU" altLang="en-US" sz="1000" b="1"/>
              <a:t>We must stop giving a secular answer to a religious problem.</a:t>
            </a:r>
            <a:endParaRPr lang="en-AU" altLang="en-US" sz="1000"/>
          </a:p>
        </p:txBody>
      </p:sp>
      <p:sp>
        <p:nvSpPr>
          <p:cNvPr id="12" name="TextBox 11">
            <a:extLst>
              <a:ext uri="{FF2B5EF4-FFF2-40B4-BE49-F238E27FC236}">
                <a16:creationId xmlns:a16="http://schemas.microsoft.com/office/drawing/2014/main" id="{79C2FBF7-8340-AA45-84DC-C34D1F51D80C}"/>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39064794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C811B3B6-FBDB-9248-89F3-C08D42B03DD9}"/>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339" name="Group 3">
            <a:extLst>
              <a:ext uri="{FF2B5EF4-FFF2-40B4-BE49-F238E27FC236}">
                <a16:creationId xmlns:a16="http://schemas.microsoft.com/office/drawing/2014/main" id="{59083BDC-CAE9-3549-ACA5-47A0E7C4E80C}"/>
              </a:ext>
            </a:extLst>
          </p:cNvPr>
          <p:cNvGrpSpPr>
            <a:grpSpLocks/>
          </p:cNvGrpSpPr>
          <p:nvPr/>
        </p:nvGrpSpPr>
        <p:grpSpPr bwMode="auto">
          <a:xfrm>
            <a:off x="188913" y="1416051"/>
            <a:ext cx="836612" cy="2030413"/>
            <a:chOff x="119" y="252"/>
            <a:chExt cx="527" cy="1279"/>
          </a:xfrm>
        </p:grpSpPr>
        <p:sp>
          <p:nvSpPr>
            <p:cNvPr id="14340" name="Rectangle 4">
              <a:extLst>
                <a:ext uri="{FF2B5EF4-FFF2-40B4-BE49-F238E27FC236}">
                  <a16:creationId xmlns:a16="http://schemas.microsoft.com/office/drawing/2014/main" id="{F9C9FF64-93FF-5B4B-96C4-49A28AAB674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1" name="Line 5">
              <a:extLst>
                <a:ext uri="{FF2B5EF4-FFF2-40B4-BE49-F238E27FC236}">
                  <a16:creationId xmlns:a16="http://schemas.microsoft.com/office/drawing/2014/main" id="{C3C59AF6-2B68-DD46-AB47-1035A3E94846}"/>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 name="Line 6">
              <a:extLst>
                <a:ext uri="{FF2B5EF4-FFF2-40B4-BE49-F238E27FC236}">
                  <a16:creationId xmlns:a16="http://schemas.microsoft.com/office/drawing/2014/main" id="{DB68E36B-82A2-1F49-B4B0-7389CE675D5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 name="Text Box 7">
              <a:extLst>
                <a:ext uri="{FF2B5EF4-FFF2-40B4-BE49-F238E27FC236}">
                  <a16:creationId xmlns:a16="http://schemas.microsoft.com/office/drawing/2014/main" id="{15111519-FE81-5848-9BFA-8512CBBE8ED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4345" name="Text Box 9">
            <a:extLst>
              <a:ext uri="{FF2B5EF4-FFF2-40B4-BE49-F238E27FC236}">
                <a16:creationId xmlns:a16="http://schemas.microsoft.com/office/drawing/2014/main" id="{D1A65A1E-E051-E14E-9BC5-65E0BE4ED56E}"/>
              </a:ext>
            </a:extLst>
          </p:cNvPr>
          <p:cNvSpPr txBox="1">
            <a:spLocks noChangeArrowheads="1"/>
          </p:cNvSpPr>
          <p:nvPr/>
        </p:nvSpPr>
        <p:spPr bwMode="auto">
          <a:xfrm>
            <a:off x="1052514" y="1847851"/>
            <a:ext cx="53990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t>Question For Sunday Morning Discussion And Friday Morning Table Talk</a:t>
            </a:r>
            <a:endParaRPr lang="en-AU" altLang="en-US" sz="1400" b="1" dirty="0"/>
          </a:p>
        </p:txBody>
      </p:sp>
      <p:sp>
        <p:nvSpPr>
          <p:cNvPr id="14346" name="Text Box 10">
            <a:extLst>
              <a:ext uri="{FF2B5EF4-FFF2-40B4-BE49-F238E27FC236}">
                <a16:creationId xmlns:a16="http://schemas.microsoft.com/office/drawing/2014/main" id="{E7143169-B033-BF4A-82E4-12F1F157632C}"/>
              </a:ext>
            </a:extLst>
          </p:cNvPr>
          <p:cNvSpPr txBox="1">
            <a:spLocks noChangeArrowheads="1"/>
          </p:cNvSpPr>
          <p:nvPr/>
        </p:nvSpPr>
        <p:spPr bwMode="auto">
          <a:xfrm>
            <a:off x="1268414" y="2495550"/>
            <a:ext cx="5184775"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a:t>What does ‘worship’, fundamentally, mean to you?  What comes to your mind first when you hear the term worship?</a:t>
            </a:r>
          </a:p>
          <a:p>
            <a:pPr>
              <a:spcBef>
                <a:spcPct val="50000"/>
              </a:spcBef>
              <a:buFontTx/>
              <a:buAutoNum type="arabicPeriod"/>
            </a:pPr>
            <a:r>
              <a:rPr lang="en-AU" altLang="en-US" sz="1400"/>
              <a:t>Is worship more of a completion of the required acts or a movement of the heart for you?  Can it be both?</a:t>
            </a:r>
          </a:p>
          <a:p>
            <a:pPr>
              <a:spcBef>
                <a:spcPct val="50000"/>
              </a:spcBef>
              <a:buFontTx/>
              <a:buAutoNum type="arabicPeriod"/>
            </a:pPr>
            <a:r>
              <a:rPr lang="en-AU" altLang="en-US" sz="1400"/>
              <a:t>How can we use Hebrews 2 today interject a spirit of holiness into our worth-ship / a.k.a., worship?</a:t>
            </a:r>
          </a:p>
          <a:p>
            <a:pPr>
              <a:spcBef>
                <a:spcPct val="50000"/>
              </a:spcBef>
              <a:buFontTx/>
              <a:buAutoNum type="arabicPeriod"/>
            </a:pPr>
            <a:r>
              <a:rPr lang="en-AU" altLang="en-US" sz="1400"/>
              <a:t>Why would we need to be reminded, as Christians, of the wrath of God being visited upon those who did not listen and obey the word of God as delivered by the angels?</a:t>
            </a:r>
          </a:p>
          <a:p>
            <a:pPr>
              <a:spcBef>
                <a:spcPct val="50000"/>
              </a:spcBef>
              <a:buFontTx/>
              <a:buAutoNum type="arabicPeriod"/>
            </a:pPr>
            <a:r>
              <a:rPr lang="en-AU" altLang="en-US" sz="1400"/>
              <a:t>If God would punish those who did not heed the word delivered by angels, what would He do if we did not heed the word delivered by the Son?  Why?</a:t>
            </a:r>
          </a:p>
          <a:p>
            <a:pPr>
              <a:spcBef>
                <a:spcPct val="50000"/>
              </a:spcBef>
              <a:buFontTx/>
              <a:buAutoNum type="arabicPeriod"/>
            </a:pPr>
            <a:r>
              <a:rPr lang="en-AU" altLang="en-US" sz="1400"/>
              <a:t>Why did Jesus ask the disciples not to announce Him as Christ in Matthew 17 and Luke 9?   Why does Hebrews ask us to announce Him as Christ?</a:t>
            </a:r>
          </a:p>
          <a:p>
            <a:pPr>
              <a:spcBef>
                <a:spcPct val="50000"/>
              </a:spcBef>
            </a:pPr>
            <a:r>
              <a:rPr lang="en-AU" altLang="en-US" sz="1400"/>
              <a:t>7	What do we need to do to improve our perspective of ‘worship”?   How can we be more like Viktoria Petrovna?</a:t>
            </a:r>
          </a:p>
          <a:p>
            <a:pPr>
              <a:buFontTx/>
              <a:buAutoNum type="arabicPeriod" startAt="8"/>
            </a:pPr>
            <a:endParaRPr lang="en-AU" altLang="en-US" sz="1400"/>
          </a:p>
        </p:txBody>
      </p:sp>
      <p:sp>
        <p:nvSpPr>
          <p:cNvPr id="2" name="TextBox 1">
            <a:extLst>
              <a:ext uri="{FF2B5EF4-FFF2-40B4-BE49-F238E27FC236}">
                <a16:creationId xmlns:a16="http://schemas.microsoft.com/office/drawing/2014/main" id="{67B2ECCA-9344-7A4E-B975-E2558389E949}"/>
              </a:ext>
            </a:extLst>
          </p:cNvPr>
          <p:cNvSpPr txBox="1"/>
          <p:nvPr/>
        </p:nvSpPr>
        <p:spPr>
          <a:xfrm>
            <a:off x="1639614" y="9527794"/>
            <a:ext cx="4619296" cy="1938992"/>
          </a:xfrm>
          <a:prstGeom prst="rect">
            <a:avLst/>
          </a:prstGeom>
          <a:noFill/>
          <a:ln w="28575">
            <a:solidFill>
              <a:schemeClr val="tx1"/>
            </a:solidFill>
          </a:ln>
        </p:spPr>
        <p:txBody>
          <a:bodyPr wrap="square" rtlCol="0">
            <a:spAutoFit/>
          </a:bodyPr>
          <a:lstStyle/>
          <a:p>
            <a:pPr algn="just"/>
            <a:r>
              <a:rPr lang="en-US" sz="2000" b="1" dirty="0"/>
              <a:t>We become what we talk about in formal meetings and in casual settings.   Both are essential to real spiritual health.    Do not put people down for their ideas, in either place, formal or casual.   Rather, seek to understand them, first.</a:t>
            </a:r>
          </a:p>
        </p:txBody>
      </p:sp>
      <p:sp>
        <p:nvSpPr>
          <p:cNvPr id="12" name="TextBox 11">
            <a:extLst>
              <a:ext uri="{FF2B5EF4-FFF2-40B4-BE49-F238E27FC236}">
                <a16:creationId xmlns:a16="http://schemas.microsoft.com/office/drawing/2014/main" id="{B99854CE-3C8B-E949-A96D-C948B88992C0}"/>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L4</a:t>
            </a:r>
          </a:p>
        </p:txBody>
      </p:sp>
    </p:spTree>
    <p:extLst>
      <p:ext uri="{BB962C8B-B14F-4D97-AF65-F5344CB8AC3E}">
        <p14:creationId xmlns:p14="http://schemas.microsoft.com/office/powerpoint/2010/main" val="14167238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7AE69B8F-97D7-FF48-B83E-0B40DF6FA0D0}"/>
              </a:ext>
            </a:extLst>
          </p:cNvPr>
          <p:cNvSpPr>
            <a:spLocks noChangeArrowheads="1"/>
          </p:cNvSpPr>
          <p:nvPr/>
        </p:nvSpPr>
        <p:spPr bwMode="auto">
          <a:xfrm>
            <a:off x="0" y="0"/>
            <a:ext cx="6858000" cy="11049000"/>
          </a:xfrm>
          <a:prstGeom prst="rect">
            <a:avLst/>
          </a:prstGeom>
          <a:gradFill rotWithShape="1">
            <a:gsLst>
              <a:gs pos="0">
                <a:srgbClr val="000066"/>
              </a:gs>
              <a:gs pos="100000">
                <a:srgbClr val="000066">
                  <a:gamma/>
                  <a:shade val="0"/>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 name="Rectangle 3">
            <a:extLst>
              <a:ext uri="{FF2B5EF4-FFF2-40B4-BE49-F238E27FC236}">
                <a16:creationId xmlns:a16="http://schemas.microsoft.com/office/drawing/2014/main" id="{FC0C2780-DA84-354D-ACA4-5B0C82E95DD0}"/>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076" name="Picture 4" descr="240px-Bloch-SermonOnTheMount">
            <a:extLst>
              <a:ext uri="{FF2B5EF4-FFF2-40B4-BE49-F238E27FC236}">
                <a16:creationId xmlns:a16="http://schemas.microsoft.com/office/drawing/2014/main" id="{B8D15094-3A7C-C84B-B3CA-7D2EC48D56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extLst>
            <a:ext uri="{909E8E84-426E-40DD-AFC4-6F175D3DCCD1}">
              <a14:hiddenFill xmlns:a14="http://schemas.microsoft.com/office/drawing/2010/main">
                <a:solidFill>
                  <a:srgbClr val="FFFFFF"/>
                </a:solidFill>
              </a14:hiddenFill>
            </a:ext>
          </a:extLst>
        </p:spPr>
      </p:pic>
      <p:sp>
        <p:nvSpPr>
          <p:cNvPr id="3077" name="WordArt 5">
            <a:extLst>
              <a:ext uri="{FF2B5EF4-FFF2-40B4-BE49-F238E27FC236}">
                <a16:creationId xmlns:a16="http://schemas.microsoft.com/office/drawing/2014/main" id="{B2459D34-FE85-E249-B7C3-7A99C5D3678C}"/>
              </a:ext>
            </a:extLst>
          </p:cNvPr>
          <p:cNvSpPr>
            <a:spLocks noChangeArrowheads="1" noChangeShapeType="1" noTextEdit="1"/>
          </p:cNvSpPr>
          <p:nvPr/>
        </p:nvSpPr>
        <p:spPr bwMode="auto">
          <a:xfrm rot="5400000">
            <a:off x="-1647031" y="4836319"/>
            <a:ext cx="7056438" cy="1079500"/>
          </a:xfrm>
          <a:prstGeom prst="rect">
            <a:avLst/>
          </a:prstGeom>
          <a:extLst>
            <a:ext uri="{AF507438-7753-43E0-B8FC-AC1667EBCBE1}">
              <a14:hiddenEffects xmlns:a14="http://schemas.microsoft.com/office/drawing/2010/main">
                <a:effectLst/>
              </a14:hiddenEffects>
            </a:ext>
          </a:extLst>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94D286BC-7CDE-7F4F-A611-4E89E4CA3E55}"/>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 name="AutoShape 7">
            <a:extLst>
              <a:ext uri="{FF2B5EF4-FFF2-40B4-BE49-F238E27FC236}">
                <a16:creationId xmlns:a16="http://schemas.microsoft.com/office/drawing/2014/main" id="{C9609D1C-7B53-4841-992E-EC3E5D2742F8}"/>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 name="Text Box 9">
            <a:extLst>
              <a:ext uri="{FF2B5EF4-FFF2-40B4-BE49-F238E27FC236}">
                <a16:creationId xmlns:a16="http://schemas.microsoft.com/office/drawing/2014/main" id="{444DA68E-A65A-EE4D-B9C5-406FAED6BDD1}"/>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chemeClr val="bg1"/>
                </a:solidFill>
              </a:rPr>
              <a:t>Jesus preaching the “Sermon On The Mount”</a:t>
            </a:r>
          </a:p>
          <a:p>
            <a:pPr algn="ctr">
              <a:spcBef>
                <a:spcPct val="50000"/>
              </a:spcBef>
            </a:pPr>
            <a:r>
              <a:rPr lang="en-AU" altLang="en-US" sz="1000">
                <a:solidFill>
                  <a:schemeClr val="bg1"/>
                </a:solidFill>
              </a:rPr>
              <a:t>By  Karl Heinrich Bloch</a:t>
            </a:r>
          </a:p>
        </p:txBody>
      </p:sp>
      <p:sp>
        <p:nvSpPr>
          <p:cNvPr id="3082" name="Text Box 10">
            <a:extLst>
              <a:ext uri="{FF2B5EF4-FFF2-40B4-BE49-F238E27FC236}">
                <a16:creationId xmlns:a16="http://schemas.microsoft.com/office/drawing/2014/main" id="{282813E0-75E3-2842-8DA3-B5FD5C425010}"/>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bg1"/>
                </a:solidFill>
              </a:rPr>
              <a:t>The Study prepared by</a:t>
            </a:r>
          </a:p>
          <a:p>
            <a:pPr algn="ctr">
              <a:spcBef>
                <a:spcPct val="50000"/>
              </a:spcBef>
            </a:pPr>
            <a:r>
              <a:rPr lang="en-AU" altLang="en-US" sz="1200" b="1">
                <a:solidFill>
                  <a:schemeClr val="bg1"/>
                </a:solidFill>
              </a:rPr>
              <a:t>L. M.  Ancell , 2010   Australia</a:t>
            </a:r>
          </a:p>
        </p:txBody>
      </p:sp>
      <p:sp>
        <p:nvSpPr>
          <p:cNvPr id="3083" name="Line 11">
            <a:extLst>
              <a:ext uri="{FF2B5EF4-FFF2-40B4-BE49-F238E27FC236}">
                <a16:creationId xmlns:a16="http://schemas.microsoft.com/office/drawing/2014/main" id="{E88F0FDA-2B34-0449-9A32-26D24FC37282}"/>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5C2D6C02-C2D8-5743-BCB3-A7AD84BD1ABA}"/>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3">
            <a:extLst>
              <a:ext uri="{FF2B5EF4-FFF2-40B4-BE49-F238E27FC236}">
                <a16:creationId xmlns:a16="http://schemas.microsoft.com/office/drawing/2014/main" id="{8682BBE7-2D62-DB45-943F-647CF66F2D6D}"/>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Line 14">
            <a:extLst>
              <a:ext uri="{FF2B5EF4-FFF2-40B4-BE49-F238E27FC236}">
                <a16:creationId xmlns:a16="http://schemas.microsoft.com/office/drawing/2014/main" id="{D0923B82-506F-EB49-BBA6-99B183370EA9}"/>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7" name="AutoShape 15">
            <a:extLst>
              <a:ext uri="{FF2B5EF4-FFF2-40B4-BE49-F238E27FC236}">
                <a16:creationId xmlns:a16="http://schemas.microsoft.com/office/drawing/2014/main" id="{10F7227E-B1FE-DC4F-A246-3983DA2AF256}"/>
              </a:ext>
            </a:extLst>
          </p:cNvPr>
          <p:cNvSpPr>
            <a:spLocks noChangeArrowheads="1"/>
          </p:cNvSpPr>
          <p:nvPr/>
        </p:nvSpPr>
        <p:spPr bwMode="auto">
          <a:xfrm flipH="1">
            <a:off x="1" y="9480550"/>
            <a:ext cx="1196975" cy="1295400"/>
          </a:xfrm>
          <a:prstGeom prst="triangle">
            <a:avLst>
              <a:gd name="adj" fmla="val 50000"/>
            </a:avLst>
          </a:prstGeom>
          <a:solidFill>
            <a:srgbClr val="000000"/>
          </a:solidFill>
          <a:ln>
            <a:noFill/>
          </a:ln>
          <a:effectLst/>
          <a:extLst/>
        </p:spPr>
        <p:txBody>
          <a:bodyPr wrap="none" anchor="ctr"/>
          <a:lstStyle/>
          <a:p>
            <a:endParaRPr lang="en-US"/>
          </a:p>
        </p:txBody>
      </p:sp>
      <p:sp>
        <p:nvSpPr>
          <p:cNvPr id="3088" name="Text Box 16">
            <a:extLst>
              <a:ext uri="{FF2B5EF4-FFF2-40B4-BE49-F238E27FC236}">
                <a16:creationId xmlns:a16="http://schemas.microsoft.com/office/drawing/2014/main" id="{C68507E0-7015-9045-AE2D-85DBD2667674}"/>
              </a:ext>
            </a:extLst>
          </p:cNvPr>
          <p:cNvSpPr txBox="1">
            <a:spLocks noChangeArrowheads="1"/>
          </p:cNvSpPr>
          <p:nvPr/>
        </p:nvSpPr>
        <p:spPr bwMode="auto">
          <a:xfrm>
            <a:off x="2997200" y="6959600"/>
            <a:ext cx="34559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b="1">
                <a:solidFill>
                  <a:schemeClr val="bg1"/>
                </a:solidFill>
              </a:rPr>
              <a:t>A  STUDY  IN  PRACTICAL CHRISTOLOGY  FOR  THE 21</a:t>
            </a:r>
            <a:r>
              <a:rPr lang="en-AU" altLang="en-US" b="1" baseline="30000">
                <a:solidFill>
                  <a:schemeClr val="bg1"/>
                </a:solidFill>
              </a:rPr>
              <a:t>ST</a:t>
            </a:r>
            <a:r>
              <a:rPr lang="en-AU" altLang="en-US" b="1">
                <a:solidFill>
                  <a:schemeClr val="bg1"/>
                </a:solidFill>
              </a:rPr>
              <a:t>  CENTURY</a:t>
            </a:r>
            <a:endParaRPr lang="en-AU" altLang="en-US"/>
          </a:p>
        </p:txBody>
      </p:sp>
    </p:spTree>
    <p:extLst>
      <p:ext uri="{BB962C8B-B14F-4D97-AF65-F5344CB8AC3E}">
        <p14:creationId xmlns:p14="http://schemas.microsoft.com/office/powerpoint/2010/main" val="3812406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8" name="Rectangle 12">
            <a:extLst>
              <a:ext uri="{FF2B5EF4-FFF2-40B4-BE49-F238E27FC236}">
                <a16:creationId xmlns:a16="http://schemas.microsoft.com/office/drawing/2014/main" id="{8048E091-BBEE-1745-BC59-A568C54B5220}"/>
              </a:ext>
            </a:extLst>
          </p:cNvPr>
          <p:cNvSpPr>
            <a:spLocks noChangeArrowheads="1"/>
          </p:cNvSpPr>
          <p:nvPr/>
        </p:nvSpPr>
        <p:spPr bwMode="auto">
          <a:xfrm>
            <a:off x="1700214" y="1343026"/>
            <a:ext cx="4249737" cy="3603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 name="Rectangle 2">
            <a:extLst>
              <a:ext uri="{FF2B5EF4-FFF2-40B4-BE49-F238E27FC236}">
                <a16:creationId xmlns:a16="http://schemas.microsoft.com/office/drawing/2014/main" id="{D9DD9ED0-0F37-4140-8ACF-A93A272FA5EA}"/>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695ABDE1-0F95-B14E-93A5-0C378330B999}"/>
              </a:ext>
            </a:extLst>
          </p:cNvPr>
          <p:cNvGrpSpPr>
            <a:grpSpLocks/>
          </p:cNvGrpSpPr>
          <p:nvPr/>
        </p:nvGrpSpPr>
        <p:grpSpPr bwMode="auto">
          <a:xfrm>
            <a:off x="188913" y="1416051"/>
            <a:ext cx="836612" cy="2030413"/>
            <a:chOff x="119" y="252"/>
            <a:chExt cx="527" cy="1279"/>
          </a:xfrm>
        </p:grpSpPr>
        <p:sp>
          <p:nvSpPr>
            <p:cNvPr id="4100" name="Rectangle 4">
              <a:extLst>
                <a:ext uri="{FF2B5EF4-FFF2-40B4-BE49-F238E27FC236}">
                  <a16:creationId xmlns:a16="http://schemas.microsoft.com/office/drawing/2014/main" id="{92F1DF36-AFC8-3B4B-811F-2A7E72AF1F9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BABEE514-1AC5-FA4F-8A09-D1BBA0B8D86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A2BAE7AC-C6A5-0A42-A72D-0F4D58981A86}"/>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045256A3-E960-294B-BFA3-60962A6AEFC1}"/>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06" name="Text Box 10">
            <a:extLst>
              <a:ext uri="{FF2B5EF4-FFF2-40B4-BE49-F238E27FC236}">
                <a16:creationId xmlns:a16="http://schemas.microsoft.com/office/drawing/2014/main" id="{549040C1-1A92-6648-9303-71360EA756CA}"/>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4107" name="Text Box 11">
            <a:extLst>
              <a:ext uri="{FF2B5EF4-FFF2-40B4-BE49-F238E27FC236}">
                <a16:creationId xmlns:a16="http://schemas.microsoft.com/office/drawing/2014/main" id="{48E7B866-8EC7-7647-B674-44C2A545A94C}"/>
              </a:ext>
            </a:extLst>
          </p:cNvPr>
          <p:cNvSpPr txBox="1">
            <a:spLocks noChangeArrowheads="1"/>
          </p:cNvSpPr>
          <p:nvPr/>
        </p:nvSpPr>
        <p:spPr bwMode="auto">
          <a:xfrm>
            <a:off x="1196976" y="1343026"/>
            <a:ext cx="5256213" cy="864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1400" b="1" u="sng">
                <a:effectLst>
                  <a:outerShdw blurRad="38100" dist="38100" dir="2700000" algn="tl">
                    <a:srgbClr val="C0C0C0"/>
                  </a:outerShdw>
                </a:effectLst>
              </a:rPr>
              <a:t>THOSE CONTEMPORARY GOLDEN CALVES</a:t>
            </a:r>
          </a:p>
          <a:p>
            <a:pPr algn="just"/>
            <a:endParaRPr lang="en-AU" altLang="en-US" sz="1400" b="1"/>
          </a:p>
          <a:p>
            <a:pPr algn="just"/>
            <a:r>
              <a:rPr lang="en-AU" altLang="en-US" sz="1200" b="1"/>
              <a:t>Have you ever really stopped to think about the story of the Golden Calf?   How in the world could that group of people have ever even thought of making a Golden Calf, considering all that they had seen in the last two years? </a:t>
            </a:r>
          </a:p>
          <a:p>
            <a:pPr algn="just"/>
            <a:endParaRPr lang="en-AU" altLang="en-US" sz="1200" b="1"/>
          </a:p>
          <a:p>
            <a:pPr algn="just"/>
            <a:r>
              <a:rPr lang="en-AU" altLang="en-US" sz="1200" b="1"/>
              <a:t>There, at the foot of Mount Sinai, the Jews waited for Moses who had gone up the mountain to talk to God.  They were down below, left without a leader.  Never having been in a position where individual choice was so open, they choose the path of consolation and built a golden calf.</a:t>
            </a:r>
          </a:p>
          <a:p>
            <a:pPr algn="just"/>
            <a:endParaRPr lang="en-AU" altLang="en-US" sz="1200" b="1"/>
          </a:p>
          <a:p>
            <a:pPr algn="just"/>
            <a:r>
              <a:rPr lang="en-AU" altLang="en-US" sz="1200" b="1"/>
              <a:t>Mankind always returns to those things that he has learned to fall back on in times of trouble.  It is not so unusual then, for the Jews to go back to their ‘training’ at the hand of the Egyptians, even though they were walking daily in the very presence of the Lord and His miracles.  The point is, is that He was not yet their Lord, individually and personally.  He was a random thought, when you took your eyes off of your feet as you walked the rock strewn ground of the desert. </a:t>
            </a:r>
          </a:p>
          <a:p>
            <a:pPr algn="just"/>
            <a:endParaRPr lang="en-AU" altLang="en-US" sz="1200" b="1"/>
          </a:p>
          <a:p>
            <a:pPr algn="just"/>
            <a:r>
              <a:rPr lang="en-AU" altLang="en-US" sz="1200" b="1"/>
              <a:t>They were having to watch for sharp rocks, scorpions, snakes, sinking sand, and avoiding the ever present heat.  Yes, they followed their leaders, but they kept their own eyes on the ground ahead.   They were just doing what they had been taught down in Egypt as a subjugated people.  It was resigned survival.   Don’t think, don’t get involved personally, just do your job and follow the man ahead of you, watching where you place your feet.</a:t>
            </a:r>
          </a:p>
          <a:p>
            <a:pPr algn="just"/>
            <a:endParaRPr lang="en-AU" altLang="en-US" sz="1200" b="1"/>
          </a:p>
          <a:p>
            <a:pPr algn="just"/>
            <a:r>
              <a:rPr lang="en-AU" altLang="en-US" sz="1200" b="1"/>
              <a:t>That was life for these people, all of their lives.  But when choice entered the moment, teamed as it were without an immediate leader, without a clear goal that they were personally responsible for maintaining, and without a personal faith, -they found themselves unprepared for the temptation.  They fell, there, beneath the mountain into idolatry.  </a:t>
            </a:r>
          </a:p>
          <a:p>
            <a:pPr algn="just"/>
            <a:endParaRPr lang="en-AU" altLang="en-US" sz="1200" b="1"/>
          </a:p>
          <a:p>
            <a:pPr algn="just"/>
            <a:r>
              <a:rPr lang="en-AU" altLang="en-US" sz="1200" b="1"/>
              <a:t>Idolatry can be honestly defined as that which is a familiar answer in fulfilling our needs, that to which we turn to as our primary focus when things are in disarray and our fears are raging.   It is the place we go to all too often when we feel alone and lost.  It will be filled with excuses, rationalizations, and a return to the last thing that was used to form the foundation of our ‘faith / life”, prior to that confliction.</a:t>
            </a:r>
          </a:p>
          <a:p>
            <a:pPr algn="just"/>
            <a:endParaRPr lang="en-AU" altLang="en-US" sz="1200" b="1"/>
          </a:p>
          <a:p>
            <a:pPr algn="just"/>
            <a:r>
              <a:rPr lang="en-AU" altLang="en-US" sz="1200" b="1"/>
              <a:t>However, in the story of the golden calf, there are two men down there among the Israelites who learn a very significant lesson, one that will sustain them through 40 years in the wilderness, and on into the very land of Canaan.  They were the two who made a choice for God, His way, and they sang His praises for the entire 40 years of wandering:  </a:t>
            </a:r>
            <a:r>
              <a:rPr lang="en-AU" altLang="en-US" sz="1200" b="1" i="1" u="sng">
                <a:effectLst>
                  <a:outerShdw blurRad="38100" dist="38100" dir="2700000" algn="tl">
                    <a:srgbClr val="C0C0C0"/>
                  </a:outerShdw>
                </a:effectLst>
              </a:rPr>
              <a:t>Joshua and Caleb</a:t>
            </a:r>
            <a:r>
              <a:rPr lang="en-AU" altLang="en-US" sz="1200" b="1"/>
              <a:t>.</a:t>
            </a:r>
          </a:p>
          <a:p>
            <a:pPr algn="just"/>
            <a:endParaRPr lang="en-AU" altLang="en-US" sz="1200" b="1"/>
          </a:p>
          <a:p>
            <a:pPr algn="just"/>
            <a:r>
              <a:rPr lang="en-AU" altLang="en-US" sz="1200" b="1"/>
              <a:t>L.M. Ancell</a:t>
            </a:r>
          </a:p>
        </p:txBody>
      </p:sp>
      <p:sp>
        <p:nvSpPr>
          <p:cNvPr id="4109" name="Text Box 13">
            <a:extLst>
              <a:ext uri="{FF2B5EF4-FFF2-40B4-BE49-F238E27FC236}">
                <a16:creationId xmlns:a16="http://schemas.microsoft.com/office/drawing/2014/main" id="{A5438324-6EA8-8F45-A9C6-C4562E231F8A}"/>
              </a:ext>
            </a:extLst>
          </p:cNvPr>
          <p:cNvSpPr txBox="1">
            <a:spLocks noChangeArrowheads="1"/>
          </p:cNvSpPr>
          <p:nvPr/>
        </p:nvSpPr>
        <p:spPr bwMode="auto">
          <a:xfrm rot="16200000">
            <a:off x="-2343944" y="6836569"/>
            <a:ext cx="6557962" cy="457200"/>
          </a:xfrm>
          <a:prstGeom prst="rect">
            <a:avLst/>
          </a:prstGeom>
          <a:solidFill>
            <a:srgbClr val="C00000"/>
          </a:solidFill>
          <a:ln>
            <a:noFill/>
          </a:ln>
          <a:effectLst/>
          <a:extLst/>
        </p:spPr>
        <p:txBody>
          <a:bodyPr wrap="square">
            <a:spAutoFit/>
          </a:bodyPr>
          <a:lstStyle/>
          <a:p>
            <a:pPr algn="ctr">
              <a:spcBef>
                <a:spcPct val="50000"/>
              </a:spcBef>
            </a:pPr>
            <a:r>
              <a:rPr lang="en-AU" altLang="en-US" sz="1200" dirty="0">
                <a:solidFill>
                  <a:schemeClr val="bg1"/>
                </a:solidFill>
              </a:rPr>
              <a:t>The ‘Golden Calf’ was probably a picture of the Egyptian god, Hathor-Aphis.  The soft eyed one that hears the cries of the ‘people’ in the night.</a:t>
            </a:r>
          </a:p>
        </p:txBody>
      </p:sp>
      <p:grpSp>
        <p:nvGrpSpPr>
          <p:cNvPr id="3" name="Group 2">
            <a:extLst>
              <a:ext uri="{FF2B5EF4-FFF2-40B4-BE49-F238E27FC236}">
                <a16:creationId xmlns:a16="http://schemas.microsoft.com/office/drawing/2014/main" id="{A0ED65FE-2B2A-D446-8C9B-361F09E584B6}"/>
              </a:ext>
            </a:extLst>
          </p:cNvPr>
          <p:cNvGrpSpPr/>
          <p:nvPr/>
        </p:nvGrpSpPr>
        <p:grpSpPr>
          <a:xfrm rot="16200000">
            <a:off x="-1743075" y="5943601"/>
            <a:ext cx="4324349" cy="547033"/>
            <a:chOff x="7443788" y="2243138"/>
            <a:chExt cx="4324349" cy="547033"/>
          </a:xfrm>
        </p:grpSpPr>
        <p:sp>
          <p:nvSpPr>
            <p:cNvPr id="2" name="TextBox 1">
              <a:extLst>
                <a:ext uri="{FF2B5EF4-FFF2-40B4-BE49-F238E27FC236}">
                  <a16:creationId xmlns:a16="http://schemas.microsoft.com/office/drawing/2014/main" id="{99A828CC-5872-0041-A26D-F3E89E14F9B2}"/>
                </a:ext>
              </a:extLst>
            </p:cNvPr>
            <p:cNvSpPr txBox="1"/>
            <p:nvPr/>
          </p:nvSpPr>
          <p:spPr>
            <a:xfrm>
              <a:off x="7443788" y="2243138"/>
              <a:ext cx="4300537" cy="523220"/>
            </a:xfrm>
            <a:prstGeom prst="rect">
              <a:avLst/>
            </a:prstGeom>
            <a:noFill/>
          </p:spPr>
          <p:txBody>
            <a:bodyPr wrap="square" rtlCol="0">
              <a:spAutoFit/>
            </a:bodyPr>
            <a:lstStyle/>
            <a:p>
              <a:pPr algn="ctr"/>
              <a:r>
                <a:rPr lang="en-US" sz="2800" b="1" dirty="0">
                  <a:solidFill>
                    <a:srgbClr val="FFC000"/>
                  </a:solidFill>
                </a:rPr>
                <a:t>That Second Golden Calf</a:t>
              </a:r>
            </a:p>
          </p:txBody>
        </p:sp>
        <p:sp>
          <p:nvSpPr>
            <p:cNvPr id="14" name="TextBox 13">
              <a:extLst>
                <a:ext uri="{FF2B5EF4-FFF2-40B4-BE49-F238E27FC236}">
                  <a16:creationId xmlns:a16="http://schemas.microsoft.com/office/drawing/2014/main" id="{2868ECF1-921C-014C-997A-E546B5A480C5}"/>
                </a:ext>
              </a:extLst>
            </p:cNvPr>
            <p:cNvSpPr txBox="1"/>
            <p:nvPr/>
          </p:nvSpPr>
          <p:spPr>
            <a:xfrm>
              <a:off x="7467600" y="2266951"/>
              <a:ext cx="4300537" cy="523220"/>
            </a:xfrm>
            <a:prstGeom prst="rect">
              <a:avLst/>
            </a:prstGeom>
            <a:noFill/>
          </p:spPr>
          <p:txBody>
            <a:bodyPr wrap="square" rtlCol="0">
              <a:spAutoFit/>
            </a:bodyPr>
            <a:lstStyle/>
            <a:p>
              <a:pPr algn="ctr"/>
              <a:r>
                <a:rPr lang="en-US" sz="2800" b="1" dirty="0">
                  <a:solidFill>
                    <a:schemeClr val="accent4">
                      <a:lumMod val="60000"/>
                      <a:lumOff val="40000"/>
                    </a:schemeClr>
                  </a:solidFill>
                </a:rPr>
                <a:t>That Second Golden Calf</a:t>
              </a:r>
            </a:p>
          </p:txBody>
        </p:sp>
      </p:grpSp>
      <p:sp>
        <p:nvSpPr>
          <p:cNvPr id="16" name="TextBox 15">
            <a:extLst>
              <a:ext uri="{FF2B5EF4-FFF2-40B4-BE49-F238E27FC236}">
                <a16:creationId xmlns:a16="http://schemas.microsoft.com/office/drawing/2014/main" id="{A04875C8-416B-AA4A-BB06-9C5D4930C9E1}"/>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13001291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a:extLst>
              <a:ext uri="{FF2B5EF4-FFF2-40B4-BE49-F238E27FC236}">
                <a16:creationId xmlns:a16="http://schemas.microsoft.com/office/drawing/2014/main" id="{2A803F5C-65DF-934E-8C12-8EB722AA779A}"/>
              </a:ext>
            </a:extLst>
          </p:cNvPr>
          <p:cNvSpPr>
            <a:spLocks noChangeArrowheads="1"/>
          </p:cNvSpPr>
          <p:nvPr/>
        </p:nvSpPr>
        <p:spPr bwMode="auto">
          <a:xfrm>
            <a:off x="1" y="0"/>
            <a:ext cx="1052513" cy="12076386"/>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24" name="Group 4">
            <a:extLst>
              <a:ext uri="{FF2B5EF4-FFF2-40B4-BE49-F238E27FC236}">
                <a16:creationId xmlns:a16="http://schemas.microsoft.com/office/drawing/2014/main" id="{FC8D9A66-8021-BB49-AD27-DE8CBA1717D8}"/>
              </a:ext>
            </a:extLst>
          </p:cNvPr>
          <p:cNvGrpSpPr>
            <a:grpSpLocks/>
          </p:cNvGrpSpPr>
          <p:nvPr/>
        </p:nvGrpSpPr>
        <p:grpSpPr bwMode="auto">
          <a:xfrm>
            <a:off x="188913" y="1416051"/>
            <a:ext cx="836612" cy="2030413"/>
            <a:chOff x="119" y="252"/>
            <a:chExt cx="527" cy="1279"/>
          </a:xfrm>
        </p:grpSpPr>
        <p:sp>
          <p:nvSpPr>
            <p:cNvPr id="5125" name="Rectangle 5">
              <a:extLst>
                <a:ext uri="{FF2B5EF4-FFF2-40B4-BE49-F238E27FC236}">
                  <a16:creationId xmlns:a16="http://schemas.microsoft.com/office/drawing/2014/main" id="{2B064FCB-EE0B-B840-8D70-DF84A1BBFAC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 name="Line 6">
              <a:extLst>
                <a:ext uri="{FF2B5EF4-FFF2-40B4-BE49-F238E27FC236}">
                  <a16:creationId xmlns:a16="http://schemas.microsoft.com/office/drawing/2014/main" id="{357D2C3F-1691-1B43-862F-A45FB7851C3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 name="Line 7">
              <a:extLst>
                <a:ext uri="{FF2B5EF4-FFF2-40B4-BE49-F238E27FC236}">
                  <a16:creationId xmlns:a16="http://schemas.microsoft.com/office/drawing/2014/main" id="{85132597-6583-5F4C-B137-772EC0A4CBB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8" name="Text Box 8">
              <a:extLst>
                <a:ext uri="{FF2B5EF4-FFF2-40B4-BE49-F238E27FC236}">
                  <a16:creationId xmlns:a16="http://schemas.microsoft.com/office/drawing/2014/main" id="{089993E0-ADA0-174F-B541-6F50F07C14CF}"/>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5130" name="Text Box 10">
            <a:extLst>
              <a:ext uri="{FF2B5EF4-FFF2-40B4-BE49-F238E27FC236}">
                <a16:creationId xmlns:a16="http://schemas.microsoft.com/office/drawing/2014/main" id="{4497B1C2-582E-3641-A9FF-2BA754D034DD}"/>
              </a:ext>
            </a:extLst>
          </p:cNvPr>
          <p:cNvSpPr txBox="1">
            <a:spLocks noChangeArrowheads="1"/>
          </p:cNvSpPr>
          <p:nvPr/>
        </p:nvSpPr>
        <p:spPr bwMode="auto">
          <a:xfrm>
            <a:off x="1341438" y="1558926"/>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Four Therefore’s Of  Hebrews 3</a:t>
            </a:r>
            <a:endParaRPr lang="en-AU" altLang="en-US" sz="1400" b="1"/>
          </a:p>
        </p:txBody>
      </p:sp>
      <p:sp>
        <p:nvSpPr>
          <p:cNvPr id="5131" name="Text Box 11">
            <a:extLst>
              <a:ext uri="{FF2B5EF4-FFF2-40B4-BE49-F238E27FC236}">
                <a16:creationId xmlns:a16="http://schemas.microsoft.com/office/drawing/2014/main" id="{81237F37-B221-4E48-949C-ED8729367B57}"/>
              </a:ext>
            </a:extLst>
          </p:cNvPr>
          <p:cNvSpPr txBox="1">
            <a:spLocks noChangeArrowheads="1"/>
          </p:cNvSpPr>
          <p:nvPr/>
        </p:nvSpPr>
        <p:spPr bwMode="auto">
          <a:xfrm>
            <a:off x="1196975" y="1992313"/>
            <a:ext cx="5327650" cy="8063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1400"/>
              <a:t>3:1 </a:t>
            </a:r>
            <a:r>
              <a:rPr lang="en-AU" altLang="en-US" sz="1400" b="1" i="1" u="sng">
                <a:effectLst>
                  <a:outerShdw blurRad="38100" dist="38100" dir="2700000" algn="tl">
                    <a:srgbClr val="C0C0C0"/>
                  </a:outerShdw>
                </a:effectLst>
              </a:rPr>
              <a:t>Therefore</a:t>
            </a:r>
            <a:r>
              <a:rPr lang="en-AU" altLang="en-US" sz="1400"/>
              <a:t>, holy brethren, partakers of a heavenly calling, </a:t>
            </a:r>
            <a:r>
              <a:rPr lang="en-AU" altLang="en-US" sz="1400" u="sng"/>
              <a:t>consider Jesus</a:t>
            </a:r>
            <a:r>
              <a:rPr lang="en-AU" altLang="en-US" sz="1400"/>
              <a:t>, the Apostle and High Priest of our confession. 2 </a:t>
            </a:r>
            <a:r>
              <a:rPr lang="en-AU" altLang="en-US" sz="1400" u="sng"/>
              <a:t>He was faithful to Him who appointed Him</a:t>
            </a:r>
            <a:r>
              <a:rPr lang="en-AU" altLang="en-US" sz="1400"/>
              <a:t>, as Moses also was in all His house. 3 For </a:t>
            </a:r>
            <a:r>
              <a:rPr lang="en-AU" altLang="en-US" sz="1400" u="sng"/>
              <a:t>He has been counted worthy of more glory than Moses</a:t>
            </a:r>
            <a:r>
              <a:rPr lang="en-AU" altLang="en-US" sz="1400"/>
              <a:t>, by just so much as the builder of the house has more honour than the house. 4 For every house is built by someone, but </a:t>
            </a:r>
            <a:r>
              <a:rPr lang="en-AU" altLang="en-US" sz="1400" u="sng"/>
              <a:t>the builder of all things is God</a:t>
            </a:r>
            <a:r>
              <a:rPr lang="en-AU" altLang="en-US" sz="1400"/>
              <a:t>. 5 Now Moses was faithful in all His house </a:t>
            </a:r>
            <a:r>
              <a:rPr lang="en-AU" altLang="en-US" sz="1400" b="1"/>
              <a:t>as a servant</a:t>
            </a:r>
            <a:r>
              <a:rPr lang="en-AU" altLang="en-US" sz="1400"/>
              <a:t>, for a testimony of those things which were to be spoken later; 6 but Christ was faithful </a:t>
            </a:r>
            <a:r>
              <a:rPr lang="en-AU" altLang="en-US" sz="1400" b="1"/>
              <a:t>as a Son</a:t>
            </a:r>
            <a:r>
              <a:rPr lang="en-AU" altLang="en-US" sz="1400"/>
              <a:t> over His house whose house we are, </a:t>
            </a:r>
            <a:r>
              <a:rPr lang="en-AU" altLang="en-US" sz="1400" b="1"/>
              <a:t>if we hold fast our confidence and the boast of our hope firm until the end</a:t>
            </a:r>
            <a:r>
              <a:rPr lang="en-AU" altLang="en-US" sz="1400"/>
              <a:t>. </a:t>
            </a:r>
          </a:p>
          <a:p>
            <a:pPr algn="ctr"/>
            <a:endParaRPr lang="en-AU" altLang="en-US" sz="1400"/>
          </a:p>
          <a:p>
            <a:pPr algn="ctr"/>
            <a:r>
              <a:rPr lang="en-AU" altLang="en-US" sz="1400"/>
              <a:t>7 </a:t>
            </a:r>
            <a:r>
              <a:rPr lang="en-AU" altLang="en-US" sz="1400" b="1" i="1" u="sng">
                <a:effectLst>
                  <a:outerShdw blurRad="38100" dist="38100" dir="2700000" algn="tl">
                    <a:srgbClr val="C0C0C0"/>
                  </a:outerShdw>
                </a:effectLst>
              </a:rPr>
              <a:t>Therefore</a:t>
            </a:r>
            <a:r>
              <a:rPr lang="en-AU" altLang="en-US" sz="1400"/>
              <a:t>, just as the Holy Spirit says,</a:t>
            </a:r>
          </a:p>
          <a:p>
            <a:pPr algn="ctr"/>
            <a:r>
              <a:rPr lang="en-AU" altLang="en-US" sz="1400"/>
              <a:t>"Today if you hear His voice, </a:t>
            </a:r>
          </a:p>
          <a:p>
            <a:pPr algn="ctr"/>
            <a:r>
              <a:rPr lang="en-AU" altLang="en-US" sz="1400"/>
              <a:t>8 Do not harden your hearts as when they provoked Me, </a:t>
            </a:r>
          </a:p>
          <a:p>
            <a:pPr algn="ctr"/>
            <a:r>
              <a:rPr lang="en-AU" altLang="en-US" sz="1400"/>
              <a:t>As in the day of trial in the wilderness, </a:t>
            </a:r>
          </a:p>
          <a:p>
            <a:pPr algn="ctr"/>
            <a:r>
              <a:rPr lang="en-AU" altLang="en-US" sz="1400"/>
              <a:t>9 Where your fathers tried Me by testing Me, </a:t>
            </a:r>
          </a:p>
          <a:p>
            <a:pPr algn="ctr"/>
            <a:r>
              <a:rPr lang="en-AU" altLang="en-US" sz="1400"/>
              <a:t>And saw My works for forty years. </a:t>
            </a:r>
          </a:p>
          <a:p>
            <a:pPr algn="ctr"/>
            <a:r>
              <a:rPr lang="en-AU" altLang="en-US" sz="1400"/>
              <a:t>10 "Therefore I was angry with this generation, </a:t>
            </a:r>
          </a:p>
          <a:p>
            <a:pPr algn="ctr"/>
            <a:r>
              <a:rPr lang="en-AU" altLang="en-US" sz="1400"/>
              <a:t>And said, 'They always go astray in their heart; </a:t>
            </a:r>
          </a:p>
          <a:p>
            <a:pPr algn="ctr"/>
            <a:r>
              <a:rPr lang="en-AU" altLang="en-US" sz="1400"/>
              <a:t>And they did not know My ways'; </a:t>
            </a:r>
          </a:p>
          <a:p>
            <a:pPr algn="ctr"/>
            <a:r>
              <a:rPr lang="en-AU" altLang="en-US" sz="1400"/>
              <a:t>11 As I swore in My wrath,</a:t>
            </a:r>
          </a:p>
          <a:p>
            <a:pPr algn="ctr"/>
            <a:r>
              <a:rPr lang="en-AU" altLang="en-US" sz="1400"/>
              <a:t>'They shall not enter My rest.' "  </a:t>
            </a:r>
          </a:p>
          <a:p>
            <a:pPr algn="ctr"/>
            <a:endParaRPr lang="en-AU" altLang="en-US" sz="1400"/>
          </a:p>
          <a:p>
            <a:pPr algn="ctr"/>
            <a:r>
              <a:rPr lang="en-AU" altLang="en-US" sz="1400"/>
              <a:t>12 </a:t>
            </a:r>
            <a:r>
              <a:rPr lang="en-AU" altLang="en-US" sz="1400" b="1" i="1" u="sng">
                <a:solidFill>
                  <a:schemeClr val="hlink"/>
                </a:solidFill>
                <a:effectLst>
                  <a:outerShdw blurRad="38100" dist="38100" dir="2700000" algn="tl">
                    <a:srgbClr val="C0C0C0"/>
                  </a:outerShdw>
                </a:effectLst>
              </a:rPr>
              <a:t>Therefore</a:t>
            </a:r>
            <a:r>
              <a:rPr lang="en-AU" altLang="en-US" sz="1400"/>
              <a:t>  </a:t>
            </a:r>
            <a:r>
              <a:rPr lang="en-AU" altLang="en-US" sz="1400" b="1"/>
              <a:t>Take care, brethren, lest there should be in any one of you an evil, unbelieving heart, in falling away from the living God. 13 But encourage one another day after day, as long as it is still called "Today," lest any one of you be hardened by the deceitfulness of sin. 14 For we have become partakers of Christ, if we hold fast the beginning of our assurance firm until the end; 15 while it is said,  “</a:t>
            </a:r>
            <a:r>
              <a:rPr lang="en-AU" altLang="en-US" sz="1400" b="1" i="1" u="sng">
                <a:solidFill>
                  <a:schemeClr val="hlink"/>
                </a:solidFill>
                <a:effectLst>
                  <a:outerShdw blurRad="38100" dist="38100" dir="2700000" algn="tl">
                    <a:srgbClr val="C0C0C0"/>
                  </a:outerShdw>
                </a:effectLst>
              </a:rPr>
              <a:t>Therefore</a:t>
            </a:r>
            <a:r>
              <a:rPr lang="en-AU" altLang="en-US" sz="1400" b="1"/>
              <a:t>, today if you hear His voice, Do not harden your hearts, as when they provoked Me."</a:t>
            </a:r>
            <a:r>
              <a:rPr lang="en-AU" altLang="en-US" sz="1400"/>
              <a:t>   16 For who provoked Him when they had heard? Indeed, did not all those who came out of Egypt led by Moses? </a:t>
            </a:r>
            <a:r>
              <a:rPr lang="en-AU" altLang="en-US" sz="1400" u="sng"/>
              <a:t>17 And with whom was He angry for forty years? Was it not with those who sinned, whose bodies fell in the wilderness? 18 And to whom did He swear that they should not enter His rest, but to those who were disobedient? 19 And so we see that they were not able to enter because of unbelief. </a:t>
            </a:r>
            <a:r>
              <a:rPr lang="en-AU" altLang="en-US" sz="1400" u="sng">
                <a:solidFill>
                  <a:srgbClr val="CC0000"/>
                </a:solidFill>
              </a:rPr>
              <a:t>. </a:t>
            </a:r>
          </a:p>
        </p:txBody>
      </p:sp>
      <p:sp>
        <p:nvSpPr>
          <p:cNvPr id="5136" name="Text Box 16">
            <a:extLst>
              <a:ext uri="{FF2B5EF4-FFF2-40B4-BE49-F238E27FC236}">
                <a16:creationId xmlns:a16="http://schemas.microsoft.com/office/drawing/2014/main" id="{5560AEF2-8991-0C4C-85AD-0340E780F56A}"/>
              </a:ext>
            </a:extLst>
          </p:cNvPr>
          <p:cNvSpPr txBox="1">
            <a:spLocks noChangeArrowheads="1"/>
          </p:cNvSpPr>
          <p:nvPr/>
        </p:nvSpPr>
        <p:spPr bwMode="auto">
          <a:xfrm>
            <a:off x="1773239" y="10417175"/>
            <a:ext cx="40338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u="sng">
                <a:solidFill>
                  <a:schemeClr val="hlink"/>
                </a:solidFill>
                <a:effectLst>
                  <a:outerShdw blurRad="38100" dist="38100" dir="2700000" algn="tl">
                    <a:srgbClr val="C0C0C0"/>
                  </a:outerShdw>
                </a:effectLst>
              </a:rPr>
              <a:t>Therefore</a:t>
            </a:r>
            <a:r>
              <a:rPr lang="en-AU" altLang="en-US" sz="1200"/>
              <a:t> is implied in Greek.</a:t>
            </a:r>
          </a:p>
        </p:txBody>
      </p:sp>
      <p:grpSp>
        <p:nvGrpSpPr>
          <p:cNvPr id="14" name="Group 13">
            <a:extLst>
              <a:ext uri="{FF2B5EF4-FFF2-40B4-BE49-F238E27FC236}">
                <a16:creationId xmlns:a16="http://schemas.microsoft.com/office/drawing/2014/main" id="{DC8431DF-2AD0-8C4D-8F96-C5C3E9ADF472}"/>
              </a:ext>
            </a:extLst>
          </p:cNvPr>
          <p:cNvGrpSpPr/>
          <p:nvPr/>
        </p:nvGrpSpPr>
        <p:grpSpPr>
          <a:xfrm rot="16200000">
            <a:off x="-1743075" y="5943601"/>
            <a:ext cx="4324349" cy="547033"/>
            <a:chOff x="7443788" y="2243138"/>
            <a:chExt cx="4324349" cy="547033"/>
          </a:xfrm>
        </p:grpSpPr>
        <p:sp>
          <p:nvSpPr>
            <p:cNvPr id="15" name="TextBox 14">
              <a:extLst>
                <a:ext uri="{FF2B5EF4-FFF2-40B4-BE49-F238E27FC236}">
                  <a16:creationId xmlns:a16="http://schemas.microsoft.com/office/drawing/2014/main" id="{E7D694CF-5087-EF4D-A1F9-51972DA76997}"/>
                </a:ext>
              </a:extLst>
            </p:cNvPr>
            <p:cNvSpPr txBox="1"/>
            <p:nvPr/>
          </p:nvSpPr>
          <p:spPr>
            <a:xfrm>
              <a:off x="7443788" y="2243138"/>
              <a:ext cx="4300537" cy="523220"/>
            </a:xfrm>
            <a:prstGeom prst="rect">
              <a:avLst/>
            </a:prstGeom>
            <a:noFill/>
          </p:spPr>
          <p:txBody>
            <a:bodyPr wrap="square" rtlCol="0">
              <a:spAutoFit/>
            </a:bodyPr>
            <a:lstStyle/>
            <a:p>
              <a:pPr algn="ctr"/>
              <a:r>
                <a:rPr lang="en-US" sz="2800" b="1" dirty="0">
                  <a:solidFill>
                    <a:srgbClr val="FFC000"/>
                  </a:solidFill>
                </a:rPr>
                <a:t>That Second Golden Calf</a:t>
              </a:r>
            </a:p>
          </p:txBody>
        </p:sp>
        <p:sp>
          <p:nvSpPr>
            <p:cNvPr id="16" name="TextBox 15">
              <a:extLst>
                <a:ext uri="{FF2B5EF4-FFF2-40B4-BE49-F238E27FC236}">
                  <a16:creationId xmlns:a16="http://schemas.microsoft.com/office/drawing/2014/main" id="{C0E34B61-FF59-5C42-B810-2556EAB7C3E1}"/>
                </a:ext>
              </a:extLst>
            </p:cNvPr>
            <p:cNvSpPr txBox="1"/>
            <p:nvPr/>
          </p:nvSpPr>
          <p:spPr>
            <a:xfrm>
              <a:off x="7467600" y="2266951"/>
              <a:ext cx="4300537" cy="523220"/>
            </a:xfrm>
            <a:prstGeom prst="rect">
              <a:avLst/>
            </a:prstGeom>
            <a:noFill/>
          </p:spPr>
          <p:txBody>
            <a:bodyPr wrap="square" rtlCol="0">
              <a:spAutoFit/>
            </a:bodyPr>
            <a:lstStyle/>
            <a:p>
              <a:pPr algn="ctr"/>
              <a:r>
                <a:rPr lang="en-US" sz="2800" b="1" dirty="0">
                  <a:solidFill>
                    <a:schemeClr val="accent4">
                      <a:lumMod val="60000"/>
                      <a:lumOff val="40000"/>
                    </a:schemeClr>
                  </a:solidFill>
                </a:rPr>
                <a:t>That Second Golden Calf</a:t>
              </a:r>
            </a:p>
          </p:txBody>
        </p:sp>
      </p:grpSp>
      <p:sp>
        <p:nvSpPr>
          <p:cNvPr id="17" name="TextBox 16">
            <a:extLst>
              <a:ext uri="{FF2B5EF4-FFF2-40B4-BE49-F238E27FC236}">
                <a16:creationId xmlns:a16="http://schemas.microsoft.com/office/drawing/2014/main" id="{F21720D6-AA46-6841-9FB7-2E531822408D}"/>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76971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9A6DE82-AD7C-8F4A-9BD5-CB1A011D323C}"/>
              </a:ext>
            </a:extLst>
          </p:cNvPr>
          <p:cNvGrpSpPr/>
          <p:nvPr/>
        </p:nvGrpSpPr>
        <p:grpSpPr>
          <a:xfrm>
            <a:off x="1676400" y="1465670"/>
            <a:ext cx="4835875" cy="9979519"/>
            <a:chOff x="1347747" y="1445792"/>
            <a:chExt cx="4835875" cy="9979519"/>
          </a:xfrm>
        </p:grpSpPr>
        <p:sp>
          <p:nvSpPr>
            <p:cNvPr id="21" name="Rectangle 20">
              <a:extLst>
                <a:ext uri="{FF2B5EF4-FFF2-40B4-BE49-F238E27FC236}">
                  <a16:creationId xmlns:a16="http://schemas.microsoft.com/office/drawing/2014/main" id="{6F57B60C-9031-D740-A783-4A6676A8A4CF}"/>
                </a:ext>
              </a:extLst>
            </p:cNvPr>
            <p:cNvSpPr/>
            <p:nvPr/>
          </p:nvSpPr>
          <p:spPr>
            <a:xfrm>
              <a:off x="4702237" y="9962436"/>
              <a:ext cx="1245475" cy="14628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B36FD74C-A458-5746-8FE6-5C33ADCB8F3A}"/>
                </a:ext>
              </a:extLst>
            </p:cNvPr>
            <p:cNvPicPr>
              <a:picLocks noChangeAspect="1"/>
            </p:cNvPicPr>
            <p:nvPr/>
          </p:nvPicPr>
          <p:blipFill>
            <a:blip r:embed="rId3"/>
            <a:stretch>
              <a:fillRect/>
            </a:stretch>
          </p:blipFill>
          <p:spPr>
            <a:xfrm>
              <a:off x="4927325" y="10114118"/>
              <a:ext cx="815438" cy="1178548"/>
            </a:xfrm>
            <a:prstGeom prst="rect">
              <a:avLst/>
            </a:prstGeom>
          </p:spPr>
        </p:pic>
        <p:sp>
          <p:nvSpPr>
            <p:cNvPr id="19" name="TextBox 18">
              <a:extLst>
                <a:ext uri="{FF2B5EF4-FFF2-40B4-BE49-F238E27FC236}">
                  <a16:creationId xmlns:a16="http://schemas.microsoft.com/office/drawing/2014/main" id="{8B554029-C458-964B-BBFC-5606684E03AD}"/>
                </a:ext>
              </a:extLst>
            </p:cNvPr>
            <p:cNvSpPr txBox="1"/>
            <p:nvPr/>
          </p:nvSpPr>
          <p:spPr>
            <a:xfrm>
              <a:off x="1347747" y="1445792"/>
              <a:ext cx="4835875" cy="8463855"/>
            </a:xfrm>
            <a:prstGeom prst="rect">
              <a:avLst/>
            </a:prstGeom>
            <a:noFill/>
          </p:spPr>
          <p:txBody>
            <a:bodyPr wrap="square" rtlCol="0">
              <a:spAutoFit/>
            </a:bodyPr>
            <a:lstStyle/>
            <a:p>
              <a:pPr algn="just"/>
              <a:r>
                <a:rPr lang="en-US" sz="1600" dirty="0">
                  <a:latin typeface="Apple Chancery" panose="03020702040506060504" pitchFamily="66" charset="-79"/>
                  <a:cs typeface="Apple Chancery" panose="03020702040506060504" pitchFamily="66" charset="-79"/>
                </a:rPr>
                <a:t>Let us live our lives this day with a compassion for all lost souls.  Let us continue to strengthen our legs, our feet, our hearts with that same passion that motivated Jesus, and then to stand up and shoulder the burden of the cross carrying that message of salvation to them all.   </a:t>
              </a:r>
            </a:p>
            <a:p>
              <a:pPr algn="just"/>
              <a:endParaRPr lang="en-US" sz="1600" dirty="0">
                <a:latin typeface="Apple Chancery" panose="03020702040506060504" pitchFamily="66" charset="-79"/>
                <a:cs typeface="Apple Chancery" panose="03020702040506060504" pitchFamily="66" charset="-79"/>
              </a:endParaRPr>
            </a:p>
            <a:p>
              <a:pPr algn="just"/>
              <a:r>
                <a:rPr lang="en-US" sz="1600" dirty="0">
                  <a:latin typeface="Apple Chancery" panose="03020702040506060504" pitchFamily="66" charset="-79"/>
                  <a:cs typeface="Apple Chancery" panose="03020702040506060504" pitchFamily="66" charset="-79"/>
                </a:rPr>
                <a:t>He showed us the way, the courage, the dedication, even the very focal point of all our living, and He did so every day of His life, back there in Judea. in the streets and paths of Galilee, in front of opposition, closed ears and in front of former ‘friends’.   He told us all to “go out” and preach the gospel message to those who have lost there way, and to those who have never found it, -yet.   This is our mission.</a:t>
              </a:r>
            </a:p>
            <a:p>
              <a:pPr algn="just"/>
              <a:endParaRPr lang="en-US" sz="1600" dirty="0">
                <a:latin typeface="Apple Chancery" panose="03020702040506060504" pitchFamily="66" charset="-79"/>
                <a:cs typeface="Apple Chancery" panose="03020702040506060504" pitchFamily="66" charset="-79"/>
              </a:endParaRPr>
            </a:p>
            <a:p>
              <a:pPr algn="just"/>
              <a:r>
                <a:rPr lang="en-US" sz="1600" dirty="0">
                  <a:latin typeface="Apple Chancery" panose="03020702040506060504" pitchFamily="66" charset="-79"/>
                  <a:cs typeface="Apple Chancery" panose="03020702040506060504" pitchFamily="66" charset="-79"/>
                </a:rPr>
                <a:t>Pointedly, the text of the letter to the Hebrews is a very powerful and current reminder of the biblical history that has brought us to this particular crossroad in our faith.   </a:t>
              </a:r>
            </a:p>
            <a:p>
              <a:pPr algn="just"/>
              <a:endParaRPr lang="en-US" sz="1600" dirty="0">
                <a:latin typeface="Apple Chancery" panose="03020702040506060504" pitchFamily="66" charset="-79"/>
                <a:cs typeface="Apple Chancery" panose="03020702040506060504" pitchFamily="66" charset="-79"/>
              </a:endParaRPr>
            </a:p>
            <a:p>
              <a:pPr algn="just"/>
              <a:r>
                <a:rPr lang="en-US" sz="1600" dirty="0">
                  <a:latin typeface="Apple Chancery" panose="03020702040506060504" pitchFamily="66" charset="-79"/>
                  <a:cs typeface="Apple Chancery" panose="03020702040506060504" pitchFamily="66" charset="-79"/>
                </a:rPr>
                <a:t>We must know ‘why’ we should be willing to serve as God’s voice to the world, each and everyone of us,  and ‘why’ we must know what it may require of us in the performance of this most stressful and all consuming of missions.</a:t>
              </a:r>
            </a:p>
            <a:p>
              <a:pPr algn="just"/>
              <a:endParaRPr lang="en-US" sz="1600" dirty="0">
                <a:latin typeface="Apple Chancery" panose="03020702040506060504" pitchFamily="66" charset="-79"/>
                <a:cs typeface="Apple Chancery" panose="03020702040506060504" pitchFamily="66" charset="-79"/>
              </a:endParaRPr>
            </a:p>
            <a:p>
              <a:pPr algn="just"/>
              <a:r>
                <a:rPr lang="en-US" sz="1600" dirty="0">
                  <a:latin typeface="Apple Chancery" panose="03020702040506060504" pitchFamily="66" charset="-79"/>
                  <a:cs typeface="Apple Chancery" panose="03020702040506060504" pitchFamily="66" charset="-79"/>
                </a:rPr>
                <a:t>Therefore, we must be prepared to go out, as the old missionary did, to Greenland’s icy mountains and to India’s sunny sands.   That means we are to be prepared to go to wherever there are souls who are longing to hear the real story of the gospel message.   That is a big-big-big call, and it takes a very dedicated heart.   It is the real way of the cross, today.</a:t>
              </a:r>
            </a:p>
            <a:p>
              <a:pPr algn="just"/>
              <a:endParaRPr lang="en-US" sz="1600" dirty="0">
                <a:latin typeface="Apple Chancery" panose="03020702040506060504" pitchFamily="66" charset="-79"/>
                <a:cs typeface="Apple Chancery" panose="03020702040506060504" pitchFamily="66" charset="-79"/>
              </a:endParaRPr>
            </a:p>
          </p:txBody>
        </p:sp>
        <p:sp>
          <p:nvSpPr>
            <p:cNvPr id="23" name="TextBox 22">
              <a:extLst>
                <a:ext uri="{FF2B5EF4-FFF2-40B4-BE49-F238E27FC236}">
                  <a16:creationId xmlns:a16="http://schemas.microsoft.com/office/drawing/2014/main" id="{11B68486-07AE-9B49-9E60-19777706C162}"/>
                </a:ext>
              </a:extLst>
            </p:cNvPr>
            <p:cNvSpPr txBox="1"/>
            <p:nvPr/>
          </p:nvSpPr>
          <p:spPr>
            <a:xfrm>
              <a:off x="2076232" y="9799444"/>
              <a:ext cx="2571321" cy="1200329"/>
            </a:xfrm>
            <a:prstGeom prst="rect">
              <a:avLst/>
            </a:prstGeom>
            <a:noFill/>
          </p:spPr>
          <p:txBody>
            <a:bodyPr wrap="square" rtlCol="0">
              <a:spAutoFit/>
            </a:bodyPr>
            <a:lstStyle/>
            <a:p>
              <a:r>
                <a:rPr lang="en-US" b="1" dirty="0">
                  <a:solidFill>
                    <a:srgbClr val="FF0000"/>
                  </a:solidFill>
                </a:rPr>
                <a:t>“On a Hill far away, stood an old rugged cross, the emblem of suffering and shame .....”</a:t>
              </a:r>
            </a:p>
          </p:txBody>
        </p:sp>
      </p:grpSp>
      <p:grpSp>
        <p:nvGrpSpPr>
          <p:cNvPr id="5" name="Group 4">
            <a:extLst>
              <a:ext uri="{FF2B5EF4-FFF2-40B4-BE49-F238E27FC236}">
                <a16:creationId xmlns:a16="http://schemas.microsoft.com/office/drawing/2014/main" id="{6E8925B6-C2A0-D04C-8B0E-AC011AE0567B}"/>
              </a:ext>
            </a:extLst>
          </p:cNvPr>
          <p:cNvGrpSpPr/>
          <p:nvPr/>
        </p:nvGrpSpPr>
        <p:grpSpPr>
          <a:xfrm>
            <a:off x="0" y="0"/>
            <a:ext cx="1654254" cy="12192000"/>
            <a:chOff x="-2856307" y="-365760"/>
            <a:chExt cx="1654254" cy="12192000"/>
          </a:xfrm>
        </p:grpSpPr>
        <p:sp>
          <p:nvSpPr>
            <p:cNvPr id="7" name="Rectangle 2">
              <a:extLst>
                <a:ext uri="{FF2B5EF4-FFF2-40B4-BE49-F238E27FC236}">
                  <a16:creationId xmlns:a16="http://schemas.microsoft.com/office/drawing/2014/main" id="{2B4D3A79-7C9A-CF4A-AE98-C12486A87701}"/>
                </a:ext>
              </a:extLst>
            </p:cNvPr>
            <p:cNvSpPr>
              <a:spLocks noChangeArrowheads="1"/>
            </p:cNvSpPr>
            <p:nvPr/>
          </p:nvSpPr>
          <p:spPr bwMode="auto">
            <a:xfrm>
              <a:off x="-2856307" y="-365760"/>
              <a:ext cx="1454227"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8" name="Group 6">
              <a:extLst>
                <a:ext uri="{FF2B5EF4-FFF2-40B4-BE49-F238E27FC236}">
                  <a16:creationId xmlns:a16="http://schemas.microsoft.com/office/drawing/2014/main" id="{B1764578-4AEE-CA4F-BDB1-7B9C96F7F461}"/>
                </a:ext>
              </a:extLst>
            </p:cNvPr>
            <p:cNvGrpSpPr>
              <a:grpSpLocks/>
            </p:cNvGrpSpPr>
            <p:nvPr/>
          </p:nvGrpSpPr>
          <p:grpSpPr bwMode="auto">
            <a:xfrm>
              <a:off x="-2361136" y="24075"/>
              <a:ext cx="836612" cy="2030413"/>
              <a:chOff x="119" y="252"/>
              <a:chExt cx="527" cy="1279"/>
            </a:xfrm>
          </p:grpSpPr>
          <p:sp>
            <p:nvSpPr>
              <p:cNvPr id="9" name="Rectangle 7">
                <a:extLst>
                  <a:ext uri="{FF2B5EF4-FFF2-40B4-BE49-F238E27FC236}">
                    <a16:creationId xmlns:a16="http://schemas.microsoft.com/office/drawing/2014/main" id="{7A35B7B1-ED14-C847-BE1D-3BD8599F7DF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Line 8">
                <a:extLst>
                  <a:ext uri="{FF2B5EF4-FFF2-40B4-BE49-F238E27FC236}">
                    <a16:creationId xmlns:a16="http://schemas.microsoft.com/office/drawing/2014/main" id="{90CC3494-0868-0447-804A-22B4AEF61FE0}"/>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9">
                <a:extLst>
                  <a:ext uri="{FF2B5EF4-FFF2-40B4-BE49-F238E27FC236}">
                    <a16:creationId xmlns:a16="http://schemas.microsoft.com/office/drawing/2014/main" id="{79E024C7-BD54-2E40-9680-2C444885D89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 Box 10">
                <a:extLst>
                  <a:ext uri="{FF2B5EF4-FFF2-40B4-BE49-F238E27FC236}">
                    <a16:creationId xmlns:a16="http://schemas.microsoft.com/office/drawing/2014/main" id="{C927FC70-7A6A-4B4D-9C31-9A4C77B0931C}"/>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b="1">
                    <a:solidFill>
                      <a:schemeClr val="bg1"/>
                    </a:solidFill>
                  </a:rPr>
                  <a:t>Hebrews</a:t>
                </a:r>
              </a:p>
            </p:txBody>
          </p:sp>
        </p:grpSp>
        <p:sp>
          <p:nvSpPr>
            <p:cNvPr id="2" name="TextBox 1">
              <a:extLst>
                <a:ext uri="{FF2B5EF4-FFF2-40B4-BE49-F238E27FC236}">
                  <a16:creationId xmlns:a16="http://schemas.microsoft.com/office/drawing/2014/main" id="{800AF849-E12F-C14C-A81B-7064F4C66CC5}"/>
                </a:ext>
              </a:extLst>
            </p:cNvPr>
            <p:cNvSpPr txBox="1"/>
            <p:nvPr/>
          </p:nvSpPr>
          <p:spPr>
            <a:xfrm rot="16200000">
              <a:off x="-5805795" y="5863875"/>
              <a:ext cx="7784533" cy="707886"/>
            </a:xfrm>
            <a:prstGeom prst="rect">
              <a:avLst/>
            </a:prstGeom>
            <a:noFill/>
          </p:spPr>
          <p:txBody>
            <a:bodyPr wrap="square" rtlCol="0">
              <a:spAutoFit/>
            </a:bodyPr>
            <a:lstStyle/>
            <a:p>
              <a:pPr algn="ctr"/>
              <a:r>
                <a:rPr lang="en-US" sz="4000" b="1" dirty="0">
                  <a:solidFill>
                    <a:srgbClr val="FFFF00"/>
                  </a:solidFill>
                </a:rPr>
                <a:t>Preface: Reality Behind The Book</a:t>
              </a:r>
            </a:p>
          </p:txBody>
        </p:sp>
        <p:sp>
          <p:nvSpPr>
            <p:cNvPr id="3" name="TextBox 2">
              <a:extLst>
                <a:ext uri="{FF2B5EF4-FFF2-40B4-BE49-F238E27FC236}">
                  <a16:creationId xmlns:a16="http://schemas.microsoft.com/office/drawing/2014/main" id="{36CFB4BE-3E0B-5347-8661-78BE1C0D9AE5}"/>
                </a:ext>
              </a:extLst>
            </p:cNvPr>
            <p:cNvSpPr txBox="1"/>
            <p:nvPr/>
          </p:nvSpPr>
          <p:spPr>
            <a:xfrm>
              <a:off x="-2573653" y="10521315"/>
              <a:ext cx="1371600" cy="584775"/>
            </a:xfrm>
            <a:prstGeom prst="rect">
              <a:avLst/>
            </a:prstGeom>
            <a:noFill/>
          </p:spPr>
          <p:txBody>
            <a:bodyPr wrap="square" rtlCol="0">
              <a:spAutoFit/>
            </a:bodyPr>
            <a:lstStyle/>
            <a:p>
              <a:r>
                <a:rPr lang="en-US" sz="3200" b="1" dirty="0">
                  <a:solidFill>
                    <a:schemeClr val="bg1"/>
                  </a:solidFill>
                </a:rPr>
                <a:t>L1</a:t>
              </a:r>
            </a:p>
          </p:txBody>
        </p:sp>
      </p:grpSp>
    </p:spTree>
    <p:extLst>
      <p:ext uri="{BB962C8B-B14F-4D97-AF65-F5344CB8AC3E}">
        <p14:creationId xmlns:p14="http://schemas.microsoft.com/office/powerpoint/2010/main" val="3625989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88632FFE-8A98-1047-8584-7334FFAEDBD4}"/>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243" name="Group 3">
            <a:extLst>
              <a:ext uri="{FF2B5EF4-FFF2-40B4-BE49-F238E27FC236}">
                <a16:creationId xmlns:a16="http://schemas.microsoft.com/office/drawing/2014/main" id="{B7AF2FE7-62F8-9444-B996-00B38751452E}"/>
              </a:ext>
            </a:extLst>
          </p:cNvPr>
          <p:cNvGrpSpPr>
            <a:grpSpLocks/>
          </p:cNvGrpSpPr>
          <p:nvPr/>
        </p:nvGrpSpPr>
        <p:grpSpPr bwMode="auto">
          <a:xfrm>
            <a:off x="188913" y="1416051"/>
            <a:ext cx="836612" cy="2030413"/>
            <a:chOff x="119" y="252"/>
            <a:chExt cx="527" cy="1279"/>
          </a:xfrm>
        </p:grpSpPr>
        <p:sp>
          <p:nvSpPr>
            <p:cNvPr id="10244" name="Rectangle 4">
              <a:extLst>
                <a:ext uri="{FF2B5EF4-FFF2-40B4-BE49-F238E27FC236}">
                  <a16:creationId xmlns:a16="http://schemas.microsoft.com/office/drawing/2014/main" id="{A52A212D-56FA-8247-B814-6B1AC1BA485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5" name="Line 5">
              <a:extLst>
                <a:ext uri="{FF2B5EF4-FFF2-40B4-BE49-F238E27FC236}">
                  <a16:creationId xmlns:a16="http://schemas.microsoft.com/office/drawing/2014/main" id="{FE9C7553-2EE8-634B-9030-08450481240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6" name="Line 6">
              <a:extLst>
                <a:ext uri="{FF2B5EF4-FFF2-40B4-BE49-F238E27FC236}">
                  <a16:creationId xmlns:a16="http://schemas.microsoft.com/office/drawing/2014/main" id="{7593EDB6-8423-A741-BA79-FFF938CA43C1}"/>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7" name="Text Box 7">
              <a:extLst>
                <a:ext uri="{FF2B5EF4-FFF2-40B4-BE49-F238E27FC236}">
                  <a16:creationId xmlns:a16="http://schemas.microsoft.com/office/drawing/2014/main" id="{8288FC9C-736A-654C-AE00-E65A8686E60A}"/>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0249" name="Text Box 9">
            <a:extLst>
              <a:ext uri="{FF2B5EF4-FFF2-40B4-BE49-F238E27FC236}">
                <a16:creationId xmlns:a16="http://schemas.microsoft.com/office/drawing/2014/main" id="{47C6FCC5-9435-A844-896E-72650E93C3FA}"/>
              </a:ext>
            </a:extLst>
          </p:cNvPr>
          <p:cNvSpPr txBox="1">
            <a:spLocks noChangeArrowheads="1"/>
          </p:cNvSpPr>
          <p:nvPr/>
        </p:nvSpPr>
        <p:spPr bwMode="auto">
          <a:xfrm>
            <a:off x="1196975" y="1992314"/>
            <a:ext cx="532765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altLang="en-US" sz="1400"/>
              <a:t>3:1 </a:t>
            </a:r>
            <a:r>
              <a:rPr lang="en-AU" altLang="en-US" sz="1400" b="1" i="1" u="sng">
                <a:effectLst>
                  <a:outerShdw blurRad="38100" dist="38100" dir="2700000" algn="tl">
                    <a:srgbClr val="C0C0C0"/>
                  </a:outerShdw>
                </a:effectLst>
              </a:rPr>
              <a:t>Therefore</a:t>
            </a:r>
            <a:r>
              <a:rPr lang="en-AU" altLang="en-US" sz="1400"/>
              <a:t>, holy brethren, partakers of a heavenly calling, </a:t>
            </a:r>
            <a:r>
              <a:rPr lang="en-AU" altLang="en-US" sz="1400" u="sng"/>
              <a:t>consider Jesus</a:t>
            </a:r>
            <a:r>
              <a:rPr lang="en-AU" altLang="en-US" sz="1400"/>
              <a:t>, the Apostle and High Priest of our confession. 2 </a:t>
            </a:r>
            <a:r>
              <a:rPr lang="en-AU" altLang="en-US" sz="1400" u="sng"/>
              <a:t>He was faithful to Him who appointed Him</a:t>
            </a:r>
            <a:r>
              <a:rPr lang="en-AU" altLang="en-US" sz="1400"/>
              <a:t>, as Moses also was in all His house. 3 For </a:t>
            </a:r>
            <a:r>
              <a:rPr lang="en-AU" altLang="en-US" sz="1400" u="sng"/>
              <a:t>He has been counted worthy of more glory than Moses</a:t>
            </a:r>
            <a:r>
              <a:rPr lang="en-AU" altLang="en-US" sz="1400"/>
              <a:t>, by just so much as the builder of the house has more honour than the house. 4 For every house is built by someone, but </a:t>
            </a:r>
            <a:r>
              <a:rPr lang="en-AU" altLang="en-US" sz="1400" u="sng"/>
              <a:t>the builder of all things is God</a:t>
            </a:r>
            <a:r>
              <a:rPr lang="en-AU" altLang="en-US" sz="1400"/>
              <a:t>. 5 Now Moses was faithful in all His house </a:t>
            </a:r>
            <a:r>
              <a:rPr lang="en-AU" altLang="en-US" sz="1400" b="1"/>
              <a:t>as a servant</a:t>
            </a:r>
            <a:r>
              <a:rPr lang="en-AU" altLang="en-US" sz="1400"/>
              <a:t>, for a testimony of those things which were to be spoken later; 6 but Christ was faithful </a:t>
            </a:r>
            <a:r>
              <a:rPr lang="en-AU" altLang="en-US" sz="1400" b="1"/>
              <a:t>as a Son</a:t>
            </a:r>
            <a:r>
              <a:rPr lang="en-AU" altLang="en-US" sz="1400"/>
              <a:t> over His house whose house we are, </a:t>
            </a:r>
            <a:r>
              <a:rPr lang="en-AU" altLang="en-US" sz="1400" b="1"/>
              <a:t>if we hold fast our confidence and the boast of our hope firm until the end</a:t>
            </a:r>
            <a:r>
              <a:rPr lang="en-AU" altLang="en-US" sz="1400"/>
              <a:t>. </a:t>
            </a:r>
          </a:p>
        </p:txBody>
      </p:sp>
      <p:sp>
        <p:nvSpPr>
          <p:cNvPr id="10251" name="Text Box 11">
            <a:extLst>
              <a:ext uri="{FF2B5EF4-FFF2-40B4-BE49-F238E27FC236}">
                <a16:creationId xmlns:a16="http://schemas.microsoft.com/office/drawing/2014/main" id="{70E7E041-38A5-E64B-8E7D-FC10714FC94F}"/>
              </a:ext>
            </a:extLst>
          </p:cNvPr>
          <p:cNvSpPr txBox="1">
            <a:spLocks noChangeArrowheads="1"/>
          </p:cNvSpPr>
          <p:nvPr/>
        </p:nvSpPr>
        <p:spPr bwMode="auto">
          <a:xfrm>
            <a:off x="1412875" y="4583113"/>
            <a:ext cx="4895850"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b="1">
                <a:solidFill>
                  <a:schemeClr val="accent2"/>
                </a:solidFill>
              </a:rPr>
              <a:t>Therefore # 1…</a:t>
            </a:r>
          </a:p>
          <a:p>
            <a:pPr>
              <a:spcBef>
                <a:spcPct val="50000"/>
              </a:spcBef>
              <a:buFontTx/>
              <a:buAutoNum type="arabicPeriod"/>
            </a:pPr>
            <a:r>
              <a:rPr lang="en-AU" altLang="en-US" sz="1400" b="1">
                <a:solidFill>
                  <a:schemeClr val="accent2"/>
                </a:solidFill>
              </a:rPr>
              <a:t>For all of us who are Christians, we must remember and exalt in the fact that Jesus is the central picture of New Testament Christianity, the apostle and High Priest of our confession.</a:t>
            </a:r>
          </a:p>
          <a:p>
            <a:pPr>
              <a:spcBef>
                <a:spcPct val="50000"/>
              </a:spcBef>
              <a:buFontTx/>
              <a:buAutoNum type="arabicPeriod"/>
            </a:pPr>
            <a:r>
              <a:rPr lang="en-AU" altLang="en-US" sz="1400" b="1">
                <a:solidFill>
                  <a:schemeClr val="accent2"/>
                </a:solidFill>
              </a:rPr>
              <a:t>Jesus holds a higher position than Moses, given more glory than Moses.</a:t>
            </a:r>
          </a:p>
          <a:p>
            <a:pPr>
              <a:spcBef>
                <a:spcPct val="50000"/>
              </a:spcBef>
              <a:buFontTx/>
              <a:buAutoNum type="arabicPeriod"/>
            </a:pPr>
            <a:r>
              <a:rPr lang="en-AU" altLang="en-US" sz="1400" b="1">
                <a:solidFill>
                  <a:schemeClr val="accent2"/>
                </a:solidFill>
              </a:rPr>
              <a:t>Moses was a servant, and a very great man, but Jesus is the actual Son of God.</a:t>
            </a:r>
          </a:p>
          <a:p>
            <a:pPr>
              <a:spcBef>
                <a:spcPct val="50000"/>
              </a:spcBef>
              <a:buFontTx/>
              <a:buAutoNum type="arabicPeriod"/>
            </a:pPr>
            <a:r>
              <a:rPr lang="en-AU" altLang="en-US" sz="1400" b="1">
                <a:solidFill>
                  <a:schemeClr val="accent2"/>
                </a:solidFill>
              </a:rPr>
              <a:t>We are to hold fast our confidence and the boast of our hope </a:t>
            </a:r>
            <a:r>
              <a:rPr lang="en-AU" altLang="en-US" sz="1400" b="1" u="sng">
                <a:solidFill>
                  <a:schemeClr val="accent2"/>
                </a:solidFill>
              </a:rPr>
              <a:t>until the end, in the face of all opposition</a:t>
            </a:r>
            <a:r>
              <a:rPr lang="en-AU" altLang="en-US" sz="1400" b="1">
                <a:solidFill>
                  <a:schemeClr val="accent2"/>
                </a:solidFill>
              </a:rPr>
              <a:t>.  </a:t>
            </a:r>
          </a:p>
          <a:p>
            <a:pPr>
              <a:spcBef>
                <a:spcPct val="50000"/>
              </a:spcBef>
              <a:buFontTx/>
              <a:buAutoNum type="arabicPeriod"/>
            </a:pPr>
            <a:r>
              <a:rPr lang="en-AU" altLang="en-US" sz="1400" b="1">
                <a:solidFill>
                  <a:schemeClr val="accent2"/>
                </a:solidFill>
              </a:rPr>
              <a:t>This is all predicated “in Jesus”.  We are commissioned to let Him live in our lives.  This is much more than just a righteous type of living; it is more than an avoidance of all of the little foxes that can trap and ensnare us.  It requires a full on, dedicated submission and glorification of Jesus as the Son of the Builder, God.</a:t>
            </a:r>
          </a:p>
          <a:p>
            <a:pPr>
              <a:spcBef>
                <a:spcPct val="50000"/>
              </a:spcBef>
              <a:buFontTx/>
              <a:buAutoNum type="arabicPeriod"/>
            </a:pPr>
            <a:r>
              <a:rPr lang="en-AU" altLang="en-US" sz="1400" b="1">
                <a:solidFill>
                  <a:schemeClr val="accent2"/>
                </a:solidFill>
              </a:rPr>
              <a:t>Remember </a:t>
            </a:r>
            <a:r>
              <a:rPr lang="en-AU" altLang="en-US" sz="1400" b="1" u="sng">
                <a:solidFill>
                  <a:schemeClr val="accent2"/>
                </a:solidFill>
              </a:rPr>
              <a:t>Joshua </a:t>
            </a:r>
            <a:r>
              <a:rPr lang="en-AU" altLang="en-US" sz="1400" b="1">
                <a:solidFill>
                  <a:schemeClr val="accent2"/>
                </a:solidFill>
              </a:rPr>
              <a:t>and </a:t>
            </a:r>
            <a:r>
              <a:rPr lang="en-AU" altLang="en-US" sz="1400" b="1" u="sng">
                <a:solidFill>
                  <a:schemeClr val="accent2"/>
                </a:solidFill>
              </a:rPr>
              <a:t>Caleb</a:t>
            </a:r>
            <a:r>
              <a:rPr lang="en-AU" altLang="en-US" sz="1400" b="1">
                <a:solidFill>
                  <a:schemeClr val="accent2"/>
                </a:solidFill>
              </a:rPr>
              <a:t> and then </a:t>
            </a:r>
            <a:r>
              <a:rPr lang="en-AU" altLang="en-US" sz="1400" b="1" u="sng">
                <a:solidFill>
                  <a:schemeClr val="accent2"/>
                </a:solidFill>
              </a:rPr>
              <a:t>the spies</a:t>
            </a:r>
            <a:r>
              <a:rPr lang="en-AU" altLang="en-US" sz="1400" b="1">
                <a:solidFill>
                  <a:schemeClr val="accent2"/>
                </a:solidFill>
              </a:rPr>
              <a:t> who saw the enemies and obstacles in the land as being so big as to be unconquerable.  (Invictus) They said that the Israelites were like grasshoppers in their sight.   But Joshua and Caleb did not agree.  </a:t>
            </a:r>
            <a:r>
              <a:rPr lang="en-AU" altLang="en-US" sz="1400" b="1" u="sng">
                <a:solidFill>
                  <a:schemeClr val="accent2"/>
                </a:solidFill>
              </a:rPr>
              <a:t>Their voice was one of faith and commitment.</a:t>
            </a:r>
          </a:p>
        </p:txBody>
      </p:sp>
      <p:grpSp>
        <p:nvGrpSpPr>
          <p:cNvPr id="10256" name="Group 16">
            <a:extLst>
              <a:ext uri="{FF2B5EF4-FFF2-40B4-BE49-F238E27FC236}">
                <a16:creationId xmlns:a16="http://schemas.microsoft.com/office/drawing/2014/main" id="{0B712C13-F715-9847-A2E8-D83D40B25B51}"/>
              </a:ext>
            </a:extLst>
          </p:cNvPr>
          <p:cNvGrpSpPr>
            <a:grpSpLocks/>
          </p:cNvGrpSpPr>
          <p:nvPr/>
        </p:nvGrpSpPr>
        <p:grpSpPr bwMode="auto">
          <a:xfrm>
            <a:off x="549275" y="5087938"/>
            <a:ext cx="647700" cy="3600450"/>
            <a:chOff x="346" y="2485"/>
            <a:chExt cx="408" cy="2268"/>
          </a:xfrm>
        </p:grpSpPr>
        <p:sp>
          <p:nvSpPr>
            <p:cNvPr id="10253" name="Rectangle 13">
              <a:extLst>
                <a:ext uri="{FF2B5EF4-FFF2-40B4-BE49-F238E27FC236}">
                  <a16:creationId xmlns:a16="http://schemas.microsoft.com/office/drawing/2014/main" id="{A8DF13C8-DCB6-6C48-8283-1885C31702BE}"/>
                </a:ext>
              </a:extLst>
            </p:cNvPr>
            <p:cNvSpPr>
              <a:spLocks noChangeArrowheads="1"/>
            </p:cNvSpPr>
            <p:nvPr/>
          </p:nvSpPr>
          <p:spPr bwMode="auto">
            <a:xfrm>
              <a:off x="346" y="2485"/>
              <a:ext cx="408" cy="2268"/>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2" name="WordArt 12">
              <a:extLst>
                <a:ext uri="{FF2B5EF4-FFF2-40B4-BE49-F238E27FC236}">
                  <a16:creationId xmlns:a16="http://schemas.microsoft.com/office/drawing/2014/main" id="{A36E53CD-8E78-DE48-A21D-78ECBAA4C182}"/>
                </a:ext>
              </a:extLst>
            </p:cNvPr>
            <p:cNvSpPr>
              <a:spLocks noChangeArrowheads="1" noChangeShapeType="1" noTextEdit="1"/>
            </p:cNvSpPr>
            <p:nvPr/>
          </p:nvSpPr>
          <p:spPr bwMode="auto">
            <a:xfrm rot="-5400000">
              <a:off x="-451" y="3463"/>
              <a:ext cx="1956" cy="27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Consequently . . .</a:t>
              </a:r>
            </a:p>
          </p:txBody>
        </p:sp>
      </p:grpSp>
      <p:sp>
        <p:nvSpPr>
          <p:cNvPr id="10255" name="Text Box 15">
            <a:extLst>
              <a:ext uri="{FF2B5EF4-FFF2-40B4-BE49-F238E27FC236}">
                <a16:creationId xmlns:a16="http://schemas.microsoft.com/office/drawing/2014/main" id="{E2D5B829-E6CD-2648-85FC-5C039B9B17FF}"/>
              </a:ext>
            </a:extLst>
          </p:cNvPr>
          <p:cNvSpPr txBox="1">
            <a:spLocks noChangeArrowheads="1"/>
          </p:cNvSpPr>
          <p:nvPr/>
        </p:nvSpPr>
        <p:spPr bwMode="auto">
          <a:xfrm>
            <a:off x="1341438" y="1558926"/>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Four Therefore’s Of  Hebrews 3</a:t>
            </a:r>
            <a:endParaRPr lang="en-AU" altLang="en-US" sz="1400" b="1"/>
          </a:p>
        </p:txBody>
      </p:sp>
      <p:sp>
        <p:nvSpPr>
          <p:cNvPr id="15" name="TextBox 14">
            <a:extLst>
              <a:ext uri="{FF2B5EF4-FFF2-40B4-BE49-F238E27FC236}">
                <a16:creationId xmlns:a16="http://schemas.microsoft.com/office/drawing/2014/main" id="{8DCCCC1C-A715-B649-95C3-3E1B42F68173}"/>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3496021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170F38C-3B4D-EB46-957E-B7E7CFABD80A}"/>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267" name="Group 3">
            <a:extLst>
              <a:ext uri="{FF2B5EF4-FFF2-40B4-BE49-F238E27FC236}">
                <a16:creationId xmlns:a16="http://schemas.microsoft.com/office/drawing/2014/main" id="{61CD2EF1-8C1B-2841-8D81-703456999986}"/>
              </a:ext>
            </a:extLst>
          </p:cNvPr>
          <p:cNvGrpSpPr>
            <a:grpSpLocks/>
          </p:cNvGrpSpPr>
          <p:nvPr/>
        </p:nvGrpSpPr>
        <p:grpSpPr bwMode="auto">
          <a:xfrm>
            <a:off x="188913" y="1416051"/>
            <a:ext cx="836612" cy="2030413"/>
            <a:chOff x="119" y="252"/>
            <a:chExt cx="527" cy="1279"/>
          </a:xfrm>
        </p:grpSpPr>
        <p:sp>
          <p:nvSpPr>
            <p:cNvPr id="11268" name="Rectangle 4">
              <a:extLst>
                <a:ext uri="{FF2B5EF4-FFF2-40B4-BE49-F238E27FC236}">
                  <a16:creationId xmlns:a16="http://schemas.microsoft.com/office/drawing/2014/main" id="{C278A200-AE34-E24B-8288-DFDB9F2FBBF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9" name="Line 5">
              <a:extLst>
                <a:ext uri="{FF2B5EF4-FFF2-40B4-BE49-F238E27FC236}">
                  <a16:creationId xmlns:a16="http://schemas.microsoft.com/office/drawing/2014/main" id="{98FF7D06-BF08-6249-9457-0608035D2B72}"/>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0" name="Line 6">
              <a:extLst>
                <a:ext uri="{FF2B5EF4-FFF2-40B4-BE49-F238E27FC236}">
                  <a16:creationId xmlns:a16="http://schemas.microsoft.com/office/drawing/2014/main" id="{03FC96F0-1EFF-1844-AF6A-E3E10FE0BAC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1" name="Text Box 7">
              <a:extLst>
                <a:ext uri="{FF2B5EF4-FFF2-40B4-BE49-F238E27FC236}">
                  <a16:creationId xmlns:a16="http://schemas.microsoft.com/office/drawing/2014/main" id="{3D21F70A-C97E-C946-BE62-9EA76590C983}"/>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1273" name="Text Box 9">
            <a:extLst>
              <a:ext uri="{FF2B5EF4-FFF2-40B4-BE49-F238E27FC236}">
                <a16:creationId xmlns:a16="http://schemas.microsoft.com/office/drawing/2014/main" id="{4FCA1B10-44BA-D049-BD57-0626E88938B2}"/>
              </a:ext>
            </a:extLst>
          </p:cNvPr>
          <p:cNvSpPr txBox="1">
            <a:spLocks noChangeArrowheads="1"/>
          </p:cNvSpPr>
          <p:nvPr/>
        </p:nvSpPr>
        <p:spPr bwMode="auto">
          <a:xfrm>
            <a:off x="1196975" y="1992313"/>
            <a:ext cx="532765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1400"/>
              <a:t>3:7 </a:t>
            </a:r>
            <a:r>
              <a:rPr lang="en-AU" altLang="en-US" sz="1400" b="1" i="1" u="sng">
                <a:effectLst>
                  <a:outerShdw blurRad="38100" dist="38100" dir="2700000" algn="tl">
                    <a:srgbClr val="C0C0C0"/>
                  </a:outerShdw>
                </a:effectLst>
              </a:rPr>
              <a:t>Therefore</a:t>
            </a:r>
            <a:r>
              <a:rPr lang="en-AU" altLang="en-US" sz="1400"/>
              <a:t>, just as the Holy Spirit says,</a:t>
            </a:r>
          </a:p>
          <a:p>
            <a:pPr algn="ctr"/>
            <a:r>
              <a:rPr lang="en-AU" altLang="en-US" sz="1400"/>
              <a:t>"Today if you hear His voice, </a:t>
            </a:r>
          </a:p>
          <a:p>
            <a:pPr algn="ctr"/>
            <a:r>
              <a:rPr lang="en-AU" altLang="en-US" sz="1400"/>
              <a:t>8 Do not harden your hearts as when they provoked Me, </a:t>
            </a:r>
          </a:p>
          <a:p>
            <a:pPr algn="ctr"/>
            <a:r>
              <a:rPr lang="en-AU" altLang="en-US" sz="1400"/>
              <a:t>As in the day of </a:t>
            </a:r>
            <a:r>
              <a:rPr lang="en-AU" altLang="en-US" sz="1400" u="sng">
                <a:solidFill>
                  <a:srgbClr val="CC0000"/>
                </a:solidFill>
              </a:rPr>
              <a:t>trial in the wilderness**</a:t>
            </a:r>
            <a:r>
              <a:rPr lang="en-AU" altLang="en-US" sz="1400"/>
              <a:t>, </a:t>
            </a:r>
          </a:p>
          <a:p>
            <a:pPr algn="ctr"/>
            <a:r>
              <a:rPr lang="en-AU" altLang="en-US" sz="1400"/>
              <a:t>9 Where your fathers tried Me by testing Me, </a:t>
            </a:r>
          </a:p>
          <a:p>
            <a:pPr algn="ctr"/>
            <a:r>
              <a:rPr lang="en-AU" altLang="en-US" sz="1400"/>
              <a:t>And saw My works for forty years. </a:t>
            </a:r>
          </a:p>
          <a:p>
            <a:pPr algn="ctr"/>
            <a:r>
              <a:rPr lang="en-AU" altLang="en-US" sz="1400"/>
              <a:t>10 "Therefore I was angry with this generation, </a:t>
            </a:r>
          </a:p>
          <a:p>
            <a:pPr algn="ctr"/>
            <a:r>
              <a:rPr lang="en-AU" altLang="en-US" sz="1400"/>
              <a:t>And said, 'They always go astray in their heart; </a:t>
            </a:r>
          </a:p>
          <a:p>
            <a:pPr algn="ctr"/>
            <a:r>
              <a:rPr lang="en-AU" altLang="en-US" sz="1400"/>
              <a:t>And they did not know My ways'; </a:t>
            </a:r>
          </a:p>
          <a:p>
            <a:pPr algn="ctr"/>
            <a:r>
              <a:rPr lang="en-AU" altLang="en-US" sz="1400"/>
              <a:t>11 As I swore in My wrath,</a:t>
            </a:r>
          </a:p>
          <a:p>
            <a:pPr algn="ctr"/>
            <a:r>
              <a:rPr lang="en-AU" altLang="en-US" sz="1400"/>
              <a:t>'They shall not enter My rest.' "  </a:t>
            </a:r>
          </a:p>
          <a:p>
            <a:endParaRPr lang="en-AU" altLang="en-US" sz="1400"/>
          </a:p>
        </p:txBody>
      </p:sp>
      <p:sp>
        <p:nvSpPr>
          <p:cNvPr id="11276" name="Text Box 12">
            <a:extLst>
              <a:ext uri="{FF2B5EF4-FFF2-40B4-BE49-F238E27FC236}">
                <a16:creationId xmlns:a16="http://schemas.microsoft.com/office/drawing/2014/main" id="{CCC833DC-2D34-8049-AA28-01E9C8AF7BFB}"/>
              </a:ext>
            </a:extLst>
          </p:cNvPr>
          <p:cNvSpPr txBox="1">
            <a:spLocks noChangeArrowheads="1"/>
          </p:cNvSpPr>
          <p:nvPr/>
        </p:nvSpPr>
        <p:spPr bwMode="auto">
          <a:xfrm>
            <a:off x="1412875" y="4583113"/>
            <a:ext cx="4751388" cy="612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b="1">
                <a:solidFill>
                  <a:schemeClr val="accent2"/>
                </a:solidFill>
              </a:rPr>
              <a:t>Therefore #2…</a:t>
            </a:r>
          </a:p>
          <a:p>
            <a:pPr>
              <a:spcBef>
                <a:spcPct val="50000"/>
              </a:spcBef>
              <a:buFontTx/>
              <a:buAutoNum type="arabicPeriod"/>
            </a:pPr>
            <a:r>
              <a:rPr lang="en-AU" altLang="en-US" sz="1400" b="1" u="sng">
                <a:solidFill>
                  <a:schemeClr val="accent2"/>
                </a:solidFill>
              </a:rPr>
              <a:t>When He speaks listen !!!!!!! …and then act !!!!!</a:t>
            </a:r>
          </a:p>
          <a:p>
            <a:pPr>
              <a:spcBef>
                <a:spcPct val="50000"/>
              </a:spcBef>
              <a:buFontTx/>
              <a:buAutoNum type="arabicPeriod"/>
            </a:pPr>
            <a:r>
              <a:rPr lang="en-AU" altLang="en-US" sz="1400" b="1">
                <a:solidFill>
                  <a:schemeClr val="accent2"/>
                </a:solidFill>
              </a:rPr>
              <a:t>Avoid a like fall to that which the Jews faced as they left Egypt.  </a:t>
            </a:r>
          </a:p>
          <a:p>
            <a:pPr lvl="1">
              <a:spcBef>
                <a:spcPct val="50000"/>
              </a:spcBef>
              <a:buFontTx/>
              <a:buAutoNum type="alphaLcParenR"/>
            </a:pPr>
            <a:r>
              <a:rPr lang="en-AU" altLang="en-US" sz="1400" b="1">
                <a:solidFill>
                  <a:schemeClr val="accent2"/>
                </a:solidFill>
              </a:rPr>
              <a:t>They had seen ten plagues</a:t>
            </a:r>
          </a:p>
          <a:p>
            <a:pPr lvl="1">
              <a:spcBef>
                <a:spcPct val="50000"/>
              </a:spcBef>
              <a:buFontTx/>
              <a:buAutoNum type="alphaLcParenR"/>
            </a:pPr>
            <a:r>
              <a:rPr lang="en-AU" altLang="en-US" sz="1400" b="1">
                <a:solidFill>
                  <a:schemeClr val="accent2"/>
                </a:solidFill>
              </a:rPr>
              <a:t>They had crossed the red sea on dry land</a:t>
            </a:r>
          </a:p>
          <a:p>
            <a:pPr lvl="1">
              <a:spcBef>
                <a:spcPct val="50000"/>
              </a:spcBef>
              <a:buFontTx/>
              <a:buAutoNum type="alphaLcParenR"/>
            </a:pPr>
            <a:r>
              <a:rPr lang="en-AU" altLang="en-US" sz="1400" b="1">
                <a:solidFill>
                  <a:schemeClr val="accent2"/>
                </a:solidFill>
              </a:rPr>
              <a:t>They had been given water to drink from a rock in the middle of the desert</a:t>
            </a:r>
          </a:p>
          <a:p>
            <a:pPr lvl="1">
              <a:spcBef>
                <a:spcPct val="50000"/>
              </a:spcBef>
              <a:buFontTx/>
              <a:buAutoNum type="alphaLcParenR"/>
            </a:pPr>
            <a:r>
              <a:rPr lang="en-AU" altLang="en-US" sz="1400" b="1">
                <a:solidFill>
                  <a:schemeClr val="accent2"/>
                </a:solidFill>
              </a:rPr>
              <a:t>They were being fed by manna from heaven every day</a:t>
            </a:r>
          </a:p>
          <a:p>
            <a:pPr lvl="1">
              <a:spcBef>
                <a:spcPct val="50000"/>
              </a:spcBef>
              <a:buFontTx/>
              <a:buAutoNum type="alphaLcParenR"/>
            </a:pPr>
            <a:r>
              <a:rPr lang="en-AU" altLang="en-US" sz="1400" b="1">
                <a:solidFill>
                  <a:schemeClr val="accent2"/>
                </a:solidFill>
              </a:rPr>
              <a:t>They were seeing the awesome manifestations of God every day</a:t>
            </a:r>
          </a:p>
          <a:p>
            <a:pPr lvl="1">
              <a:spcBef>
                <a:spcPct val="50000"/>
              </a:spcBef>
              <a:buFontTx/>
              <a:buAutoNum type="alphaLcParenR"/>
            </a:pPr>
            <a:r>
              <a:rPr lang="en-AU" altLang="en-US" sz="1400" b="1">
                <a:solidFill>
                  <a:schemeClr val="accent2"/>
                </a:solidFill>
              </a:rPr>
              <a:t>And yet they lost heart after Moses was gone for a very short time and built a golden calf.  They returned to the theology that was easy, to that which was just a rote part of their minds-hearts.</a:t>
            </a:r>
          </a:p>
          <a:p>
            <a:pPr lvl="1">
              <a:spcBef>
                <a:spcPct val="50000"/>
              </a:spcBef>
              <a:buFontTx/>
              <a:buAutoNum type="alphaLcParenR"/>
            </a:pPr>
            <a:r>
              <a:rPr lang="en-AU" altLang="en-US" sz="1400" b="1">
                <a:solidFill>
                  <a:schemeClr val="accent2"/>
                </a:solidFill>
              </a:rPr>
              <a:t>It was a total catastrophe !!!  </a:t>
            </a:r>
          </a:p>
          <a:p>
            <a:pPr lvl="1">
              <a:spcBef>
                <a:spcPct val="50000"/>
              </a:spcBef>
              <a:buFontTx/>
              <a:buAutoNum type="alphaLcParenR"/>
            </a:pPr>
            <a:r>
              <a:rPr lang="en-AU" altLang="en-US" sz="1400" b="1">
                <a:solidFill>
                  <a:schemeClr val="accent2"/>
                </a:solidFill>
              </a:rPr>
              <a:t>They who had been walking before a pillar of cloud and fire every day, grew weary and focused on the easy and </a:t>
            </a:r>
            <a:r>
              <a:rPr lang="en-AU" altLang="en-US" sz="1400" b="1" u="sng">
                <a:solidFill>
                  <a:schemeClr val="accent2"/>
                </a:solidFill>
              </a:rPr>
              <a:t>did not discipline their minds and hearts to follow God with the chant of ‘Jesu Gloria’ on their tongues.</a:t>
            </a:r>
          </a:p>
        </p:txBody>
      </p:sp>
      <p:sp>
        <p:nvSpPr>
          <p:cNvPr id="11280" name="Text Box 16">
            <a:extLst>
              <a:ext uri="{FF2B5EF4-FFF2-40B4-BE49-F238E27FC236}">
                <a16:creationId xmlns:a16="http://schemas.microsoft.com/office/drawing/2014/main" id="{ABF0E714-4824-2B46-8486-6D26E0B915E2}"/>
              </a:ext>
            </a:extLst>
          </p:cNvPr>
          <p:cNvSpPr txBox="1">
            <a:spLocks noChangeArrowheads="1"/>
          </p:cNvSpPr>
          <p:nvPr/>
        </p:nvSpPr>
        <p:spPr bwMode="auto">
          <a:xfrm>
            <a:off x="1341438" y="1558926"/>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Four Therefore’s Of  Hebrews 3</a:t>
            </a:r>
            <a:endParaRPr lang="en-AU" altLang="en-US" sz="1400" b="1"/>
          </a:p>
        </p:txBody>
      </p:sp>
      <p:grpSp>
        <p:nvGrpSpPr>
          <p:cNvPr id="11281" name="Group 17">
            <a:extLst>
              <a:ext uri="{FF2B5EF4-FFF2-40B4-BE49-F238E27FC236}">
                <a16:creationId xmlns:a16="http://schemas.microsoft.com/office/drawing/2014/main" id="{1E5D41A2-6E0C-1B4F-97CB-CA102DF3BFA7}"/>
              </a:ext>
            </a:extLst>
          </p:cNvPr>
          <p:cNvGrpSpPr>
            <a:grpSpLocks/>
          </p:cNvGrpSpPr>
          <p:nvPr/>
        </p:nvGrpSpPr>
        <p:grpSpPr bwMode="auto">
          <a:xfrm>
            <a:off x="549275" y="5087938"/>
            <a:ext cx="647700" cy="3600450"/>
            <a:chOff x="346" y="2485"/>
            <a:chExt cx="408" cy="2268"/>
          </a:xfrm>
        </p:grpSpPr>
        <p:sp>
          <p:nvSpPr>
            <p:cNvPr id="11282" name="Rectangle 18">
              <a:extLst>
                <a:ext uri="{FF2B5EF4-FFF2-40B4-BE49-F238E27FC236}">
                  <a16:creationId xmlns:a16="http://schemas.microsoft.com/office/drawing/2014/main" id="{F8B390C1-6F5D-A440-AADF-79A077287EDE}"/>
                </a:ext>
              </a:extLst>
            </p:cNvPr>
            <p:cNvSpPr>
              <a:spLocks noChangeArrowheads="1"/>
            </p:cNvSpPr>
            <p:nvPr/>
          </p:nvSpPr>
          <p:spPr bwMode="auto">
            <a:xfrm>
              <a:off x="346" y="2485"/>
              <a:ext cx="408" cy="2268"/>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83" name="WordArt 19">
              <a:extLst>
                <a:ext uri="{FF2B5EF4-FFF2-40B4-BE49-F238E27FC236}">
                  <a16:creationId xmlns:a16="http://schemas.microsoft.com/office/drawing/2014/main" id="{D228CD7B-AA80-9048-8CB6-DD07AB13CDAC}"/>
                </a:ext>
              </a:extLst>
            </p:cNvPr>
            <p:cNvSpPr>
              <a:spLocks noChangeArrowheads="1" noChangeShapeType="1" noTextEdit="1"/>
            </p:cNvSpPr>
            <p:nvPr/>
          </p:nvSpPr>
          <p:spPr bwMode="auto">
            <a:xfrm rot="-5400000">
              <a:off x="-451" y="3463"/>
              <a:ext cx="1956" cy="27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Consequently . . .</a:t>
              </a:r>
            </a:p>
          </p:txBody>
        </p:sp>
      </p:grpSp>
      <p:sp>
        <p:nvSpPr>
          <p:cNvPr id="11284" name="Text Box 20">
            <a:extLst>
              <a:ext uri="{FF2B5EF4-FFF2-40B4-BE49-F238E27FC236}">
                <a16:creationId xmlns:a16="http://schemas.microsoft.com/office/drawing/2014/main" id="{4A9FBC10-2A1F-CC45-9DC6-C8345BAF687B}"/>
              </a:ext>
            </a:extLst>
          </p:cNvPr>
          <p:cNvSpPr txBox="1">
            <a:spLocks noChangeArrowheads="1"/>
          </p:cNvSpPr>
          <p:nvPr/>
        </p:nvSpPr>
        <p:spPr bwMode="auto">
          <a:xfrm>
            <a:off x="1196975" y="4367213"/>
            <a:ext cx="539908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800">
                <a:solidFill>
                  <a:srgbClr val="CC0000"/>
                </a:solidFill>
              </a:rPr>
              <a:t>**  Can be the ‘calf’ episode, and the spies episode, and the general personal growth episodes, or all combined.</a:t>
            </a:r>
          </a:p>
        </p:txBody>
      </p:sp>
      <p:sp>
        <p:nvSpPr>
          <p:cNvPr id="16" name="TextBox 15">
            <a:extLst>
              <a:ext uri="{FF2B5EF4-FFF2-40B4-BE49-F238E27FC236}">
                <a16:creationId xmlns:a16="http://schemas.microsoft.com/office/drawing/2014/main" id="{A1A12C9E-C097-E046-8722-E074497AADFC}"/>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22336114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97E0D2B0-3329-5040-95CA-63AF9AC700CE}"/>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291" name="Group 3">
            <a:extLst>
              <a:ext uri="{FF2B5EF4-FFF2-40B4-BE49-F238E27FC236}">
                <a16:creationId xmlns:a16="http://schemas.microsoft.com/office/drawing/2014/main" id="{77925E1A-8812-824C-B511-D40276C61115}"/>
              </a:ext>
            </a:extLst>
          </p:cNvPr>
          <p:cNvGrpSpPr>
            <a:grpSpLocks/>
          </p:cNvGrpSpPr>
          <p:nvPr/>
        </p:nvGrpSpPr>
        <p:grpSpPr bwMode="auto">
          <a:xfrm>
            <a:off x="188913" y="1416051"/>
            <a:ext cx="836612" cy="2030413"/>
            <a:chOff x="119" y="252"/>
            <a:chExt cx="527" cy="1279"/>
          </a:xfrm>
        </p:grpSpPr>
        <p:sp>
          <p:nvSpPr>
            <p:cNvPr id="12292" name="Rectangle 4">
              <a:extLst>
                <a:ext uri="{FF2B5EF4-FFF2-40B4-BE49-F238E27FC236}">
                  <a16:creationId xmlns:a16="http://schemas.microsoft.com/office/drawing/2014/main" id="{074DB3DF-E9C9-D240-B5D3-4FC6A5236AC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3" name="Line 5">
              <a:extLst>
                <a:ext uri="{FF2B5EF4-FFF2-40B4-BE49-F238E27FC236}">
                  <a16:creationId xmlns:a16="http://schemas.microsoft.com/office/drawing/2014/main" id="{5FC49DF3-F8E2-9D4E-9440-4317973A661C}"/>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4" name="Line 6">
              <a:extLst>
                <a:ext uri="{FF2B5EF4-FFF2-40B4-BE49-F238E27FC236}">
                  <a16:creationId xmlns:a16="http://schemas.microsoft.com/office/drawing/2014/main" id="{C102D686-6866-0741-9A73-7B7595409A2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5" name="Text Box 7">
              <a:extLst>
                <a:ext uri="{FF2B5EF4-FFF2-40B4-BE49-F238E27FC236}">
                  <a16:creationId xmlns:a16="http://schemas.microsoft.com/office/drawing/2014/main" id="{30FF2A49-E7EC-9049-9DFB-C1F9359FDAC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2297" name="Text Box 9">
            <a:extLst>
              <a:ext uri="{FF2B5EF4-FFF2-40B4-BE49-F238E27FC236}">
                <a16:creationId xmlns:a16="http://schemas.microsoft.com/office/drawing/2014/main" id="{86D84E18-C738-2140-BC9A-39324E851D81}"/>
              </a:ext>
            </a:extLst>
          </p:cNvPr>
          <p:cNvSpPr txBox="1">
            <a:spLocks noChangeArrowheads="1"/>
          </p:cNvSpPr>
          <p:nvPr/>
        </p:nvSpPr>
        <p:spPr bwMode="auto">
          <a:xfrm>
            <a:off x="1196975" y="1992314"/>
            <a:ext cx="532765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altLang="en-US" sz="1400"/>
              <a:t>3:12     </a:t>
            </a:r>
            <a:r>
              <a:rPr lang="en-AU" altLang="en-US" sz="1400" b="1" i="1" u="sng">
                <a:effectLst>
                  <a:outerShdw blurRad="38100" dist="38100" dir="2700000" algn="tl">
                    <a:srgbClr val="C0C0C0"/>
                  </a:outerShdw>
                </a:effectLst>
              </a:rPr>
              <a:t>Take care</a:t>
            </a:r>
            <a:r>
              <a:rPr lang="en-AU" altLang="en-US" sz="1400" b="1"/>
              <a:t>, </a:t>
            </a:r>
            <a:r>
              <a:rPr lang="en-AU" altLang="en-US" sz="1400" b="1" i="1" u="sng">
                <a:solidFill>
                  <a:schemeClr val="hlink"/>
                </a:solidFill>
                <a:effectLst>
                  <a:outerShdw blurRad="38100" dist="38100" dir="2700000" algn="tl">
                    <a:srgbClr val="C0C0C0"/>
                  </a:outerShdw>
                </a:effectLst>
              </a:rPr>
              <a:t>(Therefore)</a:t>
            </a:r>
            <a:r>
              <a:rPr lang="en-AU" altLang="en-US" sz="1400" b="1"/>
              <a:t> brethren, lest there should be in any one of you an evil, unbelieving heart, in falling away from the living God. 13 But encourage one another day after day, as long as it is still called "Today," lest any one of you be hardened by the deceitfulness of sin. 14 For we have become partakers of Christ, if we hold fast the beginning of our assurance firm until the end; 15 while it is said,  “</a:t>
            </a:r>
            <a:r>
              <a:rPr lang="en-AU" altLang="en-US" sz="1400" b="1" i="1" u="sng">
                <a:solidFill>
                  <a:schemeClr val="hlink"/>
                </a:solidFill>
                <a:effectLst>
                  <a:outerShdw blurRad="38100" dist="38100" dir="2700000" algn="tl">
                    <a:srgbClr val="C0C0C0"/>
                  </a:outerShdw>
                </a:effectLst>
              </a:rPr>
              <a:t>Therefore</a:t>
            </a:r>
            <a:r>
              <a:rPr lang="en-AU" altLang="en-US" sz="1400" b="1"/>
              <a:t>, today if you hear His voice, Do not harden your hearts, as when they provoked Me."</a:t>
            </a:r>
            <a:r>
              <a:rPr lang="en-AU" altLang="en-US" sz="1400"/>
              <a:t>   16 For who provoked Him when they had heard? Indeed, did not all those who came out of Egypt led by Moses? </a:t>
            </a:r>
            <a:r>
              <a:rPr lang="en-AU" altLang="en-US" sz="1400" u="sng"/>
              <a:t>17 And with whom was He angry for forty years? Was it not with those who sinned, whose bodies fell in the wilderness? 18 And to whom did He swear that they should not enter His rest, but to those who were disobedient? 19 And so we see that they were not able to enter because of </a:t>
            </a:r>
            <a:r>
              <a:rPr lang="en-AU" altLang="en-US" sz="1400" b="1" u="sng">
                <a:solidFill>
                  <a:srgbClr val="CC0000"/>
                </a:solidFill>
                <a:effectLst>
                  <a:outerShdw blurRad="38100" dist="38100" dir="2700000" algn="tl">
                    <a:srgbClr val="C0C0C0"/>
                  </a:outerShdw>
                </a:effectLst>
              </a:rPr>
              <a:t>unbelief</a:t>
            </a:r>
            <a:r>
              <a:rPr lang="en-AU" altLang="en-US" sz="1400" u="sng"/>
              <a:t>. </a:t>
            </a:r>
            <a:r>
              <a:rPr lang="en-AU" altLang="en-US" sz="1400" u="sng">
                <a:solidFill>
                  <a:srgbClr val="CC0000"/>
                </a:solidFill>
              </a:rPr>
              <a:t>. </a:t>
            </a:r>
          </a:p>
        </p:txBody>
      </p:sp>
      <p:sp>
        <p:nvSpPr>
          <p:cNvPr id="12299" name="Text Box 11">
            <a:extLst>
              <a:ext uri="{FF2B5EF4-FFF2-40B4-BE49-F238E27FC236}">
                <a16:creationId xmlns:a16="http://schemas.microsoft.com/office/drawing/2014/main" id="{277812CB-1DD3-A64C-BA84-AB251CE24967}"/>
              </a:ext>
            </a:extLst>
          </p:cNvPr>
          <p:cNvSpPr txBox="1">
            <a:spLocks noChangeArrowheads="1"/>
          </p:cNvSpPr>
          <p:nvPr/>
        </p:nvSpPr>
        <p:spPr bwMode="auto">
          <a:xfrm>
            <a:off x="1268413" y="5303839"/>
            <a:ext cx="5256212" cy="558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b="1" u="sng">
                <a:solidFill>
                  <a:schemeClr val="accent2"/>
                </a:solidFill>
              </a:rPr>
              <a:t>Therefore #3   </a:t>
            </a:r>
            <a:r>
              <a:rPr lang="en-AU" altLang="en-US" sz="1400" b="1" u="sng"/>
              <a:t>(:12)</a:t>
            </a:r>
          </a:p>
          <a:p>
            <a:pPr>
              <a:spcBef>
                <a:spcPct val="50000"/>
              </a:spcBef>
              <a:buFontTx/>
              <a:buAutoNum type="arabicPeriod"/>
            </a:pPr>
            <a:r>
              <a:rPr lang="en-AU" altLang="en-US" sz="1400" b="1">
                <a:solidFill>
                  <a:schemeClr val="accent2"/>
                </a:solidFill>
              </a:rPr>
              <a:t>Take care and build your heart around Jesus and subsequently His way as well.   (This is the context of what is being said here !! – It is only an adjunct idea to follow the ways of Jesus, although they are essential in their own right, the first point is a “Jesus centre that is there for all to see without any questions”)</a:t>
            </a:r>
          </a:p>
          <a:p>
            <a:pPr>
              <a:spcBef>
                <a:spcPct val="50000"/>
              </a:spcBef>
              <a:buFontTx/>
              <a:buAutoNum type="arabicPeriod"/>
            </a:pPr>
            <a:r>
              <a:rPr lang="en-AU" altLang="en-US" sz="1400" b="1">
                <a:solidFill>
                  <a:schemeClr val="accent2"/>
                </a:solidFill>
              </a:rPr>
              <a:t>Remember that it was the Jews who hardened their own hearts when they chose to minimize the Jehovah centrality that had seen and been requested to take up whole heartedly in those very last days in Egypt.</a:t>
            </a:r>
          </a:p>
          <a:p>
            <a:pPr>
              <a:spcBef>
                <a:spcPct val="50000"/>
              </a:spcBef>
              <a:buFontTx/>
              <a:buAutoNum type="arabicPeriod"/>
            </a:pPr>
            <a:endParaRPr lang="en-AU" altLang="en-US" sz="1400" b="1">
              <a:solidFill>
                <a:schemeClr val="accent2"/>
              </a:solidFill>
            </a:endParaRPr>
          </a:p>
          <a:p>
            <a:pPr>
              <a:spcBef>
                <a:spcPct val="50000"/>
              </a:spcBef>
              <a:buFontTx/>
              <a:buAutoNum type="arabicPeriod"/>
            </a:pPr>
            <a:r>
              <a:rPr lang="en-AU" altLang="en-US" sz="1400" b="1" u="sng">
                <a:solidFill>
                  <a:schemeClr val="accent2"/>
                </a:solidFill>
              </a:rPr>
              <a:t>Therefore #4    </a:t>
            </a:r>
            <a:r>
              <a:rPr lang="en-AU" altLang="en-US" sz="1400" b="1" u="sng"/>
              <a:t>(:15)</a:t>
            </a:r>
          </a:p>
          <a:p>
            <a:pPr>
              <a:spcBef>
                <a:spcPct val="50000"/>
              </a:spcBef>
              <a:buFontTx/>
              <a:buAutoNum type="arabicPeriod"/>
            </a:pPr>
            <a:r>
              <a:rPr lang="en-AU" altLang="en-US" sz="1400" b="1">
                <a:solidFill>
                  <a:schemeClr val="accent2"/>
                </a:solidFill>
              </a:rPr>
              <a:t>God was justifiably angry with those that minimized Him and tried to balance Him with a golden calf.  </a:t>
            </a:r>
          </a:p>
          <a:p>
            <a:pPr>
              <a:spcBef>
                <a:spcPct val="50000"/>
              </a:spcBef>
              <a:buFontTx/>
              <a:buAutoNum type="arabicPeriod"/>
            </a:pPr>
            <a:r>
              <a:rPr lang="en-AU" altLang="en-US" sz="1400" b="1">
                <a:solidFill>
                  <a:schemeClr val="accent2"/>
                </a:solidFill>
              </a:rPr>
              <a:t>Punishment was meted out and those that had succumbed were not allowed to enter the land of Palestine.    Great object lesson to all of the others who later would have stumbled as well.  </a:t>
            </a:r>
            <a:r>
              <a:rPr lang="en-AU" altLang="en-US" sz="1400" b="1">
                <a:solidFill>
                  <a:srgbClr val="CC0000"/>
                </a:solidFill>
              </a:rPr>
              <a:t>Remember your foundation point and stay with it.</a:t>
            </a:r>
          </a:p>
          <a:p>
            <a:pPr>
              <a:spcBef>
                <a:spcPct val="50000"/>
              </a:spcBef>
              <a:buFontTx/>
              <a:buAutoNum type="arabicPeriod"/>
            </a:pPr>
            <a:r>
              <a:rPr lang="en-AU" altLang="en-US" sz="1400" b="1">
                <a:solidFill>
                  <a:srgbClr val="CC0000"/>
                </a:solidFill>
              </a:rPr>
              <a:t>If ‘belief’ is surrender, then ‘unbelief’ is holding on to something of-for self </a:t>
            </a:r>
            <a:r>
              <a:rPr lang="en-AU" altLang="en-US" sz="1000" b="1">
                <a:solidFill>
                  <a:srgbClr val="CC0000"/>
                </a:solidFill>
              </a:rPr>
              <a:t>…It is seeing with the eyes of the foolish spies</a:t>
            </a:r>
          </a:p>
        </p:txBody>
      </p:sp>
      <p:sp>
        <p:nvSpPr>
          <p:cNvPr id="12300" name="Line 12">
            <a:extLst>
              <a:ext uri="{FF2B5EF4-FFF2-40B4-BE49-F238E27FC236}">
                <a16:creationId xmlns:a16="http://schemas.microsoft.com/office/drawing/2014/main" id="{26A4DB48-F363-3245-B3F6-0657BF306D4E}"/>
              </a:ext>
            </a:extLst>
          </p:cNvPr>
          <p:cNvSpPr>
            <a:spLocks noChangeShapeType="1"/>
          </p:cNvSpPr>
          <p:nvPr/>
        </p:nvSpPr>
        <p:spPr bwMode="auto">
          <a:xfrm>
            <a:off x="908051" y="8256588"/>
            <a:ext cx="574675" cy="0"/>
          </a:xfrm>
          <a:prstGeom prst="line">
            <a:avLst/>
          </a:prstGeom>
          <a:noFill/>
          <a:ln w="28575">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1" name="Text Box 13">
            <a:extLst>
              <a:ext uri="{FF2B5EF4-FFF2-40B4-BE49-F238E27FC236}">
                <a16:creationId xmlns:a16="http://schemas.microsoft.com/office/drawing/2014/main" id="{BBC466AC-FE33-1347-B420-BBDCDFD4AAE8}"/>
              </a:ext>
            </a:extLst>
          </p:cNvPr>
          <p:cNvSpPr txBox="1">
            <a:spLocks noChangeArrowheads="1"/>
          </p:cNvSpPr>
          <p:nvPr/>
        </p:nvSpPr>
        <p:spPr bwMode="auto">
          <a:xfrm>
            <a:off x="1341438" y="1558926"/>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Four Therefore’s Of  Hebrews 3</a:t>
            </a:r>
            <a:endParaRPr lang="en-AU" altLang="en-US" sz="1400" b="1"/>
          </a:p>
        </p:txBody>
      </p:sp>
      <p:sp>
        <p:nvSpPr>
          <p:cNvPr id="12302" name="Text Box 14">
            <a:extLst>
              <a:ext uri="{FF2B5EF4-FFF2-40B4-BE49-F238E27FC236}">
                <a16:creationId xmlns:a16="http://schemas.microsoft.com/office/drawing/2014/main" id="{374B04FE-07A6-C146-B64D-14E7B0B8A160}"/>
              </a:ext>
            </a:extLst>
          </p:cNvPr>
          <p:cNvSpPr txBox="1">
            <a:spLocks noChangeArrowheads="1"/>
          </p:cNvSpPr>
          <p:nvPr/>
        </p:nvSpPr>
        <p:spPr bwMode="auto">
          <a:xfrm>
            <a:off x="1844676" y="7896225"/>
            <a:ext cx="5256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a:solidFill>
                  <a:srgbClr val="CC0000"/>
                </a:solidFill>
              </a:rPr>
              <a:t>Remember</a:t>
            </a:r>
            <a:r>
              <a:rPr lang="en-AU" altLang="en-US" sz="1200">
                <a:solidFill>
                  <a:srgbClr val="CC0000"/>
                </a:solidFill>
              </a:rPr>
              <a:t>:  We are never more venerable than when we are alone.  “Therefore”, as a principle, encourage one another.</a:t>
            </a:r>
          </a:p>
        </p:txBody>
      </p:sp>
      <p:grpSp>
        <p:nvGrpSpPr>
          <p:cNvPr id="14" name="Group 13">
            <a:extLst>
              <a:ext uri="{FF2B5EF4-FFF2-40B4-BE49-F238E27FC236}">
                <a16:creationId xmlns:a16="http://schemas.microsoft.com/office/drawing/2014/main" id="{6602E16B-EA61-914F-91AD-7038B109CAA8}"/>
              </a:ext>
            </a:extLst>
          </p:cNvPr>
          <p:cNvGrpSpPr/>
          <p:nvPr/>
        </p:nvGrpSpPr>
        <p:grpSpPr>
          <a:xfrm rot="16200000">
            <a:off x="-1443038" y="5972176"/>
            <a:ext cx="4324349" cy="547033"/>
            <a:chOff x="7443788" y="2243138"/>
            <a:chExt cx="4324349" cy="547033"/>
          </a:xfrm>
        </p:grpSpPr>
        <p:sp>
          <p:nvSpPr>
            <p:cNvPr id="15" name="TextBox 14">
              <a:extLst>
                <a:ext uri="{FF2B5EF4-FFF2-40B4-BE49-F238E27FC236}">
                  <a16:creationId xmlns:a16="http://schemas.microsoft.com/office/drawing/2014/main" id="{E7DE5437-7CCF-7E4C-B5B8-122B8E001E3B}"/>
                </a:ext>
              </a:extLst>
            </p:cNvPr>
            <p:cNvSpPr txBox="1"/>
            <p:nvPr/>
          </p:nvSpPr>
          <p:spPr>
            <a:xfrm>
              <a:off x="7443788" y="2243138"/>
              <a:ext cx="4300537" cy="523220"/>
            </a:xfrm>
            <a:prstGeom prst="rect">
              <a:avLst/>
            </a:prstGeom>
            <a:noFill/>
          </p:spPr>
          <p:txBody>
            <a:bodyPr wrap="square" rtlCol="0">
              <a:spAutoFit/>
            </a:bodyPr>
            <a:lstStyle/>
            <a:p>
              <a:pPr algn="ctr"/>
              <a:r>
                <a:rPr lang="en-US" sz="2800" b="1" dirty="0">
                  <a:solidFill>
                    <a:srgbClr val="FFC000"/>
                  </a:solidFill>
                </a:rPr>
                <a:t>That Second Golden Calf</a:t>
              </a:r>
            </a:p>
          </p:txBody>
        </p:sp>
        <p:sp>
          <p:nvSpPr>
            <p:cNvPr id="16" name="TextBox 15">
              <a:extLst>
                <a:ext uri="{FF2B5EF4-FFF2-40B4-BE49-F238E27FC236}">
                  <a16:creationId xmlns:a16="http://schemas.microsoft.com/office/drawing/2014/main" id="{470458F8-1471-0748-92E7-F66CC38F7DB7}"/>
                </a:ext>
              </a:extLst>
            </p:cNvPr>
            <p:cNvSpPr txBox="1"/>
            <p:nvPr/>
          </p:nvSpPr>
          <p:spPr>
            <a:xfrm>
              <a:off x="7467600" y="2266951"/>
              <a:ext cx="4300537" cy="523220"/>
            </a:xfrm>
            <a:prstGeom prst="rect">
              <a:avLst/>
            </a:prstGeom>
            <a:noFill/>
          </p:spPr>
          <p:txBody>
            <a:bodyPr wrap="square" rtlCol="0">
              <a:spAutoFit/>
            </a:bodyPr>
            <a:lstStyle/>
            <a:p>
              <a:pPr algn="ctr"/>
              <a:r>
                <a:rPr lang="en-US" sz="2800" b="1" dirty="0">
                  <a:solidFill>
                    <a:schemeClr val="accent4">
                      <a:lumMod val="60000"/>
                      <a:lumOff val="40000"/>
                    </a:schemeClr>
                  </a:solidFill>
                </a:rPr>
                <a:t>That Second Golden Calf</a:t>
              </a:r>
            </a:p>
          </p:txBody>
        </p:sp>
      </p:grpSp>
      <p:sp>
        <p:nvSpPr>
          <p:cNvPr id="17" name="TextBox 16">
            <a:extLst>
              <a:ext uri="{FF2B5EF4-FFF2-40B4-BE49-F238E27FC236}">
                <a16:creationId xmlns:a16="http://schemas.microsoft.com/office/drawing/2014/main" id="{27898C8B-E6C9-B64F-886A-EECDDF1FD15B}"/>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34957887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CA4CE42-F4F0-B540-AF61-BC517B73DA9D}"/>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19" name="Group 3">
            <a:extLst>
              <a:ext uri="{FF2B5EF4-FFF2-40B4-BE49-F238E27FC236}">
                <a16:creationId xmlns:a16="http://schemas.microsoft.com/office/drawing/2014/main" id="{CE923AAA-B0C3-E248-A980-2CF313A033D1}"/>
              </a:ext>
            </a:extLst>
          </p:cNvPr>
          <p:cNvGrpSpPr>
            <a:grpSpLocks/>
          </p:cNvGrpSpPr>
          <p:nvPr/>
        </p:nvGrpSpPr>
        <p:grpSpPr bwMode="auto">
          <a:xfrm>
            <a:off x="188913" y="1416051"/>
            <a:ext cx="836612" cy="2030413"/>
            <a:chOff x="119" y="252"/>
            <a:chExt cx="527" cy="1279"/>
          </a:xfrm>
        </p:grpSpPr>
        <p:sp>
          <p:nvSpPr>
            <p:cNvPr id="9220" name="Rectangle 4">
              <a:extLst>
                <a:ext uri="{FF2B5EF4-FFF2-40B4-BE49-F238E27FC236}">
                  <a16:creationId xmlns:a16="http://schemas.microsoft.com/office/drawing/2014/main" id="{950D08EF-A7FB-2043-9464-9E9CA33F460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1" name="Line 5">
              <a:extLst>
                <a:ext uri="{FF2B5EF4-FFF2-40B4-BE49-F238E27FC236}">
                  <a16:creationId xmlns:a16="http://schemas.microsoft.com/office/drawing/2014/main" id="{C04909C1-B722-824E-BA3E-0108FA7502A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2" name="Line 6">
              <a:extLst>
                <a:ext uri="{FF2B5EF4-FFF2-40B4-BE49-F238E27FC236}">
                  <a16:creationId xmlns:a16="http://schemas.microsoft.com/office/drawing/2014/main" id="{7FCCEE5A-3E4B-DF43-B31A-F835A1C5D14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Text Box 7">
              <a:extLst>
                <a:ext uri="{FF2B5EF4-FFF2-40B4-BE49-F238E27FC236}">
                  <a16:creationId xmlns:a16="http://schemas.microsoft.com/office/drawing/2014/main" id="{999C5DFF-B0DD-984D-A783-279BC7768F3C}"/>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9225" name="Text Box 9">
            <a:extLst>
              <a:ext uri="{FF2B5EF4-FFF2-40B4-BE49-F238E27FC236}">
                <a16:creationId xmlns:a16="http://schemas.microsoft.com/office/drawing/2014/main" id="{EE90D3CB-D69A-6F43-A797-000C445159E0}"/>
              </a:ext>
            </a:extLst>
          </p:cNvPr>
          <p:cNvSpPr txBox="1">
            <a:spLocks noChangeArrowheads="1"/>
          </p:cNvSpPr>
          <p:nvPr/>
        </p:nvSpPr>
        <p:spPr bwMode="auto">
          <a:xfrm>
            <a:off x="1052514" y="2424113"/>
            <a:ext cx="53990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Question for Sunday Morning Discussion</a:t>
            </a:r>
            <a:endParaRPr lang="en-AU" altLang="en-US" sz="1400" b="1"/>
          </a:p>
        </p:txBody>
      </p:sp>
      <p:sp>
        <p:nvSpPr>
          <p:cNvPr id="9228" name="Text Box 12">
            <a:extLst>
              <a:ext uri="{FF2B5EF4-FFF2-40B4-BE49-F238E27FC236}">
                <a16:creationId xmlns:a16="http://schemas.microsoft.com/office/drawing/2014/main" id="{06704165-AD1E-F14F-9B94-2C96643439C6}"/>
              </a:ext>
            </a:extLst>
          </p:cNvPr>
          <p:cNvSpPr txBox="1">
            <a:spLocks noChangeArrowheads="1"/>
          </p:cNvSpPr>
          <p:nvPr/>
        </p:nvSpPr>
        <p:spPr bwMode="auto">
          <a:xfrm>
            <a:off x="1341438" y="1558926"/>
            <a:ext cx="48244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Four Therefore’s Of  Hebrews 3</a:t>
            </a:r>
            <a:endParaRPr lang="en-AU" altLang="en-US" sz="1400" b="1"/>
          </a:p>
        </p:txBody>
      </p:sp>
      <p:sp>
        <p:nvSpPr>
          <p:cNvPr id="9229" name="Text Box 13">
            <a:extLst>
              <a:ext uri="{FF2B5EF4-FFF2-40B4-BE49-F238E27FC236}">
                <a16:creationId xmlns:a16="http://schemas.microsoft.com/office/drawing/2014/main" id="{1AA3AFD4-570B-3047-8C00-38950377DAA6}"/>
              </a:ext>
            </a:extLst>
          </p:cNvPr>
          <p:cNvSpPr txBox="1">
            <a:spLocks noChangeArrowheads="1"/>
          </p:cNvSpPr>
          <p:nvPr/>
        </p:nvSpPr>
        <p:spPr bwMode="auto">
          <a:xfrm>
            <a:off x="1341438" y="3071813"/>
            <a:ext cx="5040312" cy="612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a:t>Why would someone use a “therefore” in a paragraph?    Why would someone uses more than one “therefore” in four subsequent paragraphs?</a:t>
            </a:r>
          </a:p>
          <a:p>
            <a:pPr>
              <a:spcBef>
                <a:spcPct val="50000"/>
              </a:spcBef>
              <a:buFontTx/>
              <a:buAutoNum type="arabicPeriod"/>
            </a:pPr>
            <a:endParaRPr lang="en-AU" altLang="en-US" sz="1400"/>
          </a:p>
          <a:p>
            <a:pPr>
              <a:spcBef>
                <a:spcPct val="50000"/>
              </a:spcBef>
              <a:buFontTx/>
              <a:buAutoNum type="arabicPeriod"/>
            </a:pPr>
            <a:r>
              <a:rPr lang="en-AU" altLang="en-US" sz="1400"/>
              <a:t>How do you build your sense of courage and conviction?  What are the essential elements that help you to hold fast to the faith, today?</a:t>
            </a:r>
          </a:p>
          <a:p>
            <a:pPr>
              <a:spcBef>
                <a:spcPct val="50000"/>
              </a:spcBef>
              <a:buFontTx/>
              <a:buAutoNum type="arabicPeriod"/>
            </a:pPr>
            <a:r>
              <a:rPr lang="en-AU" altLang="en-US" sz="1400"/>
              <a:t>Is boasting in the Lord ‘good and proper behaviour for a Christian? How can you actually ‘boast’ in the Lord? </a:t>
            </a:r>
          </a:p>
          <a:p>
            <a:pPr>
              <a:spcBef>
                <a:spcPct val="50000"/>
              </a:spcBef>
              <a:buFontTx/>
              <a:buAutoNum type="arabicPeriod"/>
            </a:pPr>
            <a:r>
              <a:rPr lang="en-AU" altLang="en-US" sz="1400"/>
              <a:t>What are some ‘golden calves’ that mankind today bows down to?  Should we speak to fellow Christians about the obvious ‘golden calves’ in their lives?  If so, how do we do this?</a:t>
            </a:r>
          </a:p>
          <a:p>
            <a:pPr>
              <a:spcBef>
                <a:spcPct val="50000"/>
              </a:spcBef>
              <a:buFontTx/>
              <a:buAutoNum type="arabicPeriod"/>
            </a:pPr>
            <a:r>
              <a:rPr lang="en-AU" altLang="en-US" sz="1400"/>
              <a:t>How can we maximize the role of Jesus in our daily lives?   What are some good practical tools that we can use to help us?</a:t>
            </a:r>
          </a:p>
          <a:p>
            <a:pPr>
              <a:spcBef>
                <a:spcPct val="50000"/>
              </a:spcBef>
              <a:buFontTx/>
              <a:buAutoNum type="arabicPeriod"/>
            </a:pPr>
            <a:endParaRPr lang="en-AU" altLang="en-US" sz="1400"/>
          </a:p>
          <a:p>
            <a:pPr>
              <a:spcBef>
                <a:spcPct val="50000"/>
              </a:spcBef>
              <a:buFontTx/>
              <a:buAutoNum type="arabicPeriod"/>
            </a:pPr>
            <a:r>
              <a:rPr lang="en-AU" altLang="en-US" sz="1400"/>
              <a:t>Will God still punish us if we minimize Jesus in our lives as He punished the Jews who minimized Him in the desert</a:t>
            </a:r>
          </a:p>
          <a:p>
            <a:pPr>
              <a:spcBef>
                <a:spcPct val="50000"/>
              </a:spcBef>
              <a:buFontTx/>
              <a:buAutoNum type="arabicPeriod"/>
            </a:pPr>
            <a:endParaRPr lang="en-AU" altLang="en-US" sz="1400"/>
          </a:p>
          <a:p>
            <a:pPr>
              <a:spcBef>
                <a:spcPct val="50000"/>
              </a:spcBef>
              <a:buFontTx/>
              <a:buAutoNum type="arabicPeriod"/>
            </a:pPr>
            <a:endParaRPr lang="en-AU" altLang="en-US" sz="1400"/>
          </a:p>
          <a:p>
            <a:pPr>
              <a:spcBef>
                <a:spcPct val="50000"/>
              </a:spcBef>
              <a:buFontTx/>
              <a:buAutoNum type="arabicPeriod"/>
            </a:pPr>
            <a:endParaRPr lang="en-AU" altLang="en-US" sz="1400"/>
          </a:p>
        </p:txBody>
      </p:sp>
      <p:grpSp>
        <p:nvGrpSpPr>
          <p:cNvPr id="12" name="Group 11">
            <a:extLst>
              <a:ext uri="{FF2B5EF4-FFF2-40B4-BE49-F238E27FC236}">
                <a16:creationId xmlns:a16="http://schemas.microsoft.com/office/drawing/2014/main" id="{73A4FCEF-40A6-5644-8388-C7EF75E68503}"/>
              </a:ext>
            </a:extLst>
          </p:cNvPr>
          <p:cNvGrpSpPr/>
          <p:nvPr/>
        </p:nvGrpSpPr>
        <p:grpSpPr>
          <a:xfrm rot="16200000">
            <a:off x="-1471613" y="5972176"/>
            <a:ext cx="4324349" cy="547033"/>
            <a:chOff x="7443788" y="2243138"/>
            <a:chExt cx="4324349" cy="547033"/>
          </a:xfrm>
        </p:grpSpPr>
        <p:sp>
          <p:nvSpPr>
            <p:cNvPr id="13" name="TextBox 12">
              <a:extLst>
                <a:ext uri="{FF2B5EF4-FFF2-40B4-BE49-F238E27FC236}">
                  <a16:creationId xmlns:a16="http://schemas.microsoft.com/office/drawing/2014/main" id="{71CD9247-CAA0-9D4C-8FB2-CDD84AF6866F}"/>
                </a:ext>
              </a:extLst>
            </p:cNvPr>
            <p:cNvSpPr txBox="1"/>
            <p:nvPr/>
          </p:nvSpPr>
          <p:spPr>
            <a:xfrm>
              <a:off x="7443788" y="2243138"/>
              <a:ext cx="4300537" cy="523220"/>
            </a:xfrm>
            <a:prstGeom prst="rect">
              <a:avLst/>
            </a:prstGeom>
            <a:noFill/>
          </p:spPr>
          <p:txBody>
            <a:bodyPr wrap="square" rtlCol="0">
              <a:spAutoFit/>
            </a:bodyPr>
            <a:lstStyle/>
            <a:p>
              <a:pPr algn="ctr"/>
              <a:r>
                <a:rPr lang="en-US" sz="2800" b="1" dirty="0">
                  <a:solidFill>
                    <a:srgbClr val="FFC000"/>
                  </a:solidFill>
                </a:rPr>
                <a:t>That Second Golden Calf</a:t>
              </a:r>
            </a:p>
          </p:txBody>
        </p:sp>
        <p:sp>
          <p:nvSpPr>
            <p:cNvPr id="14" name="TextBox 13">
              <a:extLst>
                <a:ext uri="{FF2B5EF4-FFF2-40B4-BE49-F238E27FC236}">
                  <a16:creationId xmlns:a16="http://schemas.microsoft.com/office/drawing/2014/main" id="{A6AA986C-B393-9447-9795-B07E48F0B426}"/>
                </a:ext>
              </a:extLst>
            </p:cNvPr>
            <p:cNvSpPr txBox="1"/>
            <p:nvPr/>
          </p:nvSpPr>
          <p:spPr>
            <a:xfrm>
              <a:off x="7467600" y="2266951"/>
              <a:ext cx="4300537" cy="523220"/>
            </a:xfrm>
            <a:prstGeom prst="rect">
              <a:avLst/>
            </a:prstGeom>
            <a:noFill/>
          </p:spPr>
          <p:txBody>
            <a:bodyPr wrap="square" rtlCol="0">
              <a:spAutoFit/>
            </a:bodyPr>
            <a:lstStyle/>
            <a:p>
              <a:pPr algn="ctr"/>
              <a:r>
                <a:rPr lang="en-US" sz="2800" b="1" dirty="0">
                  <a:solidFill>
                    <a:schemeClr val="accent4">
                      <a:lumMod val="60000"/>
                      <a:lumOff val="40000"/>
                    </a:schemeClr>
                  </a:solidFill>
                </a:rPr>
                <a:t>That Second Golden Calf</a:t>
              </a:r>
            </a:p>
          </p:txBody>
        </p:sp>
      </p:grpSp>
      <p:sp>
        <p:nvSpPr>
          <p:cNvPr id="15" name="TextBox 14">
            <a:extLst>
              <a:ext uri="{FF2B5EF4-FFF2-40B4-BE49-F238E27FC236}">
                <a16:creationId xmlns:a16="http://schemas.microsoft.com/office/drawing/2014/main" id="{6451CF4C-8F2C-B24D-ACD7-B3A0428B6AFB}"/>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8157672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296D6516-39F5-EF4E-9BE9-E49588E52BDF}"/>
              </a:ext>
            </a:extLst>
          </p:cNvPr>
          <p:cNvSpPr>
            <a:spLocks noChangeArrowheads="1"/>
          </p:cNvSpPr>
          <p:nvPr/>
        </p:nvSpPr>
        <p:spPr bwMode="auto">
          <a:xfrm>
            <a:off x="1" y="1"/>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315" name="Group 3">
            <a:extLst>
              <a:ext uri="{FF2B5EF4-FFF2-40B4-BE49-F238E27FC236}">
                <a16:creationId xmlns:a16="http://schemas.microsoft.com/office/drawing/2014/main" id="{6867E984-09EA-484F-9797-5218A04BCE73}"/>
              </a:ext>
            </a:extLst>
          </p:cNvPr>
          <p:cNvGrpSpPr>
            <a:grpSpLocks/>
          </p:cNvGrpSpPr>
          <p:nvPr/>
        </p:nvGrpSpPr>
        <p:grpSpPr bwMode="auto">
          <a:xfrm>
            <a:off x="188913" y="1416051"/>
            <a:ext cx="836612" cy="2030413"/>
            <a:chOff x="119" y="252"/>
            <a:chExt cx="527" cy="1279"/>
          </a:xfrm>
        </p:grpSpPr>
        <p:sp>
          <p:nvSpPr>
            <p:cNvPr id="13316" name="Rectangle 4">
              <a:extLst>
                <a:ext uri="{FF2B5EF4-FFF2-40B4-BE49-F238E27FC236}">
                  <a16:creationId xmlns:a16="http://schemas.microsoft.com/office/drawing/2014/main" id="{E8DA7253-CA38-4948-B681-A4B3488B26B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 name="Line 5">
              <a:extLst>
                <a:ext uri="{FF2B5EF4-FFF2-40B4-BE49-F238E27FC236}">
                  <a16:creationId xmlns:a16="http://schemas.microsoft.com/office/drawing/2014/main" id="{3CC903EE-CBE6-804F-9471-017971358683}"/>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8" name="Line 6">
              <a:extLst>
                <a:ext uri="{FF2B5EF4-FFF2-40B4-BE49-F238E27FC236}">
                  <a16:creationId xmlns:a16="http://schemas.microsoft.com/office/drawing/2014/main" id="{9EF4D4B3-A1EA-DC46-87E2-ABAAAB0CEE1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9" name="Text Box 7">
              <a:extLst>
                <a:ext uri="{FF2B5EF4-FFF2-40B4-BE49-F238E27FC236}">
                  <a16:creationId xmlns:a16="http://schemas.microsoft.com/office/drawing/2014/main" id="{081E8791-DECD-7543-B391-453A89A07BD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3322" name="Text Box 10">
            <a:extLst>
              <a:ext uri="{FF2B5EF4-FFF2-40B4-BE49-F238E27FC236}">
                <a16:creationId xmlns:a16="http://schemas.microsoft.com/office/drawing/2014/main" id="{BBC52FEC-DA18-ED4C-82FC-436A1FE97A00}"/>
              </a:ext>
            </a:extLst>
          </p:cNvPr>
          <p:cNvSpPr txBox="1">
            <a:spLocks noChangeArrowheads="1"/>
          </p:cNvSpPr>
          <p:nvPr/>
        </p:nvSpPr>
        <p:spPr bwMode="auto">
          <a:xfrm>
            <a:off x="1327150" y="744538"/>
            <a:ext cx="48244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t>Some Thoughts About The Israelites Out In The Desert With Their Calves</a:t>
            </a:r>
            <a:endParaRPr lang="en-AU" altLang="en-US" sz="1400" b="1" dirty="0"/>
          </a:p>
        </p:txBody>
      </p:sp>
      <p:sp>
        <p:nvSpPr>
          <p:cNvPr id="13324" name="Text Box 12">
            <a:extLst>
              <a:ext uri="{FF2B5EF4-FFF2-40B4-BE49-F238E27FC236}">
                <a16:creationId xmlns:a16="http://schemas.microsoft.com/office/drawing/2014/main" id="{28264D02-1F6B-7F4F-A210-97B75C50A3DD}"/>
              </a:ext>
            </a:extLst>
          </p:cNvPr>
          <p:cNvSpPr txBox="1">
            <a:spLocks noChangeArrowheads="1"/>
          </p:cNvSpPr>
          <p:nvPr/>
        </p:nvSpPr>
        <p:spPr bwMode="auto">
          <a:xfrm>
            <a:off x="1400175" y="1522413"/>
            <a:ext cx="4895850" cy="944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buFontTx/>
              <a:buAutoNum type="arabicPeriod"/>
            </a:pPr>
            <a:r>
              <a:rPr lang="en-AU" altLang="en-US" sz="1200"/>
              <a:t>After crossing the Red Sea, the Jews were in the region of the Sinai Peninsula, somewhere.      Exodus 12:41ff   There is no definitive point that archaeologist have found that confirms any point of landing on the other side of the Red Sea or on the other side of the Reed Sea.  It is a matter we have to take with simple faith at this time.</a:t>
            </a:r>
          </a:p>
          <a:p>
            <a:pPr algn="just">
              <a:spcBef>
                <a:spcPct val="50000"/>
              </a:spcBef>
              <a:buFontTx/>
              <a:buAutoNum type="arabicPeriod"/>
            </a:pPr>
            <a:r>
              <a:rPr lang="en-AU" altLang="en-US" sz="1200"/>
              <a:t>There is a lot of disagreement about where the Jews actually crossed, and some subsequent geographic changes to be navigated as well.  The idea of Red and Reed being confused is a possibility, but just as problematic one way as the other.</a:t>
            </a:r>
          </a:p>
          <a:p>
            <a:pPr algn="just">
              <a:spcBef>
                <a:spcPct val="50000"/>
              </a:spcBef>
              <a:buFontTx/>
              <a:buAutoNum type="arabicPeriod"/>
            </a:pPr>
            <a:r>
              <a:rPr lang="en-AU" altLang="en-US" sz="1200"/>
              <a:t>The number of people who left Egypt has been estimated by some to be between 1 mission and  2.5 million people.  But if this were so, the 2.5 million number would require a line of march that the world has never seen before or since.  To illustrate this then, marching 10 abreast, in military format, the line would be 300 km long, and much longer in caravan format.    (This is all based on the number of fighting men,  600,000 who left Egypt as given in Exodus 12:37 and the more exact number of 603,550 in Numbers 1:46.  The logistics of controlling and communicating to so large a group would have been astronomical.   (But, God would have helped in any situation.)  The Egyptian army of that day was estimated to be about 20,000 to 30,000 in total.  With only line of sight communication and simple verbal communications available, a larger number was an extreme liability, not an assets.)</a:t>
            </a:r>
          </a:p>
          <a:p>
            <a:pPr algn="just">
              <a:spcBef>
                <a:spcPct val="50000"/>
              </a:spcBef>
              <a:buFontTx/>
              <a:buAutoNum type="arabicPeriod"/>
            </a:pPr>
            <a:r>
              <a:rPr lang="en-AU" altLang="en-US" sz="1200"/>
              <a:t>The number describing the amount of men in ‘the army’  of Israel at this time, as found in the English text, can be translated differently in the Hebrew text..  It can be used to refer to clans and military units with the idea of thousands being reduced considerably.  It can also be used in such a way in Hebrew as to reduce the actual number of fighting men in the Israelite ‘army’ down to 5000 to 6000, rather than the more common English interpretation of 600,000, by the way that the plural is constructed .  This makes the line of march much less that the common one million plus mark given today.   This makes the defeat at Ai, where 36 men were lost a much more real problem for the Jews.   </a:t>
            </a:r>
            <a:r>
              <a:rPr lang="en-AU" altLang="en-US" sz="800"/>
              <a:t>(See Abraham Malamat of Hebrew Union University on his thoughts on this problem.)</a:t>
            </a:r>
          </a:p>
          <a:p>
            <a:pPr algn="just">
              <a:spcBef>
                <a:spcPct val="50000"/>
              </a:spcBef>
              <a:buFontTx/>
              <a:buAutoNum type="arabicPeriod"/>
            </a:pPr>
            <a:r>
              <a:rPr lang="en-AU" altLang="en-US" sz="1200"/>
              <a:t>While in the desert, the Israelites were given shoes that did not wear out.  They were given water, manna and quail.   (They were even given the ability to catch quail in quantities large enough to eat and sustain the people.  This is remarkable, given the speed of quail and their ability to avoid traps, within the space of time where a people who had only marginal experience in hunting of any kind could have learned and succeeded.  It too requires an eye of faith and or the assistance of the Lord.)</a:t>
            </a:r>
          </a:p>
          <a:p>
            <a:pPr algn="just">
              <a:spcBef>
                <a:spcPct val="50000"/>
              </a:spcBef>
              <a:buFontTx/>
              <a:buAutoNum type="arabicPeriod"/>
            </a:pPr>
            <a:endParaRPr lang="en-AU" altLang="en-US" sz="1200"/>
          </a:p>
          <a:p>
            <a:pPr algn="just">
              <a:spcBef>
                <a:spcPct val="50000"/>
              </a:spcBef>
              <a:buFontTx/>
              <a:buAutoNum type="arabicPeriod"/>
            </a:pPr>
            <a:endParaRPr lang="en-AU" altLang="en-US" sz="1200"/>
          </a:p>
        </p:txBody>
      </p:sp>
      <p:grpSp>
        <p:nvGrpSpPr>
          <p:cNvPr id="11" name="Group 10">
            <a:extLst>
              <a:ext uri="{FF2B5EF4-FFF2-40B4-BE49-F238E27FC236}">
                <a16:creationId xmlns:a16="http://schemas.microsoft.com/office/drawing/2014/main" id="{571AEC51-C651-D24F-8870-2B825ECD067C}"/>
              </a:ext>
            </a:extLst>
          </p:cNvPr>
          <p:cNvGrpSpPr/>
          <p:nvPr/>
        </p:nvGrpSpPr>
        <p:grpSpPr>
          <a:xfrm rot="16200000">
            <a:off x="-1455039" y="5972176"/>
            <a:ext cx="4324349" cy="547033"/>
            <a:chOff x="7443788" y="2243138"/>
            <a:chExt cx="4324349" cy="547033"/>
          </a:xfrm>
        </p:grpSpPr>
        <p:sp>
          <p:nvSpPr>
            <p:cNvPr id="12" name="TextBox 11">
              <a:extLst>
                <a:ext uri="{FF2B5EF4-FFF2-40B4-BE49-F238E27FC236}">
                  <a16:creationId xmlns:a16="http://schemas.microsoft.com/office/drawing/2014/main" id="{4AF59FA9-8B1A-BB4C-87C6-7D383857EE85}"/>
                </a:ext>
              </a:extLst>
            </p:cNvPr>
            <p:cNvSpPr txBox="1"/>
            <p:nvPr/>
          </p:nvSpPr>
          <p:spPr>
            <a:xfrm>
              <a:off x="7443788" y="2243138"/>
              <a:ext cx="4300537" cy="523220"/>
            </a:xfrm>
            <a:prstGeom prst="rect">
              <a:avLst/>
            </a:prstGeom>
            <a:noFill/>
          </p:spPr>
          <p:txBody>
            <a:bodyPr wrap="square" rtlCol="0">
              <a:spAutoFit/>
            </a:bodyPr>
            <a:lstStyle/>
            <a:p>
              <a:pPr algn="ctr"/>
              <a:r>
                <a:rPr lang="en-US" sz="2800" b="1" dirty="0">
                  <a:solidFill>
                    <a:srgbClr val="FFC000"/>
                  </a:solidFill>
                </a:rPr>
                <a:t>That Second Golden Calf</a:t>
              </a:r>
            </a:p>
          </p:txBody>
        </p:sp>
        <p:sp>
          <p:nvSpPr>
            <p:cNvPr id="13" name="TextBox 12">
              <a:extLst>
                <a:ext uri="{FF2B5EF4-FFF2-40B4-BE49-F238E27FC236}">
                  <a16:creationId xmlns:a16="http://schemas.microsoft.com/office/drawing/2014/main" id="{E184674A-9B68-474E-A5E2-A71958663C88}"/>
                </a:ext>
              </a:extLst>
            </p:cNvPr>
            <p:cNvSpPr txBox="1"/>
            <p:nvPr/>
          </p:nvSpPr>
          <p:spPr>
            <a:xfrm>
              <a:off x="7467600" y="2266951"/>
              <a:ext cx="4300537" cy="523220"/>
            </a:xfrm>
            <a:prstGeom prst="rect">
              <a:avLst/>
            </a:prstGeom>
            <a:noFill/>
          </p:spPr>
          <p:txBody>
            <a:bodyPr wrap="square" rtlCol="0">
              <a:spAutoFit/>
            </a:bodyPr>
            <a:lstStyle/>
            <a:p>
              <a:pPr algn="ctr"/>
              <a:r>
                <a:rPr lang="en-US" sz="2800" b="1" dirty="0">
                  <a:solidFill>
                    <a:schemeClr val="accent4">
                      <a:lumMod val="60000"/>
                      <a:lumOff val="40000"/>
                    </a:schemeClr>
                  </a:solidFill>
                </a:rPr>
                <a:t>That Second Golden Calf</a:t>
              </a:r>
            </a:p>
          </p:txBody>
        </p:sp>
      </p:grpSp>
      <p:sp>
        <p:nvSpPr>
          <p:cNvPr id="14" name="TextBox 13">
            <a:extLst>
              <a:ext uri="{FF2B5EF4-FFF2-40B4-BE49-F238E27FC236}">
                <a16:creationId xmlns:a16="http://schemas.microsoft.com/office/drawing/2014/main" id="{61A653D3-F5A1-CA4B-88D3-B6A5AD346BBB}"/>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L5</a:t>
            </a:r>
          </a:p>
        </p:txBody>
      </p:sp>
    </p:spTree>
    <p:extLst>
      <p:ext uri="{BB962C8B-B14F-4D97-AF65-F5344CB8AC3E}">
        <p14:creationId xmlns:p14="http://schemas.microsoft.com/office/powerpoint/2010/main" val="21717074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8E2DFEF-4D65-C843-9BF6-8DBAF038EA7E}"/>
              </a:ext>
            </a:extLst>
          </p:cNvPr>
          <p:cNvSpPr>
            <a:spLocks noChangeArrowheads="1"/>
          </p:cNvSpPr>
          <p:nvPr/>
        </p:nvSpPr>
        <p:spPr bwMode="auto">
          <a:xfrm>
            <a:off x="0" y="0"/>
            <a:ext cx="6858000" cy="12192000"/>
          </a:xfrm>
          <a:prstGeom prst="rect">
            <a:avLst/>
          </a:prstGeom>
          <a:gradFill rotWithShape="1">
            <a:gsLst>
              <a:gs pos="0">
                <a:srgbClr val="000066"/>
              </a:gs>
              <a:gs pos="100000">
                <a:srgbClr val="000066">
                  <a:gamma/>
                  <a:shade val="0"/>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 name="Rectangle 3">
            <a:extLst>
              <a:ext uri="{FF2B5EF4-FFF2-40B4-BE49-F238E27FC236}">
                <a16:creationId xmlns:a16="http://schemas.microsoft.com/office/drawing/2014/main" id="{13B2A888-4285-424D-A55B-346BD8E98080}"/>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076" name="Picture 4" descr="240px-Bloch-SermonOnTheMount">
            <a:extLst>
              <a:ext uri="{FF2B5EF4-FFF2-40B4-BE49-F238E27FC236}">
                <a16:creationId xmlns:a16="http://schemas.microsoft.com/office/drawing/2014/main" id="{5A05747F-DBE1-0748-9AA3-040AB1E1DC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extLst>
            <a:ext uri="{909E8E84-426E-40DD-AFC4-6F175D3DCCD1}">
              <a14:hiddenFill xmlns:a14="http://schemas.microsoft.com/office/drawing/2010/main">
                <a:solidFill>
                  <a:srgbClr val="FFFFFF"/>
                </a:solidFill>
              </a14:hiddenFill>
            </a:ext>
          </a:extLst>
        </p:spPr>
      </p:pic>
      <p:sp>
        <p:nvSpPr>
          <p:cNvPr id="3077" name="WordArt 5">
            <a:extLst>
              <a:ext uri="{FF2B5EF4-FFF2-40B4-BE49-F238E27FC236}">
                <a16:creationId xmlns:a16="http://schemas.microsoft.com/office/drawing/2014/main" id="{0CD37CBA-0776-0D4B-8F24-8882A7F29E41}"/>
              </a:ext>
            </a:extLst>
          </p:cNvPr>
          <p:cNvSpPr>
            <a:spLocks noChangeArrowheads="1" noChangeShapeType="1" noTextEdit="1"/>
          </p:cNvSpPr>
          <p:nvPr/>
        </p:nvSpPr>
        <p:spPr bwMode="auto">
          <a:xfrm rot="5400000">
            <a:off x="-1647031" y="4836319"/>
            <a:ext cx="7056438" cy="1079500"/>
          </a:xfrm>
          <a:prstGeom prst="rect">
            <a:avLst/>
          </a:prstGeom>
          <a:extLst>
            <a:ext uri="{AF507438-7753-43E0-B8FC-AC1667EBCBE1}">
              <a14:hiddenEffects xmlns:a14="http://schemas.microsoft.com/office/drawing/2010/main">
                <a:effectLst/>
              </a14:hiddenEffects>
            </a:ext>
          </a:extLst>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889E276B-CCBE-3343-AB85-396FF1F41798}"/>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 name="AutoShape 7">
            <a:extLst>
              <a:ext uri="{FF2B5EF4-FFF2-40B4-BE49-F238E27FC236}">
                <a16:creationId xmlns:a16="http://schemas.microsoft.com/office/drawing/2014/main" id="{7B97540E-55F5-414D-923C-96923C1329AA}"/>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 name="Text Box 9">
            <a:extLst>
              <a:ext uri="{FF2B5EF4-FFF2-40B4-BE49-F238E27FC236}">
                <a16:creationId xmlns:a16="http://schemas.microsoft.com/office/drawing/2014/main" id="{264A2F5B-1928-C145-8747-1D5091AF1BF9}"/>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chemeClr val="bg1"/>
                </a:solidFill>
              </a:rPr>
              <a:t>Jesus preaching the “Sermon On The Mount”</a:t>
            </a:r>
          </a:p>
          <a:p>
            <a:pPr algn="ctr">
              <a:spcBef>
                <a:spcPct val="50000"/>
              </a:spcBef>
            </a:pPr>
            <a:r>
              <a:rPr lang="en-AU" altLang="en-US" sz="1000">
                <a:solidFill>
                  <a:schemeClr val="bg1"/>
                </a:solidFill>
              </a:rPr>
              <a:t>By  Karl Heinrich Bloch</a:t>
            </a:r>
          </a:p>
        </p:txBody>
      </p:sp>
      <p:sp>
        <p:nvSpPr>
          <p:cNvPr id="3082" name="Text Box 10">
            <a:extLst>
              <a:ext uri="{FF2B5EF4-FFF2-40B4-BE49-F238E27FC236}">
                <a16:creationId xmlns:a16="http://schemas.microsoft.com/office/drawing/2014/main" id="{9C70E14B-186E-7949-BD57-6CADA927040E}"/>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bg1"/>
                </a:solidFill>
              </a:rPr>
              <a:t>The Study prepared by</a:t>
            </a:r>
          </a:p>
          <a:p>
            <a:pPr algn="ctr">
              <a:spcBef>
                <a:spcPct val="50000"/>
              </a:spcBef>
            </a:pPr>
            <a:r>
              <a:rPr lang="en-AU" altLang="en-US" sz="1200" b="1">
                <a:solidFill>
                  <a:schemeClr val="bg1"/>
                </a:solidFill>
              </a:rPr>
              <a:t>L. M.  Ancell , 2010   Australia</a:t>
            </a:r>
          </a:p>
        </p:txBody>
      </p:sp>
      <p:sp>
        <p:nvSpPr>
          <p:cNvPr id="3083" name="Line 11">
            <a:extLst>
              <a:ext uri="{FF2B5EF4-FFF2-40B4-BE49-F238E27FC236}">
                <a16:creationId xmlns:a16="http://schemas.microsoft.com/office/drawing/2014/main" id="{B5DA3DA7-56BF-6D4C-9AC3-2E5A15ACC87E}"/>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0DB97944-769A-BF41-9D2D-E38E61BDB657}"/>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3">
            <a:extLst>
              <a:ext uri="{FF2B5EF4-FFF2-40B4-BE49-F238E27FC236}">
                <a16:creationId xmlns:a16="http://schemas.microsoft.com/office/drawing/2014/main" id="{3ED9769D-A10F-0F47-AFEE-0543AD69CAA1}"/>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Line 14">
            <a:extLst>
              <a:ext uri="{FF2B5EF4-FFF2-40B4-BE49-F238E27FC236}">
                <a16:creationId xmlns:a16="http://schemas.microsoft.com/office/drawing/2014/main" id="{02DF57D7-0F68-AE47-BD7E-7308DD4ABCDD}"/>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7" name="AutoShape 15">
            <a:extLst>
              <a:ext uri="{FF2B5EF4-FFF2-40B4-BE49-F238E27FC236}">
                <a16:creationId xmlns:a16="http://schemas.microsoft.com/office/drawing/2014/main" id="{802EE76A-7FD3-2E4B-896E-452C358FA4DF}"/>
              </a:ext>
            </a:extLst>
          </p:cNvPr>
          <p:cNvSpPr>
            <a:spLocks noChangeArrowheads="1"/>
          </p:cNvSpPr>
          <p:nvPr/>
        </p:nvSpPr>
        <p:spPr bwMode="auto">
          <a:xfrm flipH="1">
            <a:off x="0" y="9486265"/>
            <a:ext cx="1196975" cy="1295400"/>
          </a:xfrm>
          <a:prstGeom prst="triangle">
            <a:avLst>
              <a:gd name="adj" fmla="val 50000"/>
            </a:avLst>
          </a:prstGeom>
          <a:solidFill>
            <a:schemeClr val="tx1"/>
          </a:solidFill>
          <a:ln>
            <a:noFill/>
          </a:ln>
          <a:effectLst/>
          <a:extLst/>
        </p:spPr>
        <p:txBody>
          <a:bodyPr wrap="none" anchor="ctr"/>
          <a:lstStyle/>
          <a:p>
            <a:endParaRPr lang="en-US"/>
          </a:p>
        </p:txBody>
      </p:sp>
      <p:sp>
        <p:nvSpPr>
          <p:cNvPr id="3088" name="Text Box 16">
            <a:extLst>
              <a:ext uri="{FF2B5EF4-FFF2-40B4-BE49-F238E27FC236}">
                <a16:creationId xmlns:a16="http://schemas.microsoft.com/office/drawing/2014/main" id="{0E324836-ECC5-3F45-ABDC-1FDF2DCFD806}"/>
              </a:ext>
            </a:extLst>
          </p:cNvPr>
          <p:cNvSpPr txBox="1">
            <a:spLocks noChangeArrowheads="1"/>
          </p:cNvSpPr>
          <p:nvPr/>
        </p:nvSpPr>
        <p:spPr bwMode="auto">
          <a:xfrm>
            <a:off x="3060262" y="6013669"/>
            <a:ext cx="34559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b="1" dirty="0">
                <a:solidFill>
                  <a:schemeClr val="bg1"/>
                </a:solidFill>
              </a:rPr>
              <a:t>A  STUDY  IN  PRACTICAL CHRISTOLOGY  FOR  THE 21</a:t>
            </a:r>
            <a:r>
              <a:rPr lang="en-AU" altLang="en-US" b="1" baseline="30000" dirty="0">
                <a:solidFill>
                  <a:schemeClr val="bg1"/>
                </a:solidFill>
              </a:rPr>
              <a:t>ST</a:t>
            </a:r>
            <a:r>
              <a:rPr lang="en-AU" altLang="en-US" b="1" dirty="0">
                <a:solidFill>
                  <a:schemeClr val="bg1"/>
                </a:solidFill>
              </a:rPr>
              <a:t>  CENTURY</a:t>
            </a:r>
            <a:endParaRPr lang="en-AU" altLang="en-US" dirty="0"/>
          </a:p>
        </p:txBody>
      </p:sp>
      <p:sp>
        <p:nvSpPr>
          <p:cNvPr id="16" name="Text Box 16">
            <a:extLst>
              <a:ext uri="{FF2B5EF4-FFF2-40B4-BE49-F238E27FC236}">
                <a16:creationId xmlns:a16="http://schemas.microsoft.com/office/drawing/2014/main" id="{E6334D09-918F-7341-A2DB-428C13CE65F3}"/>
              </a:ext>
            </a:extLst>
          </p:cNvPr>
          <p:cNvSpPr txBox="1">
            <a:spLocks noChangeArrowheads="1"/>
          </p:cNvSpPr>
          <p:nvPr/>
        </p:nvSpPr>
        <p:spPr bwMode="auto">
          <a:xfrm>
            <a:off x="3070772" y="7726855"/>
            <a:ext cx="34559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AU" altLang="en-US" sz="3200" b="1" dirty="0">
                <a:solidFill>
                  <a:srgbClr val="FFFF00"/>
                </a:solidFill>
              </a:rPr>
              <a:t>Running with Cliffy</a:t>
            </a:r>
            <a:endParaRPr lang="en-AU" altLang="en-US" sz="3200" dirty="0">
              <a:solidFill>
                <a:srgbClr val="FFFF00"/>
              </a:solidFill>
            </a:endParaRPr>
          </a:p>
        </p:txBody>
      </p:sp>
    </p:spTree>
    <p:extLst>
      <p:ext uri="{BB962C8B-B14F-4D97-AF65-F5344CB8AC3E}">
        <p14:creationId xmlns:p14="http://schemas.microsoft.com/office/powerpoint/2010/main" val="28029647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B1D6F24-DFA5-A445-8B46-73262BC32EE0}"/>
              </a:ext>
            </a:extLst>
          </p:cNvPr>
          <p:cNvSpPr>
            <a:spLocks noChangeArrowheads="1"/>
          </p:cNvSpPr>
          <p:nvPr/>
        </p:nvSpPr>
        <p:spPr bwMode="auto">
          <a:xfrm>
            <a:off x="1196976" y="1416051"/>
            <a:ext cx="5256213" cy="5762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 name="Rectangle 3">
            <a:extLst>
              <a:ext uri="{FF2B5EF4-FFF2-40B4-BE49-F238E27FC236}">
                <a16:creationId xmlns:a16="http://schemas.microsoft.com/office/drawing/2014/main" id="{6AD793BB-EF59-0942-9152-E9CB03CA2B85}"/>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00" name="Group 4">
            <a:extLst>
              <a:ext uri="{FF2B5EF4-FFF2-40B4-BE49-F238E27FC236}">
                <a16:creationId xmlns:a16="http://schemas.microsoft.com/office/drawing/2014/main" id="{1E3FBD50-9284-A847-8147-91087F10D2B6}"/>
              </a:ext>
            </a:extLst>
          </p:cNvPr>
          <p:cNvGrpSpPr>
            <a:grpSpLocks/>
          </p:cNvGrpSpPr>
          <p:nvPr/>
        </p:nvGrpSpPr>
        <p:grpSpPr bwMode="auto">
          <a:xfrm>
            <a:off x="188913" y="1416051"/>
            <a:ext cx="836612" cy="2030413"/>
            <a:chOff x="119" y="252"/>
            <a:chExt cx="527" cy="1279"/>
          </a:xfrm>
        </p:grpSpPr>
        <p:sp>
          <p:nvSpPr>
            <p:cNvPr id="4101" name="Rectangle 5">
              <a:extLst>
                <a:ext uri="{FF2B5EF4-FFF2-40B4-BE49-F238E27FC236}">
                  <a16:creationId xmlns:a16="http://schemas.microsoft.com/office/drawing/2014/main" id="{1A8E8D04-B498-BA40-9CD5-25B8E977D8B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Line 6">
              <a:extLst>
                <a:ext uri="{FF2B5EF4-FFF2-40B4-BE49-F238E27FC236}">
                  <a16:creationId xmlns:a16="http://schemas.microsoft.com/office/drawing/2014/main" id="{5569C844-173E-6A41-86ED-A265F39D7A2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Line 7">
              <a:extLst>
                <a:ext uri="{FF2B5EF4-FFF2-40B4-BE49-F238E27FC236}">
                  <a16:creationId xmlns:a16="http://schemas.microsoft.com/office/drawing/2014/main" id="{5DDCC5B9-9DE9-5F4A-A162-E1C021C2425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4" name="Text Box 8">
              <a:extLst>
                <a:ext uri="{FF2B5EF4-FFF2-40B4-BE49-F238E27FC236}">
                  <a16:creationId xmlns:a16="http://schemas.microsoft.com/office/drawing/2014/main" id="{2641EE7D-F260-334A-9785-7EE548D42F5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06" name="Text Box 10">
            <a:extLst>
              <a:ext uri="{FF2B5EF4-FFF2-40B4-BE49-F238E27FC236}">
                <a16:creationId xmlns:a16="http://schemas.microsoft.com/office/drawing/2014/main" id="{87C10DBE-6B89-EE43-966C-FD2FB782D453}"/>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4110" name="Text Box 14">
            <a:extLst>
              <a:ext uri="{FF2B5EF4-FFF2-40B4-BE49-F238E27FC236}">
                <a16:creationId xmlns:a16="http://schemas.microsoft.com/office/drawing/2014/main" id="{D82DB6D2-876C-DC4F-9943-6BB2518DF5E6}"/>
              </a:ext>
            </a:extLst>
          </p:cNvPr>
          <p:cNvSpPr txBox="1">
            <a:spLocks noChangeArrowheads="1"/>
          </p:cNvSpPr>
          <p:nvPr/>
        </p:nvSpPr>
        <p:spPr bwMode="auto">
          <a:xfrm>
            <a:off x="1196975" y="2279650"/>
            <a:ext cx="5327650" cy="7848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200" b="1" dirty="0"/>
              <a:t>Cliff Young – the farmer who inspired a nation</a:t>
            </a:r>
          </a:p>
          <a:p>
            <a:pPr algn="just"/>
            <a:r>
              <a:rPr lang="en-AU" altLang="en-US" sz="1200" dirty="0"/>
              <a:t>“  </a:t>
            </a:r>
            <a:r>
              <a:rPr lang="en-AU" altLang="en-US" sz="1200" i="1" dirty="0"/>
              <a:t>The whole nation thought he was a crazy old man to undertake an almost impossible feat. Most feared that he would die trying. But this humble old man proved all the critics wrong</a:t>
            </a:r>
            <a:r>
              <a:rPr lang="en-AU" altLang="en-US" sz="1200" dirty="0"/>
              <a:t>.</a:t>
            </a:r>
          </a:p>
          <a:p>
            <a:pPr algn="just"/>
            <a:endParaRPr lang="en-AU" altLang="en-US" sz="1200" dirty="0"/>
          </a:p>
          <a:p>
            <a:pPr algn="just"/>
            <a:r>
              <a:rPr lang="en-AU" altLang="en-US" sz="1200" dirty="0"/>
              <a:t>Cliff Young, at 61 years of age, participated in 1983’s Sydney to Melbourne race. Considered to be the world’s toughest race, with the distance of 875 </a:t>
            </a:r>
            <a:r>
              <a:rPr lang="en-AU" altLang="en-US" sz="1200" dirty="0" err="1"/>
              <a:t>kilometers</a:t>
            </a:r>
            <a:r>
              <a:rPr lang="en-AU" altLang="en-US" sz="1200" dirty="0"/>
              <a:t> and took at least 6 to 7 days to finish, Cliff Young entered the race against world-class athletes. </a:t>
            </a:r>
          </a:p>
          <a:p>
            <a:pPr algn="just"/>
            <a:endParaRPr lang="en-AU" altLang="en-US" sz="1200" b="1" dirty="0"/>
          </a:p>
          <a:p>
            <a:pPr algn="just"/>
            <a:r>
              <a:rPr lang="en-AU" altLang="en-US" sz="1200" b="1" dirty="0"/>
              <a:t>The Beginning</a:t>
            </a:r>
          </a:p>
          <a:p>
            <a:pPr algn="just"/>
            <a:r>
              <a:rPr lang="en-AU" altLang="en-US" sz="1200" dirty="0"/>
              <a:t>Every year, Australia hosts an 875-kilometer endurance racing from Sydney to Melbourne – considered to be the world’s longest and toughest ultra-marathon. It’s a long, tough race that takes a week and normally participated by world-class athletes who train specially for the event. Backed by big names in sports like Nike, these athletes are mostly less than 30 years old men and women equipped with the most expensive sponsored training outfits and shoes.</a:t>
            </a:r>
          </a:p>
          <a:p>
            <a:pPr algn="just"/>
            <a:endParaRPr lang="en-AU" altLang="en-US" sz="1200" dirty="0"/>
          </a:p>
          <a:p>
            <a:pPr algn="just"/>
            <a:r>
              <a:rPr lang="en-AU" altLang="en-US" sz="1200" dirty="0"/>
              <a:t>In 1983, these top class runners were in for a surprise. On the day of the race, a guy named Cliff Young showed up. At first, no one cared about him since everybody thought he was there to watch the event. After all, he was 61 years old, showed up in overalls and galoshes over his work boots.</a:t>
            </a:r>
          </a:p>
          <a:p>
            <a:pPr algn="just"/>
            <a:r>
              <a:rPr lang="en-AU" altLang="en-US" sz="1200" dirty="0"/>
              <a:t>As Cliff walked up to the table to take his number, it became obvious to everybody he was going to run. He was going to join a group of 150 world-class athletes and run! During that time, these runners don’t even know another surprising fact – his only trainer was his 81-year-old mother, Neville Wran.</a:t>
            </a:r>
          </a:p>
          <a:p>
            <a:pPr algn="just"/>
            <a:r>
              <a:rPr lang="en-AU" altLang="en-US" sz="1200" dirty="0"/>
              <a:t>Everybody thought that it was a crazy publicity stunt. But the press was curious, so as he took his number 64 and moved into the pack of runners in their special, expensive racing outfit, the camera focused on him and reporters started to ask:  “Who are you and what are you doing?”</a:t>
            </a:r>
          </a:p>
          <a:p>
            <a:pPr algn="just"/>
            <a:endParaRPr lang="en-AU" altLang="en-US" sz="1200" dirty="0"/>
          </a:p>
          <a:p>
            <a:pPr algn="just"/>
            <a:r>
              <a:rPr lang="en-AU" altLang="en-US" sz="1200" dirty="0"/>
              <a:t>“I’m Cliff Young. I’m from a large ranch where we run sheep outside of Melbourne.”  They said, “You’re really going to run in this race?”  “Yeah,” Cliff nodded.  “Got any backers?”  “No.”   “Then you can’t run.”</a:t>
            </a:r>
          </a:p>
          <a:p>
            <a:pPr algn="just"/>
            <a:endParaRPr lang="en-AU" altLang="en-US" sz="1200" dirty="0"/>
          </a:p>
          <a:p>
            <a:pPr algn="just"/>
            <a:r>
              <a:rPr lang="en-AU" altLang="en-US" sz="1200" dirty="0"/>
              <a:t>“Yeah I can.” Cliff said. “See, I grew up on a farm where we couldn’t afford horses or four wheel drives, and the whole time I was growing up– until about four years ago when we finally made some money and got a four wheeler– whenever the storms would roll in, I’d have to go out and round up the sheep. We had 2,000 head, and we have 2,000 acres. Sometimes I would have to run those sheep for two or three days. It took a long time, but I’d catch them. </a:t>
            </a:r>
            <a:r>
              <a:rPr lang="en-AU" altLang="en-US" sz="1200" u="sng" dirty="0"/>
              <a:t>I believe I can run this race; it’s only two more days. Five days. I’ve run sheep for three</a:t>
            </a:r>
            <a:r>
              <a:rPr lang="en-AU" altLang="en-US" sz="1200" dirty="0"/>
              <a:t>.”</a:t>
            </a:r>
          </a:p>
        </p:txBody>
      </p:sp>
      <p:sp>
        <p:nvSpPr>
          <p:cNvPr id="4111" name="Text Box 15">
            <a:extLst>
              <a:ext uri="{FF2B5EF4-FFF2-40B4-BE49-F238E27FC236}">
                <a16:creationId xmlns:a16="http://schemas.microsoft.com/office/drawing/2014/main" id="{E093BB7C-A6C8-9D4A-9F95-CEE7CCC986A4}"/>
              </a:ext>
            </a:extLst>
          </p:cNvPr>
          <p:cNvSpPr txBox="1">
            <a:spLocks noChangeArrowheads="1"/>
          </p:cNvSpPr>
          <p:nvPr/>
        </p:nvSpPr>
        <p:spPr bwMode="auto">
          <a:xfrm>
            <a:off x="1484313" y="1487488"/>
            <a:ext cx="4608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a:t>Cliff Young and Me…..oohh my aching feet</a:t>
            </a:r>
          </a:p>
        </p:txBody>
      </p:sp>
      <p:grpSp>
        <p:nvGrpSpPr>
          <p:cNvPr id="6" name="Group 5">
            <a:extLst>
              <a:ext uri="{FF2B5EF4-FFF2-40B4-BE49-F238E27FC236}">
                <a16:creationId xmlns:a16="http://schemas.microsoft.com/office/drawing/2014/main" id="{D490752E-5C03-E14E-92AA-BA5CA3E811C8}"/>
              </a:ext>
            </a:extLst>
          </p:cNvPr>
          <p:cNvGrpSpPr/>
          <p:nvPr/>
        </p:nvGrpSpPr>
        <p:grpSpPr>
          <a:xfrm rot="16200000">
            <a:off x="-1357313" y="6181726"/>
            <a:ext cx="3838575" cy="651093"/>
            <a:chOff x="7058025" y="6096001"/>
            <a:chExt cx="3838575" cy="651093"/>
          </a:xfrm>
        </p:grpSpPr>
        <p:sp>
          <p:nvSpPr>
            <p:cNvPr id="5" name="TextBox 4">
              <a:extLst>
                <a:ext uri="{FF2B5EF4-FFF2-40B4-BE49-F238E27FC236}">
                  <a16:creationId xmlns:a16="http://schemas.microsoft.com/office/drawing/2014/main" id="{22149001-DC91-A24E-9663-665E2A15DA21}"/>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8" name="TextBox 17">
              <a:extLst>
                <a:ext uri="{FF2B5EF4-FFF2-40B4-BE49-F238E27FC236}">
                  <a16:creationId xmlns:a16="http://schemas.microsoft.com/office/drawing/2014/main" id="{51C3C239-D4AD-3B4D-9D8E-4C2F9B508A18}"/>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20" name="TextBox 19">
            <a:extLst>
              <a:ext uri="{FF2B5EF4-FFF2-40B4-BE49-F238E27FC236}">
                <a16:creationId xmlns:a16="http://schemas.microsoft.com/office/drawing/2014/main" id="{076E00F9-41D5-984C-8425-2D2D4342850D}"/>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12080974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a:extLst>
              <a:ext uri="{FF2B5EF4-FFF2-40B4-BE49-F238E27FC236}">
                <a16:creationId xmlns:a16="http://schemas.microsoft.com/office/drawing/2014/main" id="{234496C7-FB2F-D34D-A5F1-0ACCDC0061E2}"/>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292" name="Group 4">
            <a:extLst>
              <a:ext uri="{FF2B5EF4-FFF2-40B4-BE49-F238E27FC236}">
                <a16:creationId xmlns:a16="http://schemas.microsoft.com/office/drawing/2014/main" id="{B147FF25-59B9-5248-81AD-28E1D92ABD8E}"/>
              </a:ext>
            </a:extLst>
          </p:cNvPr>
          <p:cNvGrpSpPr>
            <a:grpSpLocks/>
          </p:cNvGrpSpPr>
          <p:nvPr/>
        </p:nvGrpSpPr>
        <p:grpSpPr bwMode="auto">
          <a:xfrm>
            <a:off x="188913" y="1416051"/>
            <a:ext cx="836612" cy="2030413"/>
            <a:chOff x="119" y="252"/>
            <a:chExt cx="527" cy="1279"/>
          </a:xfrm>
        </p:grpSpPr>
        <p:sp>
          <p:nvSpPr>
            <p:cNvPr id="12293" name="Rectangle 5">
              <a:extLst>
                <a:ext uri="{FF2B5EF4-FFF2-40B4-BE49-F238E27FC236}">
                  <a16:creationId xmlns:a16="http://schemas.microsoft.com/office/drawing/2014/main" id="{9C9CD847-3D37-F147-9886-6077B6E7823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4" name="Line 6">
              <a:extLst>
                <a:ext uri="{FF2B5EF4-FFF2-40B4-BE49-F238E27FC236}">
                  <a16:creationId xmlns:a16="http://schemas.microsoft.com/office/drawing/2014/main" id="{66031076-75EC-344E-9C36-47451B5E49DF}"/>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5" name="Line 7">
              <a:extLst>
                <a:ext uri="{FF2B5EF4-FFF2-40B4-BE49-F238E27FC236}">
                  <a16:creationId xmlns:a16="http://schemas.microsoft.com/office/drawing/2014/main" id="{54593025-0A14-DC41-BADA-50E4F83E7D8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6" name="Text Box 8">
              <a:extLst>
                <a:ext uri="{FF2B5EF4-FFF2-40B4-BE49-F238E27FC236}">
                  <a16:creationId xmlns:a16="http://schemas.microsoft.com/office/drawing/2014/main" id="{FE754D52-0C5E-EE42-AD20-BB5A30289A8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2297" name="Text Box 9">
            <a:extLst>
              <a:ext uri="{FF2B5EF4-FFF2-40B4-BE49-F238E27FC236}">
                <a16:creationId xmlns:a16="http://schemas.microsoft.com/office/drawing/2014/main" id="{E9A9783D-739E-C743-86B5-935BCF9D856C}"/>
              </a:ext>
            </a:extLst>
          </p:cNvPr>
          <p:cNvSpPr txBox="1">
            <a:spLocks noChangeArrowheads="1"/>
          </p:cNvSpPr>
          <p:nvPr/>
        </p:nvSpPr>
        <p:spPr bwMode="auto">
          <a:xfrm>
            <a:off x="1700213" y="2424113"/>
            <a:ext cx="4392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12299" name="Text Box 11">
            <a:extLst>
              <a:ext uri="{FF2B5EF4-FFF2-40B4-BE49-F238E27FC236}">
                <a16:creationId xmlns:a16="http://schemas.microsoft.com/office/drawing/2014/main" id="{D91AC833-E9CC-3545-BDD3-3117A07EC6C6}"/>
              </a:ext>
            </a:extLst>
          </p:cNvPr>
          <p:cNvSpPr txBox="1">
            <a:spLocks noChangeArrowheads="1"/>
          </p:cNvSpPr>
          <p:nvPr/>
        </p:nvSpPr>
        <p:spPr bwMode="auto">
          <a:xfrm>
            <a:off x="1341439" y="2208213"/>
            <a:ext cx="5183187" cy="867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200" b="1"/>
              <a:t>Cliff Young – the farmer who inspired a nation</a:t>
            </a:r>
          </a:p>
          <a:p>
            <a:pPr algn="just"/>
            <a:endParaRPr lang="en-AU" altLang="en-US" sz="1200"/>
          </a:p>
          <a:p>
            <a:pPr algn="just"/>
            <a:r>
              <a:rPr lang="en-AU" altLang="en-US" sz="1200"/>
              <a:t>When the marathon started, the pros left Cliff behind in his galoshes - gumboots. The crowds smiled because he didn’t even run correctly. Instead of running, he appeared to run leisurely, shuffling like an amateur.</a:t>
            </a:r>
          </a:p>
          <a:p>
            <a:pPr algn="just"/>
            <a:endParaRPr lang="en-AU" altLang="en-US" sz="1200"/>
          </a:p>
          <a:p>
            <a:pPr algn="just"/>
            <a:r>
              <a:rPr lang="en-AU" altLang="en-US" sz="1200"/>
              <a:t>Now, the 61-year-old potato farmer from Beech Forest with no teeth had started the ultra-tough race with world-class athletes. All over Australia, people who watched the live telecast kept on praying that someone would stop this crazy old man from running because everyone believed he’ll die even before even getting halfway across Sydney.</a:t>
            </a:r>
          </a:p>
          <a:p>
            <a:pPr algn="just"/>
            <a:endParaRPr lang="en-AU" altLang="en-US" sz="1200"/>
          </a:p>
          <a:p>
            <a:pPr algn="just"/>
            <a:r>
              <a:rPr lang="en-AU" altLang="en-US" sz="1200" b="1"/>
              <a:t>Turtle vs rabbits</a:t>
            </a:r>
          </a:p>
          <a:p>
            <a:pPr algn="just"/>
            <a:endParaRPr lang="en-AU" altLang="en-US" sz="1200"/>
          </a:p>
          <a:p>
            <a:pPr algn="just"/>
            <a:r>
              <a:rPr lang="en-AU" altLang="en-US" sz="1200"/>
              <a:t>Every professional athlete knew for certain that it took about 7 days to finish this race, and that in order to compete, you would need to run 18 hours and sleep 6 hours. The thing is, old Cliff Young did not know that!</a:t>
            </a:r>
          </a:p>
          <a:p>
            <a:pPr algn="just"/>
            <a:endParaRPr lang="en-AU" altLang="en-US" sz="1200"/>
          </a:p>
          <a:p>
            <a:pPr algn="just"/>
            <a:r>
              <a:rPr lang="en-AU" altLang="en-US" sz="1200"/>
              <a:t>When the morning news of the race was aired, people were in for another big surprise. Cliff was still in the race and had jogged all night down to a city called Mittagong.</a:t>
            </a:r>
          </a:p>
          <a:p>
            <a:pPr algn="just"/>
            <a:endParaRPr lang="en-AU" altLang="en-US" sz="1200"/>
          </a:p>
          <a:p>
            <a:pPr algn="just"/>
            <a:r>
              <a:rPr lang="en-AU" altLang="en-US" sz="1200"/>
              <a:t>Apparently, Cliff did not stop after the first day. Although he was still far behind the world-class athletes, he kept on running. He even had the time to wave to spectators who watched the event by the highways.</a:t>
            </a:r>
          </a:p>
          <a:p>
            <a:pPr algn="just"/>
            <a:endParaRPr lang="en-AU" altLang="en-US" sz="1200"/>
          </a:p>
          <a:p>
            <a:pPr algn="just"/>
            <a:r>
              <a:rPr lang="en-AU" altLang="en-US" sz="1200"/>
              <a:t>When he got to a town called Albury he was asked about his tactics for the rest of the race. He said he would run through to the finish, and he did.</a:t>
            </a:r>
          </a:p>
          <a:p>
            <a:pPr algn="just"/>
            <a:r>
              <a:rPr lang="en-AU" altLang="en-US" sz="1200"/>
              <a:t>He kept running. Every night he got just a little bit closer to the leading pack. By the last night, he passed all of the world-class athletes. By the last day, he was way in front of them. Not only did he run the Melbourne to Sydney race at age 61, without dying; he won first place, breaking the race record by 9 hours and became a national hero! The nation fell in love with the 61-year-old potato farmer who came out of nowhere to defeat the world’s best long distance runners.</a:t>
            </a:r>
          </a:p>
          <a:p>
            <a:pPr algn="just"/>
            <a:endParaRPr lang="en-AU" altLang="en-US" sz="1200"/>
          </a:p>
          <a:p>
            <a:pPr algn="just"/>
            <a:r>
              <a:rPr lang="en-AU" altLang="en-US" sz="1200"/>
              <a:t>He finished the 875-kilometre race in 5 days, 15 hours and 4 minutes. Not knowing that he was supposed to sleep during the race, he said when running throughout the race, he imagined that he was chasing sheep and trying to outrun a storm.</a:t>
            </a:r>
          </a:p>
          <a:p>
            <a:pPr algn="just"/>
            <a:r>
              <a:rPr lang="en-AU" altLang="en-US" sz="1200"/>
              <a:t>When Cliff was awarded the first prize of $10,000, he said he did not know there was a prize and insisted that he had not entered for the money. He said, “There’re five other runners still out there doing it tougher than me,” and he gave them $2,000 each. He did not keep a single cent for himself. That act endeared him to all of Australia. Cliff was a humble, average man, who undertook an extraordinary feat and became a national sensation</a:t>
            </a:r>
          </a:p>
        </p:txBody>
      </p:sp>
      <p:sp>
        <p:nvSpPr>
          <p:cNvPr id="12300" name="Rectangle 12">
            <a:extLst>
              <a:ext uri="{FF2B5EF4-FFF2-40B4-BE49-F238E27FC236}">
                <a16:creationId xmlns:a16="http://schemas.microsoft.com/office/drawing/2014/main" id="{1471CCF2-BE95-3C4C-AA67-C17CE31B812C}"/>
              </a:ext>
            </a:extLst>
          </p:cNvPr>
          <p:cNvSpPr>
            <a:spLocks noChangeArrowheads="1"/>
          </p:cNvSpPr>
          <p:nvPr/>
        </p:nvSpPr>
        <p:spPr bwMode="auto">
          <a:xfrm>
            <a:off x="1196976" y="1416051"/>
            <a:ext cx="5256213" cy="5762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Text Box 13">
            <a:extLst>
              <a:ext uri="{FF2B5EF4-FFF2-40B4-BE49-F238E27FC236}">
                <a16:creationId xmlns:a16="http://schemas.microsoft.com/office/drawing/2014/main" id="{89ADEC09-B45F-214C-876D-13083C80D753}"/>
              </a:ext>
            </a:extLst>
          </p:cNvPr>
          <p:cNvSpPr txBox="1">
            <a:spLocks noChangeArrowheads="1"/>
          </p:cNvSpPr>
          <p:nvPr/>
        </p:nvSpPr>
        <p:spPr bwMode="auto">
          <a:xfrm>
            <a:off x="1484313" y="1487488"/>
            <a:ext cx="4608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a:t>Cliff Young and Me…..oohh my aching feet</a:t>
            </a:r>
          </a:p>
        </p:txBody>
      </p:sp>
      <p:grpSp>
        <p:nvGrpSpPr>
          <p:cNvPr id="14" name="Group 13">
            <a:extLst>
              <a:ext uri="{FF2B5EF4-FFF2-40B4-BE49-F238E27FC236}">
                <a16:creationId xmlns:a16="http://schemas.microsoft.com/office/drawing/2014/main" id="{28F7FE15-82A3-4B47-B676-BF9EA15F76A3}"/>
              </a:ext>
            </a:extLst>
          </p:cNvPr>
          <p:cNvGrpSpPr/>
          <p:nvPr/>
        </p:nvGrpSpPr>
        <p:grpSpPr>
          <a:xfrm rot="16200000">
            <a:off x="-1357313" y="6181726"/>
            <a:ext cx="3838575" cy="651093"/>
            <a:chOff x="7058025" y="6096001"/>
            <a:chExt cx="3838575" cy="651093"/>
          </a:xfrm>
        </p:grpSpPr>
        <p:sp>
          <p:nvSpPr>
            <p:cNvPr id="15" name="TextBox 14">
              <a:extLst>
                <a:ext uri="{FF2B5EF4-FFF2-40B4-BE49-F238E27FC236}">
                  <a16:creationId xmlns:a16="http://schemas.microsoft.com/office/drawing/2014/main" id="{A2172107-3C44-6A47-A468-1C12A485F5EC}"/>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6" name="TextBox 15">
              <a:extLst>
                <a:ext uri="{FF2B5EF4-FFF2-40B4-BE49-F238E27FC236}">
                  <a16:creationId xmlns:a16="http://schemas.microsoft.com/office/drawing/2014/main" id="{CB4F27F7-33F8-5446-9E71-9471E4A59406}"/>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17" name="TextBox 16">
            <a:extLst>
              <a:ext uri="{FF2B5EF4-FFF2-40B4-BE49-F238E27FC236}">
                <a16:creationId xmlns:a16="http://schemas.microsoft.com/office/drawing/2014/main" id="{3E86499D-F30A-734A-BCF8-362D6582D66F}"/>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1752784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795153C1-8E16-C04D-AFEB-41D3866D97E0}"/>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23" name="Group 3">
            <a:extLst>
              <a:ext uri="{FF2B5EF4-FFF2-40B4-BE49-F238E27FC236}">
                <a16:creationId xmlns:a16="http://schemas.microsoft.com/office/drawing/2014/main" id="{19DC82CE-9A00-A64B-81B2-5C72287D88A8}"/>
              </a:ext>
            </a:extLst>
          </p:cNvPr>
          <p:cNvGrpSpPr>
            <a:grpSpLocks/>
          </p:cNvGrpSpPr>
          <p:nvPr/>
        </p:nvGrpSpPr>
        <p:grpSpPr bwMode="auto">
          <a:xfrm>
            <a:off x="188913" y="1416051"/>
            <a:ext cx="836612" cy="2030413"/>
            <a:chOff x="119" y="252"/>
            <a:chExt cx="527" cy="1279"/>
          </a:xfrm>
        </p:grpSpPr>
        <p:sp>
          <p:nvSpPr>
            <p:cNvPr id="5124" name="Rectangle 4">
              <a:extLst>
                <a:ext uri="{FF2B5EF4-FFF2-40B4-BE49-F238E27FC236}">
                  <a16:creationId xmlns:a16="http://schemas.microsoft.com/office/drawing/2014/main" id="{351695CC-B25E-8A44-93A1-11C0F811C53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 name="Line 5">
              <a:extLst>
                <a:ext uri="{FF2B5EF4-FFF2-40B4-BE49-F238E27FC236}">
                  <a16:creationId xmlns:a16="http://schemas.microsoft.com/office/drawing/2014/main" id="{CF8475BC-39D1-D74B-A43A-303926CAB83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6" name="Line 6">
              <a:extLst>
                <a:ext uri="{FF2B5EF4-FFF2-40B4-BE49-F238E27FC236}">
                  <a16:creationId xmlns:a16="http://schemas.microsoft.com/office/drawing/2014/main" id="{0C1C31F1-49F2-B848-89FB-C38AAF7DDA8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 name="Text Box 7">
              <a:extLst>
                <a:ext uri="{FF2B5EF4-FFF2-40B4-BE49-F238E27FC236}">
                  <a16:creationId xmlns:a16="http://schemas.microsoft.com/office/drawing/2014/main" id="{A21DE5D1-9BE7-BA48-8A6A-5EBD2D8DE76A}"/>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5128" name="Text Box 8">
            <a:extLst>
              <a:ext uri="{FF2B5EF4-FFF2-40B4-BE49-F238E27FC236}">
                <a16:creationId xmlns:a16="http://schemas.microsoft.com/office/drawing/2014/main" id="{8DEFF4B9-6DAD-5C4C-B0E3-02003BDA98A0}"/>
              </a:ext>
            </a:extLst>
          </p:cNvPr>
          <p:cNvSpPr txBox="1">
            <a:spLocks noChangeArrowheads="1"/>
          </p:cNvSpPr>
          <p:nvPr/>
        </p:nvSpPr>
        <p:spPr bwMode="auto">
          <a:xfrm>
            <a:off x="1412875" y="1489075"/>
            <a:ext cx="46815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t>The Last “Therefore” Of  Hebrews “3”          -- Hebrews “4” --</a:t>
            </a:r>
          </a:p>
        </p:txBody>
      </p:sp>
      <p:sp>
        <p:nvSpPr>
          <p:cNvPr id="5132" name="Rectangle 12">
            <a:extLst>
              <a:ext uri="{FF2B5EF4-FFF2-40B4-BE49-F238E27FC236}">
                <a16:creationId xmlns:a16="http://schemas.microsoft.com/office/drawing/2014/main" id="{A876E042-1304-6541-A52A-776FDEDB4A3D}"/>
              </a:ext>
            </a:extLst>
          </p:cNvPr>
          <p:cNvSpPr>
            <a:spLocks noChangeArrowheads="1"/>
          </p:cNvSpPr>
          <p:nvPr/>
        </p:nvSpPr>
        <p:spPr bwMode="auto">
          <a:xfrm>
            <a:off x="1196976" y="2424114"/>
            <a:ext cx="5256213" cy="7417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400"/>
              <a:t>4:1 </a:t>
            </a:r>
            <a:r>
              <a:rPr lang="en-AU" altLang="en-US" sz="1400" b="1" i="1" u="sng">
                <a:solidFill>
                  <a:schemeClr val="hlink"/>
                </a:solidFill>
                <a:effectLst>
                  <a:outerShdw blurRad="38100" dist="38100" dir="2700000" algn="tl">
                    <a:srgbClr val="C0C0C0"/>
                  </a:outerShdw>
                </a:effectLst>
              </a:rPr>
              <a:t>Therefore</a:t>
            </a:r>
            <a:r>
              <a:rPr lang="en-AU" altLang="en-US" sz="1400" b="1" i="1" u="sng">
                <a:effectLst>
                  <a:outerShdw blurRad="38100" dist="38100" dir="2700000" algn="tl">
                    <a:srgbClr val="C0C0C0"/>
                  </a:outerShdw>
                </a:effectLst>
              </a:rPr>
              <a:t>,</a:t>
            </a:r>
            <a:r>
              <a:rPr lang="en-AU" altLang="en-US" sz="1400"/>
              <a:t> </a:t>
            </a:r>
            <a:r>
              <a:rPr lang="en-AU" altLang="en-US" sz="1400" u="sng"/>
              <a:t>let us fear</a:t>
            </a:r>
            <a:r>
              <a:rPr lang="en-AU" altLang="en-US" sz="1400"/>
              <a:t> lest, while a promise remains of entering His rest, any one of you should seem to have come short of it.2 For indeed </a:t>
            </a:r>
            <a:r>
              <a:rPr lang="en-AU" altLang="en-US" sz="1400">
                <a:solidFill>
                  <a:srgbClr val="CC0000"/>
                </a:solidFill>
              </a:rPr>
              <a:t>we have</a:t>
            </a:r>
            <a:r>
              <a:rPr lang="en-AU" altLang="en-US" sz="1400"/>
              <a:t> </a:t>
            </a:r>
            <a:r>
              <a:rPr lang="en-AU" altLang="en-US" sz="1400">
                <a:solidFill>
                  <a:srgbClr val="CC0000"/>
                </a:solidFill>
              </a:rPr>
              <a:t>had </a:t>
            </a:r>
            <a:r>
              <a:rPr lang="en-AU" altLang="en-US" sz="1400">
                <a:solidFill>
                  <a:schemeClr val="accent2"/>
                </a:solidFill>
              </a:rPr>
              <a:t>good news preached to us</a:t>
            </a:r>
            <a:r>
              <a:rPr lang="en-AU" altLang="en-US" sz="1400"/>
              <a:t>, just as they also; but </a:t>
            </a:r>
            <a:r>
              <a:rPr lang="en-AU" altLang="en-US" sz="1400" u="sng"/>
              <a:t>the word they heard did not profit them, because it was not united by faith in those who heard</a:t>
            </a:r>
            <a:r>
              <a:rPr lang="en-AU" altLang="en-US" sz="1400"/>
              <a:t>.   3 For we who have believed enter that rest, just as He has said," As I swore in My wrath, They shall not enter My rest," although His works were finished from the foundation of the world. 4 For He has thus said somewhere concerning the seventh day, "And God rested on the seventh day from all His works"; 5 and again in this passage, "They shall not enter My rest." 6 Since therefore it remains for some to enter it, and </a:t>
            </a:r>
            <a:r>
              <a:rPr lang="en-AU" altLang="en-US" sz="1400" u="sng"/>
              <a:t>those who formerly had good news preached to them failed to enter because of disobedience</a:t>
            </a:r>
            <a:r>
              <a:rPr lang="en-AU" altLang="en-US" sz="1400"/>
              <a:t>, 7 He again fixes a certain day, </a:t>
            </a:r>
            <a:r>
              <a:rPr lang="en-AU" altLang="en-US" sz="1400" u="sng"/>
              <a:t>"Today," saying through David after so long a time just as has been said before, "Today if you hear His voice, Do not harden your hearts."</a:t>
            </a:r>
            <a:r>
              <a:rPr lang="en-AU" altLang="en-US" sz="1400"/>
              <a:t>    8 For if Joshua had given them rest, He would not have spoken of another day after that. 9 There remains therefore a Sabbath rest for the people of God. 10 For the one who has entered His rest has himself also rested from his works, as God did from His. </a:t>
            </a:r>
          </a:p>
          <a:p>
            <a:pPr algn="just"/>
            <a:endParaRPr lang="en-AU" altLang="en-US" sz="1400"/>
          </a:p>
          <a:p>
            <a:pPr algn="just"/>
            <a:r>
              <a:rPr lang="en-AU" altLang="en-US" sz="1400"/>
              <a:t>11 </a:t>
            </a:r>
            <a:r>
              <a:rPr lang="en-AU" altLang="en-US" sz="1400" u="sng"/>
              <a:t>Let us therefore be diligent to enter that rest, lest anyone fall through following the same example of disobedience.</a:t>
            </a:r>
            <a:r>
              <a:rPr lang="en-AU" altLang="en-US" sz="1400"/>
              <a:t> 12 For the word of God is living and active and sharper than any two-edged sword, and piercing as far as the division of soul and spirit, of both joints and marrow, and able to judge the thoughts and intentions of the heart. 13 And there is no creature hidden from His sight, but all things are open and laid bare to the eyes of Him with whom we have to do. </a:t>
            </a:r>
          </a:p>
          <a:p>
            <a:pPr algn="just"/>
            <a:endParaRPr lang="en-AU" altLang="en-US" sz="1400"/>
          </a:p>
          <a:p>
            <a:pPr algn="just"/>
            <a:r>
              <a:rPr lang="en-AU" altLang="en-US" sz="1400"/>
              <a:t>14 Since then we have a great high priest who has passed through the heavens, Jesus the Son of God, </a:t>
            </a:r>
            <a:r>
              <a:rPr lang="en-AU" altLang="en-US" sz="1400" b="1">
                <a:solidFill>
                  <a:srgbClr val="CC0000"/>
                </a:solidFill>
              </a:rPr>
              <a:t>let us hold fast our confession</a:t>
            </a:r>
            <a:r>
              <a:rPr lang="en-AU" altLang="en-US" sz="1400"/>
              <a:t>. 15 </a:t>
            </a:r>
            <a:r>
              <a:rPr lang="en-AU" altLang="en-US" sz="1400" u="sng"/>
              <a:t>For we do not have a high priest who cannot sympathize with our weaknesses, but One who has been tempted in all things as we are, yet without sin.</a:t>
            </a:r>
            <a:r>
              <a:rPr lang="en-AU" altLang="en-US" sz="1400"/>
              <a:t> 16 </a:t>
            </a:r>
            <a:r>
              <a:rPr lang="en-AU" altLang="en-US" sz="1400">
                <a:solidFill>
                  <a:srgbClr val="CC0000"/>
                </a:solidFill>
              </a:rPr>
              <a:t>Let us therefore draw near with confidence to the throne of grace, that we may receive mercy and may find grace to help in time of need. </a:t>
            </a:r>
          </a:p>
        </p:txBody>
      </p:sp>
      <p:sp>
        <p:nvSpPr>
          <p:cNvPr id="5133" name="Text Box 13">
            <a:extLst>
              <a:ext uri="{FF2B5EF4-FFF2-40B4-BE49-F238E27FC236}">
                <a16:creationId xmlns:a16="http://schemas.microsoft.com/office/drawing/2014/main" id="{89EDCBC2-1D9E-B540-9147-F7A99FCACABD}"/>
              </a:ext>
            </a:extLst>
          </p:cNvPr>
          <p:cNvSpPr txBox="1">
            <a:spLocks noChangeArrowheads="1"/>
          </p:cNvSpPr>
          <p:nvPr/>
        </p:nvSpPr>
        <p:spPr bwMode="auto">
          <a:xfrm>
            <a:off x="1125538" y="1847851"/>
            <a:ext cx="52562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effectLst>
                  <a:outerShdw blurRad="38100" dist="38100" dir="2700000" algn="tl">
                    <a:srgbClr val="C0C0C0"/>
                  </a:outerShdw>
                </a:effectLst>
              </a:rPr>
              <a:t>Opportunity and Faith / Faith and Opportunity</a:t>
            </a:r>
          </a:p>
        </p:txBody>
      </p:sp>
      <p:grpSp>
        <p:nvGrpSpPr>
          <p:cNvPr id="13" name="Group 12">
            <a:extLst>
              <a:ext uri="{FF2B5EF4-FFF2-40B4-BE49-F238E27FC236}">
                <a16:creationId xmlns:a16="http://schemas.microsoft.com/office/drawing/2014/main" id="{26839EEB-49A4-C942-9FE1-2E653F816166}"/>
              </a:ext>
            </a:extLst>
          </p:cNvPr>
          <p:cNvGrpSpPr/>
          <p:nvPr/>
        </p:nvGrpSpPr>
        <p:grpSpPr>
          <a:xfrm rot="16200000">
            <a:off x="-1357313" y="6181726"/>
            <a:ext cx="3838575" cy="651093"/>
            <a:chOff x="7058025" y="6096001"/>
            <a:chExt cx="3838575" cy="651093"/>
          </a:xfrm>
        </p:grpSpPr>
        <p:sp>
          <p:nvSpPr>
            <p:cNvPr id="14" name="TextBox 13">
              <a:extLst>
                <a:ext uri="{FF2B5EF4-FFF2-40B4-BE49-F238E27FC236}">
                  <a16:creationId xmlns:a16="http://schemas.microsoft.com/office/drawing/2014/main" id="{C465E600-39F0-B040-86DC-8351C97E2B7A}"/>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5" name="TextBox 14">
              <a:extLst>
                <a:ext uri="{FF2B5EF4-FFF2-40B4-BE49-F238E27FC236}">
                  <a16:creationId xmlns:a16="http://schemas.microsoft.com/office/drawing/2014/main" id="{1FDADCD0-0877-AA46-910C-F797529EF8CF}"/>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16" name="TextBox 15">
            <a:extLst>
              <a:ext uri="{FF2B5EF4-FFF2-40B4-BE49-F238E27FC236}">
                <a16:creationId xmlns:a16="http://schemas.microsoft.com/office/drawing/2014/main" id="{35CD7AB2-4890-4843-9398-B64DEA2F82CA}"/>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35048241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EA2907C-D614-F247-AEAB-C579D7EA6A00}"/>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47" name="Group 3">
            <a:extLst>
              <a:ext uri="{FF2B5EF4-FFF2-40B4-BE49-F238E27FC236}">
                <a16:creationId xmlns:a16="http://schemas.microsoft.com/office/drawing/2014/main" id="{C267F15B-E862-3F49-988A-ED40EBA39C1B}"/>
              </a:ext>
            </a:extLst>
          </p:cNvPr>
          <p:cNvGrpSpPr>
            <a:grpSpLocks/>
          </p:cNvGrpSpPr>
          <p:nvPr/>
        </p:nvGrpSpPr>
        <p:grpSpPr bwMode="auto">
          <a:xfrm>
            <a:off x="188913" y="1416051"/>
            <a:ext cx="836612" cy="2030413"/>
            <a:chOff x="119" y="252"/>
            <a:chExt cx="527" cy="1279"/>
          </a:xfrm>
        </p:grpSpPr>
        <p:sp>
          <p:nvSpPr>
            <p:cNvPr id="6148" name="Rectangle 4">
              <a:extLst>
                <a:ext uri="{FF2B5EF4-FFF2-40B4-BE49-F238E27FC236}">
                  <a16:creationId xmlns:a16="http://schemas.microsoft.com/office/drawing/2014/main" id="{67CA8797-F67A-E341-9A41-F62F8647026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9" name="Line 5">
              <a:extLst>
                <a:ext uri="{FF2B5EF4-FFF2-40B4-BE49-F238E27FC236}">
                  <a16:creationId xmlns:a16="http://schemas.microsoft.com/office/drawing/2014/main" id="{E13DA52C-6929-9D40-94C4-4986C1682AE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0" name="Line 6">
              <a:extLst>
                <a:ext uri="{FF2B5EF4-FFF2-40B4-BE49-F238E27FC236}">
                  <a16:creationId xmlns:a16="http://schemas.microsoft.com/office/drawing/2014/main" id="{0FEFDBE6-68E8-314B-9AA0-4B47E4155BF1}"/>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 name="Text Box 7">
              <a:extLst>
                <a:ext uri="{FF2B5EF4-FFF2-40B4-BE49-F238E27FC236}">
                  <a16:creationId xmlns:a16="http://schemas.microsoft.com/office/drawing/2014/main" id="{5C332856-DEB7-4242-A96E-1BE00A7C977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6159" name="Text Box 15">
            <a:extLst>
              <a:ext uri="{FF2B5EF4-FFF2-40B4-BE49-F238E27FC236}">
                <a16:creationId xmlns:a16="http://schemas.microsoft.com/office/drawing/2014/main" id="{FBA65A47-DC9A-9E4A-952E-7A75F906E371}"/>
              </a:ext>
            </a:extLst>
          </p:cNvPr>
          <p:cNvSpPr txBox="1">
            <a:spLocks noChangeArrowheads="1"/>
          </p:cNvSpPr>
          <p:nvPr/>
        </p:nvSpPr>
        <p:spPr bwMode="auto">
          <a:xfrm>
            <a:off x="1125539" y="1592264"/>
            <a:ext cx="5399087" cy="9464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914400" indent="-457200">
              <a:defRPr>
                <a:solidFill>
                  <a:schemeClr val="tx1"/>
                </a:solidFill>
                <a:latin typeface="Arial" panose="020B0604020202020204" pitchFamily="34" charset="0"/>
                <a:cs typeface="Arial" panose="020B0604020202020204" pitchFamily="34" charset="0"/>
              </a:defRPr>
            </a:lvl2pPr>
            <a:lvl3pPr marL="1371600" indent="-457200">
              <a:defRPr>
                <a:solidFill>
                  <a:schemeClr val="tx1"/>
                </a:solidFill>
                <a:latin typeface="Arial" panose="020B0604020202020204" pitchFamily="34" charset="0"/>
                <a:cs typeface="Arial" panose="020B0604020202020204" pitchFamily="34" charset="0"/>
              </a:defRPr>
            </a:lvl3pPr>
            <a:lvl4pPr marL="1828800" indent="-457200">
              <a:defRPr>
                <a:solidFill>
                  <a:schemeClr val="tx1"/>
                </a:solidFill>
                <a:latin typeface="Arial" panose="020B0604020202020204" pitchFamily="34" charset="0"/>
                <a:cs typeface="Arial" panose="020B0604020202020204" pitchFamily="34" charset="0"/>
              </a:defRPr>
            </a:lvl4pPr>
            <a:lvl5pPr marL="2286000" indent="-457200">
              <a:defRPr>
                <a:solidFill>
                  <a:schemeClr val="tx1"/>
                </a:solidFill>
                <a:latin typeface="Arial" panose="020B0604020202020204" pitchFamily="34" charset="0"/>
                <a:cs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buFontTx/>
              <a:buAutoNum type="romanUcPeriod"/>
            </a:pPr>
            <a:r>
              <a:rPr lang="en-AU" altLang="en-US" b="1"/>
              <a:t>The Value of Fear:    </a:t>
            </a:r>
          </a:p>
          <a:p>
            <a:pPr algn="just">
              <a:spcBef>
                <a:spcPct val="50000"/>
              </a:spcBef>
            </a:pPr>
            <a:r>
              <a:rPr lang="en-AU" altLang="en-US" sz="1000" b="1">
                <a:solidFill>
                  <a:schemeClr val="accent2"/>
                </a:solidFill>
              </a:rPr>
              <a:t>	</a:t>
            </a:r>
            <a:endParaRPr lang="en-AU" altLang="en-US" sz="1200" b="1">
              <a:solidFill>
                <a:schemeClr val="accent2"/>
              </a:solidFill>
            </a:endParaRPr>
          </a:p>
          <a:p>
            <a:pPr lvl="1">
              <a:spcBef>
                <a:spcPct val="50000"/>
              </a:spcBef>
              <a:buFontTx/>
              <a:buAutoNum type="alphaUcPeriod"/>
            </a:pPr>
            <a:r>
              <a:rPr lang="en-AU" altLang="en-US" sz="1200"/>
              <a:t>One of the reasons that I have never been eaten by a tiger is that I have a very healthy respect of tigers and their teeth.   I stay away. I stay away from everything that spells my name with a ‘s’, a ‘u’, two ‘p’s’, an ‘e’ and an ‘r’: supper!</a:t>
            </a:r>
            <a:endParaRPr lang="en-AU" altLang="en-US" sz="800"/>
          </a:p>
          <a:p>
            <a:pPr lvl="1">
              <a:spcBef>
                <a:spcPct val="50000"/>
              </a:spcBef>
              <a:buFontTx/>
              <a:buAutoNum type="alphaUcPeriod"/>
            </a:pPr>
            <a:r>
              <a:rPr lang="en-AU" altLang="en-US" sz="1200"/>
              <a:t>One of the reasons why I like pumpkin soup, is that I like the cook and she makes it for me.  I do not go out and buy it for myself, but she makes it and it is good, and I fear the absence of that soup while loving the time in which that soup is shared.</a:t>
            </a:r>
          </a:p>
          <a:p>
            <a:pPr lvl="1">
              <a:spcBef>
                <a:spcPct val="50000"/>
              </a:spcBef>
              <a:buFontTx/>
              <a:buAutoNum type="alphaUcPeriod"/>
            </a:pPr>
            <a:r>
              <a:rPr lang="en-AU" altLang="en-US" sz="1200"/>
              <a:t>There is a great deal of difference between these two perspectives on fear.  One is a recognition of evil, followed by a really bad outcome.   And one is the acceptance of another’s love thus fulfilling the moment of opportunity with action.   There is a price to pay, and a reward to be received in both cases.</a:t>
            </a:r>
          </a:p>
          <a:p>
            <a:pPr lvl="1">
              <a:spcBef>
                <a:spcPct val="50000"/>
              </a:spcBef>
              <a:buFontTx/>
              <a:buAutoNum type="alphaUcPeriod"/>
            </a:pPr>
            <a:r>
              <a:rPr lang="en-AU" altLang="en-US" sz="1200"/>
              <a:t>One is a recognition of evil and a respect for that which I have heard and been taught by others who have brought to me the message, “Tigers bite.   Don’t go and play in the tiger cage!”   One is a message that says, “come and lets sit down together in peace and harmony.”</a:t>
            </a:r>
          </a:p>
          <a:p>
            <a:pPr lvl="1">
              <a:spcBef>
                <a:spcPct val="50000"/>
              </a:spcBef>
              <a:buFontTx/>
              <a:buAutoNum type="alphaUcPeriod"/>
            </a:pPr>
            <a:r>
              <a:rPr lang="en-AU" altLang="en-US" sz="1200"/>
              <a:t>The writer of Hebrews says that we have an opportunity, open right now, to come into the rest of the Lord.  It is a bargain that we can not pass by…….like garage sales are for some people. </a:t>
            </a:r>
          </a:p>
          <a:p>
            <a:pPr lvl="1">
              <a:spcBef>
                <a:spcPct val="50000"/>
              </a:spcBef>
              <a:buFontTx/>
              <a:buAutoNum type="alphaUcPeriod"/>
            </a:pPr>
            <a:r>
              <a:rPr lang="en-AU" altLang="en-US" sz="1200" b="1">
                <a:solidFill>
                  <a:schemeClr val="accent2"/>
                </a:solidFill>
              </a:rPr>
              <a:t>“Fear” is best understood as a physics term which means to resonate at a given frequence so that disharmony is obvious and so that noticeable harmony is achieved when proper intonation-resonation is achieved, such as when the strings on a guitar are tuned to resonate against one another in proper modulation, founded upon the primary note / point of orientation.  To put it more simply, it is vibration control and organization of all things so that harmony is achieved.  Biblically it is then putting my life in a position of harmony with God,  through an search for an understanding of God and an acceptance of God as the ultimate and constant point to which we seek to tune our lives in all matters.</a:t>
            </a:r>
          </a:p>
          <a:p>
            <a:pPr lvl="1">
              <a:spcBef>
                <a:spcPct val="50000"/>
              </a:spcBef>
              <a:buFontTx/>
              <a:buAutoNum type="alphaUcPeriod"/>
            </a:pPr>
            <a:r>
              <a:rPr lang="en-AU" altLang="en-US" sz="1200" b="1"/>
              <a:t>POINT:   An opportunity has been given to us to enter the “rest of the Lord”.  This is a rest that is here and available right now,  as well as in the future.</a:t>
            </a:r>
          </a:p>
          <a:p>
            <a:pPr lvl="1">
              <a:spcBef>
                <a:spcPct val="50000"/>
              </a:spcBef>
              <a:buFontTx/>
              <a:buAutoNum type="alphaUcPeriod"/>
            </a:pPr>
            <a:r>
              <a:rPr lang="en-AU" altLang="en-US" sz="1200" b="1"/>
              <a:t>Those who have heard, and have not done what was requested of them, will still get left out in the desert.  You can count on that.     </a:t>
            </a:r>
          </a:p>
          <a:p>
            <a:pPr lvl="1">
              <a:spcBef>
                <a:spcPct val="50000"/>
              </a:spcBef>
              <a:buFontTx/>
              <a:buAutoNum type="alphaUcPeriod"/>
            </a:pPr>
            <a:r>
              <a:rPr lang="en-AU" altLang="en-US" sz="1200" b="1">
                <a:solidFill>
                  <a:srgbClr val="CC0000"/>
                </a:solidFill>
              </a:rPr>
              <a:t>Maybe we may just need to go back and recheck to make sure se have the right ‘Lord’ in our sights and hearts.</a:t>
            </a:r>
          </a:p>
          <a:p>
            <a:pPr lvl="1">
              <a:spcBef>
                <a:spcPct val="50000"/>
              </a:spcBef>
              <a:buFontTx/>
              <a:buAutoNum type="alphaUcPeriod"/>
            </a:pPr>
            <a:endParaRPr lang="en-AU" altLang="en-US" sz="1200">
              <a:solidFill>
                <a:srgbClr val="CC0000"/>
              </a:solidFill>
            </a:endParaRPr>
          </a:p>
        </p:txBody>
      </p:sp>
      <p:sp>
        <p:nvSpPr>
          <p:cNvPr id="6162" name="Text Box 18">
            <a:extLst>
              <a:ext uri="{FF2B5EF4-FFF2-40B4-BE49-F238E27FC236}">
                <a16:creationId xmlns:a16="http://schemas.microsoft.com/office/drawing/2014/main" id="{3F651407-1167-3641-AC3B-E46670DD8AC2}"/>
              </a:ext>
            </a:extLst>
          </p:cNvPr>
          <p:cNvSpPr txBox="1">
            <a:spLocks noChangeArrowheads="1"/>
          </p:cNvSpPr>
          <p:nvPr/>
        </p:nvSpPr>
        <p:spPr bwMode="auto">
          <a:xfrm rot="16200000">
            <a:off x="940594" y="10021094"/>
            <a:ext cx="12954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800">
                <a:solidFill>
                  <a:srgbClr val="CC0000"/>
                </a:solidFill>
              </a:rPr>
              <a:t>Tie in to Hebrews 1-2-3</a:t>
            </a:r>
          </a:p>
        </p:txBody>
      </p:sp>
      <p:grpSp>
        <p:nvGrpSpPr>
          <p:cNvPr id="11" name="Group 10">
            <a:extLst>
              <a:ext uri="{FF2B5EF4-FFF2-40B4-BE49-F238E27FC236}">
                <a16:creationId xmlns:a16="http://schemas.microsoft.com/office/drawing/2014/main" id="{5892F92F-4245-024E-A369-66073B02061D}"/>
              </a:ext>
            </a:extLst>
          </p:cNvPr>
          <p:cNvGrpSpPr/>
          <p:nvPr/>
        </p:nvGrpSpPr>
        <p:grpSpPr>
          <a:xfrm rot="16200000">
            <a:off x="-1357313" y="6181726"/>
            <a:ext cx="3838575" cy="651093"/>
            <a:chOff x="7058025" y="6096001"/>
            <a:chExt cx="3838575" cy="651093"/>
          </a:xfrm>
        </p:grpSpPr>
        <p:sp>
          <p:nvSpPr>
            <p:cNvPr id="12" name="TextBox 11">
              <a:extLst>
                <a:ext uri="{FF2B5EF4-FFF2-40B4-BE49-F238E27FC236}">
                  <a16:creationId xmlns:a16="http://schemas.microsoft.com/office/drawing/2014/main" id="{1C3972B5-5D5B-8346-981F-CA180241ADB6}"/>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3" name="TextBox 12">
              <a:extLst>
                <a:ext uri="{FF2B5EF4-FFF2-40B4-BE49-F238E27FC236}">
                  <a16:creationId xmlns:a16="http://schemas.microsoft.com/office/drawing/2014/main" id="{E9692E54-5812-E246-9AC9-42CEF72B3C25}"/>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15" name="TextBox 14">
            <a:extLst>
              <a:ext uri="{FF2B5EF4-FFF2-40B4-BE49-F238E27FC236}">
                <a16:creationId xmlns:a16="http://schemas.microsoft.com/office/drawing/2014/main" id="{34342972-C25C-4344-B27F-D68F5AE16C1C}"/>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1247614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0">
            <a:extLst>
              <a:ext uri="{FF2B5EF4-FFF2-40B4-BE49-F238E27FC236}">
                <a16:creationId xmlns:a16="http://schemas.microsoft.com/office/drawing/2014/main" id="{37EBB60F-2E80-D149-A5B5-1763B2B1031D}"/>
              </a:ext>
            </a:extLst>
          </p:cNvPr>
          <p:cNvSpPr txBox="1">
            <a:spLocks noChangeArrowheads="1"/>
          </p:cNvSpPr>
          <p:nvPr/>
        </p:nvSpPr>
        <p:spPr bwMode="auto">
          <a:xfrm>
            <a:off x="1676400" y="4129024"/>
            <a:ext cx="4560009" cy="521681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600" b="1" dirty="0"/>
              <a:t>A Short  Introduction To The Hebrew’s Letter:  Authorship and Date of the Letter</a:t>
            </a:r>
            <a:endParaRPr lang="en-AU" altLang="en-US" sz="1600" dirty="0"/>
          </a:p>
          <a:p>
            <a:pPr algn="just" eaLnBrk="1" hangingPunct="1">
              <a:spcBef>
                <a:spcPct val="50000"/>
              </a:spcBef>
              <a:buFontTx/>
              <a:buNone/>
            </a:pPr>
            <a:r>
              <a:rPr lang="en-AU" altLang="en-US" sz="1400" dirty="0"/>
              <a:t>The letter to the Hebrews is rather hard to classify.  First, we do not know the author of the book, other than to say it was </a:t>
            </a:r>
            <a:r>
              <a:rPr lang="en-AU" altLang="en-US" sz="1400" i="1" u="sng" dirty="0"/>
              <a:t>probably</a:t>
            </a:r>
            <a:r>
              <a:rPr lang="en-AU" altLang="en-US" sz="1400" dirty="0"/>
              <a:t> not Paul.  It does not even say, </a:t>
            </a:r>
            <a:r>
              <a:rPr lang="en-AU" altLang="en-US" sz="1400" i="1" u="sng" dirty="0"/>
              <a:t>specifically</a:t>
            </a:r>
            <a:r>
              <a:rPr lang="en-AU" altLang="en-US" sz="1400" dirty="0"/>
              <a:t>, to whom it was written, thus we can but assume it was written to the Hebrews. We also have trouble with finding a date other than the general time period is about the second half of the first century.  </a:t>
            </a:r>
          </a:p>
          <a:p>
            <a:pPr algn="just" eaLnBrk="1" hangingPunct="1">
              <a:spcBef>
                <a:spcPct val="50000"/>
              </a:spcBef>
              <a:buFontTx/>
              <a:buNone/>
            </a:pPr>
            <a:r>
              <a:rPr lang="en-AU" altLang="en-US" sz="1400" dirty="0"/>
              <a:t>As for authorship and date of writing, it does tell us that it was written by one who was not one of those who walked with Christ during His earthly ministry.   {In </a:t>
            </a:r>
            <a:r>
              <a:rPr lang="en-AU" altLang="en-US" sz="1400" dirty="0">
                <a:solidFill>
                  <a:srgbClr val="FF0000"/>
                </a:solidFill>
              </a:rPr>
              <a:t>Hebrews 2:3</a:t>
            </a:r>
            <a:r>
              <a:rPr lang="en-AU" altLang="en-US" sz="1400" dirty="0"/>
              <a:t> it says, that “</a:t>
            </a:r>
            <a:r>
              <a:rPr lang="en-AU" altLang="en-US" sz="1400" i="1" u="sng" dirty="0"/>
              <a:t>it was confirmed to us by those who heard Jesus</a:t>
            </a:r>
            <a:r>
              <a:rPr lang="en-AU" altLang="en-US" sz="1400" dirty="0"/>
              <a:t>.” } Thus all of the other apostles, except Paul, would be eliminated as authors.  All that we do know is that the author knows Timothy and has some connection with those from Italy. (</a:t>
            </a:r>
            <a:r>
              <a:rPr lang="en-AU" altLang="en-US" sz="1400" dirty="0">
                <a:solidFill>
                  <a:srgbClr val="FF0000"/>
                </a:solidFill>
              </a:rPr>
              <a:t>Hebrews13:23-24</a:t>
            </a:r>
            <a:r>
              <a:rPr lang="en-AU" altLang="en-US" sz="1400" dirty="0"/>
              <a:t>)  </a:t>
            </a:r>
          </a:p>
          <a:p>
            <a:pPr algn="just" eaLnBrk="1" hangingPunct="1">
              <a:spcBef>
                <a:spcPct val="50000"/>
              </a:spcBef>
              <a:buFontTx/>
              <a:buNone/>
            </a:pPr>
            <a:endParaRPr lang="en-AU" altLang="en-US" sz="1400" dirty="0"/>
          </a:p>
          <a:p>
            <a:pPr algn="just" eaLnBrk="1" hangingPunct="1">
              <a:spcBef>
                <a:spcPct val="50000"/>
              </a:spcBef>
              <a:buFontTx/>
              <a:buNone/>
            </a:pPr>
            <a:endParaRPr lang="en-AU" altLang="en-US" sz="1400" dirty="0"/>
          </a:p>
          <a:p>
            <a:pPr algn="just" eaLnBrk="1" hangingPunct="1">
              <a:spcBef>
                <a:spcPct val="50000"/>
              </a:spcBef>
              <a:buFontTx/>
              <a:buNone/>
            </a:pPr>
            <a:endParaRPr lang="en-AU" altLang="en-US" sz="1400" dirty="0"/>
          </a:p>
        </p:txBody>
      </p:sp>
      <p:sp>
        <p:nvSpPr>
          <p:cNvPr id="10" name="Text Box 31">
            <a:extLst>
              <a:ext uri="{FF2B5EF4-FFF2-40B4-BE49-F238E27FC236}">
                <a16:creationId xmlns:a16="http://schemas.microsoft.com/office/drawing/2014/main" id="{E6BE0C67-4438-C640-8C82-C8437F588D3C}"/>
              </a:ext>
            </a:extLst>
          </p:cNvPr>
          <p:cNvSpPr txBox="1">
            <a:spLocks noChangeArrowheads="1"/>
          </p:cNvSpPr>
          <p:nvPr/>
        </p:nvSpPr>
        <p:spPr bwMode="auto">
          <a:xfrm>
            <a:off x="1752601" y="1706048"/>
            <a:ext cx="4417170"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400" b="1" dirty="0"/>
              <a:t>WHAT IS AN INTRODUCTION STUDY, ANYWAY?</a:t>
            </a:r>
          </a:p>
          <a:p>
            <a:pPr algn="just" eaLnBrk="1" hangingPunct="1">
              <a:spcBef>
                <a:spcPct val="50000"/>
              </a:spcBef>
              <a:buFontTx/>
              <a:buNone/>
            </a:pPr>
            <a:r>
              <a:rPr lang="en-AU" altLang="en-US" sz="1400" dirty="0"/>
              <a:t>   An “introduction study” is one that looks at the who, when, where, and how.   It looks at the vocabulary, syntax, and even the audience of a letter.  It is a very “full on” type of study that is not usually needed in a local congregational setting, except in very short form.  The interpretation of most New Testament letters and books are not changed by any introduction material found.  This type of a study is more needed in canonical work that in congregational work.   </a:t>
            </a:r>
          </a:p>
        </p:txBody>
      </p:sp>
      <p:sp>
        <p:nvSpPr>
          <p:cNvPr id="11" name="Text Box 32">
            <a:extLst>
              <a:ext uri="{FF2B5EF4-FFF2-40B4-BE49-F238E27FC236}">
                <a16:creationId xmlns:a16="http://schemas.microsoft.com/office/drawing/2014/main" id="{4AE6DC30-3267-7449-9C8B-05139252720A}"/>
              </a:ext>
            </a:extLst>
          </p:cNvPr>
          <p:cNvSpPr txBox="1">
            <a:spLocks noChangeArrowheads="1"/>
          </p:cNvSpPr>
          <p:nvPr/>
        </p:nvSpPr>
        <p:spPr bwMode="auto">
          <a:xfrm>
            <a:off x="2001981" y="708001"/>
            <a:ext cx="423254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FF0000"/>
                  </a:outerShdw>
                </a:effectLst>
              </a14:hiddenEffects>
            </a:ext>
          </a:extLst>
        </p:spPr>
        <p:txBody>
          <a:bodyPr wrap="square">
            <a:spAutoFit/>
          </a:bodyPr>
          <a:lstStyle/>
          <a:p>
            <a:pPr algn="ctr" eaLnBrk="1" hangingPunct="1">
              <a:spcBef>
                <a:spcPct val="50000"/>
              </a:spcBef>
              <a:defRPr/>
            </a:pPr>
            <a:r>
              <a:rPr lang="en-AU" altLang="en-US" sz="2400" b="1" dirty="0">
                <a:effectLst>
                  <a:outerShdw blurRad="38100" dist="38100" dir="2700000" algn="tl">
                    <a:srgbClr val="C0C0C0"/>
                  </a:outerShdw>
                </a:effectLst>
              </a:rPr>
              <a:t>GETTING </a:t>
            </a:r>
            <a:r>
              <a:rPr lang="en-AU" altLang="en-US" sz="2400" b="1" dirty="0"/>
              <a:t>STARTED</a:t>
            </a:r>
            <a:r>
              <a:rPr lang="en-AU" altLang="en-US" sz="2400" b="1" dirty="0">
                <a:effectLst>
                  <a:outerShdw blurRad="38100" dist="38100" dir="2700000" algn="tl">
                    <a:srgbClr val="C0C0C0"/>
                  </a:outerShdw>
                </a:effectLst>
              </a:rPr>
              <a:t> ON THE TEXT OF LETTER TO THE </a:t>
            </a:r>
            <a:r>
              <a:rPr lang="en-AU" altLang="en-US" sz="2400" b="1" u="sng" dirty="0"/>
              <a:t>‘HEBREWS’</a:t>
            </a:r>
          </a:p>
        </p:txBody>
      </p:sp>
      <p:sp>
        <p:nvSpPr>
          <p:cNvPr id="6" name="Rectangle 2">
            <a:extLst>
              <a:ext uri="{FF2B5EF4-FFF2-40B4-BE49-F238E27FC236}">
                <a16:creationId xmlns:a16="http://schemas.microsoft.com/office/drawing/2014/main" id="{CD0BB88B-342B-8047-A741-2C8200C00F3A}"/>
              </a:ext>
            </a:extLst>
          </p:cNvPr>
          <p:cNvSpPr>
            <a:spLocks noChangeArrowheads="1"/>
          </p:cNvSpPr>
          <p:nvPr/>
        </p:nvSpPr>
        <p:spPr bwMode="auto">
          <a:xfrm>
            <a:off x="0" y="1"/>
            <a:ext cx="1409700"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 name="Group 6">
            <a:extLst>
              <a:ext uri="{FF2B5EF4-FFF2-40B4-BE49-F238E27FC236}">
                <a16:creationId xmlns:a16="http://schemas.microsoft.com/office/drawing/2014/main" id="{13CB1D06-E5C5-DB42-9541-CB1003462535}"/>
              </a:ext>
            </a:extLst>
          </p:cNvPr>
          <p:cNvGrpSpPr>
            <a:grpSpLocks/>
          </p:cNvGrpSpPr>
          <p:nvPr/>
        </p:nvGrpSpPr>
        <p:grpSpPr bwMode="auto">
          <a:xfrm>
            <a:off x="374443" y="408886"/>
            <a:ext cx="644888" cy="2030413"/>
            <a:chOff x="119" y="252"/>
            <a:chExt cx="527" cy="1279"/>
          </a:xfrm>
        </p:grpSpPr>
        <p:sp>
          <p:nvSpPr>
            <p:cNvPr id="8" name="Rectangle 7">
              <a:extLst>
                <a:ext uri="{FF2B5EF4-FFF2-40B4-BE49-F238E27FC236}">
                  <a16:creationId xmlns:a16="http://schemas.microsoft.com/office/drawing/2014/main" id="{6B5E3B1B-6DA1-274D-A565-158A7035A80A}"/>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8">
              <a:extLst>
                <a:ext uri="{FF2B5EF4-FFF2-40B4-BE49-F238E27FC236}">
                  <a16:creationId xmlns:a16="http://schemas.microsoft.com/office/drawing/2014/main" id="{F2747A2F-2E88-DD4B-87AE-37082624D34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9">
              <a:extLst>
                <a:ext uri="{FF2B5EF4-FFF2-40B4-BE49-F238E27FC236}">
                  <a16:creationId xmlns:a16="http://schemas.microsoft.com/office/drawing/2014/main" id="{7DA6E5EB-FF89-A34D-AB16-E7ACB0EF86B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Text Box 10">
              <a:extLst>
                <a:ext uri="{FF2B5EF4-FFF2-40B4-BE49-F238E27FC236}">
                  <a16:creationId xmlns:a16="http://schemas.microsoft.com/office/drawing/2014/main" id="{175DC169-75D7-2643-989A-7EBCECB2F69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b="1" dirty="0">
                  <a:solidFill>
                    <a:schemeClr val="bg1"/>
                  </a:solidFill>
                </a:rPr>
                <a:t>Hebrews</a:t>
              </a:r>
            </a:p>
          </p:txBody>
        </p:sp>
      </p:grpSp>
      <p:sp>
        <p:nvSpPr>
          <p:cNvPr id="17" name="TextBox 16">
            <a:extLst>
              <a:ext uri="{FF2B5EF4-FFF2-40B4-BE49-F238E27FC236}">
                <a16:creationId xmlns:a16="http://schemas.microsoft.com/office/drawing/2014/main" id="{26C76B77-0C37-2344-B60C-7FE966623CD5}"/>
              </a:ext>
            </a:extLst>
          </p:cNvPr>
          <p:cNvSpPr txBox="1"/>
          <p:nvPr/>
        </p:nvSpPr>
        <p:spPr>
          <a:xfrm rot="16200000">
            <a:off x="-3127366" y="6153437"/>
            <a:ext cx="7784533" cy="707886"/>
          </a:xfrm>
          <a:prstGeom prst="rect">
            <a:avLst/>
          </a:prstGeom>
          <a:noFill/>
        </p:spPr>
        <p:txBody>
          <a:bodyPr wrap="square" rtlCol="0">
            <a:spAutoFit/>
          </a:bodyPr>
          <a:lstStyle/>
          <a:p>
            <a:pPr algn="ctr"/>
            <a:r>
              <a:rPr lang="en-US" sz="4000" b="1" dirty="0">
                <a:solidFill>
                  <a:srgbClr val="FFFF00"/>
                </a:solidFill>
              </a:rPr>
              <a:t>Preface: Reality Behind The Book</a:t>
            </a:r>
          </a:p>
        </p:txBody>
      </p:sp>
      <p:sp>
        <p:nvSpPr>
          <p:cNvPr id="2" name="TextBox 1">
            <a:extLst>
              <a:ext uri="{FF2B5EF4-FFF2-40B4-BE49-F238E27FC236}">
                <a16:creationId xmlns:a16="http://schemas.microsoft.com/office/drawing/2014/main" id="{D912A40F-A119-2A40-99E5-DFD50E85D601}"/>
              </a:ext>
            </a:extLst>
          </p:cNvPr>
          <p:cNvSpPr txBox="1"/>
          <p:nvPr/>
        </p:nvSpPr>
        <p:spPr>
          <a:xfrm>
            <a:off x="2177854" y="8547296"/>
            <a:ext cx="3756074" cy="646331"/>
          </a:xfrm>
          <a:prstGeom prst="rect">
            <a:avLst/>
          </a:prstGeom>
          <a:solidFill>
            <a:schemeClr val="tx1"/>
          </a:solidFill>
        </p:spPr>
        <p:txBody>
          <a:bodyPr wrap="square" rtlCol="0">
            <a:spAutoFit/>
          </a:bodyPr>
          <a:lstStyle/>
          <a:p>
            <a:pPr algn="ctr"/>
            <a:r>
              <a:rPr lang="en-US" b="1" dirty="0">
                <a:solidFill>
                  <a:schemeClr val="bg1"/>
                </a:solidFill>
              </a:rPr>
              <a:t>The center piece of the Hebrews letter is Jesus, and only Jesus.</a:t>
            </a:r>
          </a:p>
        </p:txBody>
      </p:sp>
      <p:pic>
        <p:nvPicPr>
          <p:cNvPr id="3" name="Picture 2">
            <a:extLst>
              <a:ext uri="{FF2B5EF4-FFF2-40B4-BE49-F238E27FC236}">
                <a16:creationId xmlns:a16="http://schemas.microsoft.com/office/drawing/2014/main" id="{9F80C879-8A66-B54B-8B69-859EEE942942}"/>
              </a:ext>
            </a:extLst>
          </p:cNvPr>
          <p:cNvPicPr>
            <a:picLocks noChangeAspect="1"/>
          </p:cNvPicPr>
          <p:nvPr/>
        </p:nvPicPr>
        <p:blipFill>
          <a:blip r:embed="rId3"/>
          <a:stretch>
            <a:fillRect/>
          </a:stretch>
        </p:blipFill>
        <p:spPr>
          <a:xfrm>
            <a:off x="2190750" y="9182100"/>
            <a:ext cx="3733800" cy="2343150"/>
          </a:xfrm>
          <a:prstGeom prst="rect">
            <a:avLst/>
          </a:prstGeom>
        </p:spPr>
      </p:pic>
      <p:sp>
        <p:nvSpPr>
          <p:cNvPr id="4" name="Rectangle 3">
            <a:extLst>
              <a:ext uri="{FF2B5EF4-FFF2-40B4-BE49-F238E27FC236}">
                <a16:creationId xmlns:a16="http://schemas.microsoft.com/office/drawing/2014/main" id="{06433742-319A-6E40-9B8C-57A8279BC1D1}"/>
              </a:ext>
            </a:extLst>
          </p:cNvPr>
          <p:cNvSpPr/>
          <p:nvPr/>
        </p:nvSpPr>
        <p:spPr>
          <a:xfrm>
            <a:off x="2601644" y="11523492"/>
            <a:ext cx="2989384" cy="1922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3ABD0E3-0784-0B43-8062-E333ACF2F0CF}"/>
              </a:ext>
            </a:extLst>
          </p:cNvPr>
          <p:cNvSpPr txBox="1"/>
          <p:nvPr/>
        </p:nvSpPr>
        <p:spPr>
          <a:xfrm>
            <a:off x="466726" y="10906126"/>
            <a:ext cx="1057275" cy="584775"/>
          </a:xfrm>
          <a:prstGeom prst="rect">
            <a:avLst/>
          </a:prstGeom>
          <a:noFill/>
        </p:spPr>
        <p:txBody>
          <a:bodyPr wrap="square" rtlCol="0">
            <a:spAutoFit/>
          </a:bodyPr>
          <a:lstStyle/>
          <a:p>
            <a:r>
              <a:rPr lang="en-US" sz="3200" b="1" dirty="0">
                <a:solidFill>
                  <a:schemeClr val="bg1"/>
                </a:solidFill>
              </a:rPr>
              <a:t>L1</a:t>
            </a:r>
          </a:p>
        </p:txBody>
      </p:sp>
      <p:sp>
        <p:nvSpPr>
          <p:cNvPr id="5" name="Rectangle 4">
            <a:extLst>
              <a:ext uri="{FF2B5EF4-FFF2-40B4-BE49-F238E27FC236}">
                <a16:creationId xmlns:a16="http://schemas.microsoft.com/office/drawing/2014/main" id="{A276BE44-F9C8-074F-9ACD-BCB376BA545C}"/>
              </a:ext>
            </a:extLst>
          </p:cNvPr>
          <p:cNvSpPr/>
          <p:nvPr/>
        </p:nvSpPr>
        <p:spPr>
          <a:xfrm>
            <a:off x="1847850" y="11239500"/>
            <a:ext cx="4419600"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65166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C16B30CE-7CC5-D742-B1FE-EE5212A1210E}"/>
              </a:ext>
            </a:extLst>
          </p:cNvPr>
          <p:cNvSpPr>
            <a:spLocks noChangeArrowheads="1"/>
          </p:cNvSpPr>
          <p:nvPr/>
        </p:nvSpPr>
        <p:spPr bwMode="auto">
          <a:xfrm>
            <a:off x="1" y="-1"/>
            <a:ext cx="1052513" cy="12192001"/>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171" name="Group 3">
            <a:extLst>
              <a:ext uri="{FF2B5EF4-FFF2-40B4-BE49-F238E27FC236}">
                <a16:creationId xmlns:a16="http://schemas.microsoft.com/office/drawing/2014/main" id="{4514A64A-AB19-2A48-8F38-0782CE94227A}"/>
              </a:ext>
            </a:extLst>
          </p:cNvPr>
          <p:cNvGrpSpPr>
            <a:grpSpLocks/>
          </p:cNvGrpSpPr>
          <p:nvPr/>
        </p:nvGrpSpPr>
        <p:grpSpPr bwMode="auto">
          <a:xfrm>
            <a:off x="188913" y="1416051"/>
            <a:ext cx="836612" cy="2030413"/>
            <a:chOff x="119" y="252"/>
            <a:chExt cx="527" cy="1279"/>
          </a:xfrm>
        </p:grpSpPr>
        <p:sp>
          <p:nvSpPr>
            <p:cNvPr id="7172" name="Rectangle 4">
              <a:extLst>
                <a:ext uri="{FF2B5EF4-FFF2-40B4-BE49-F238E27FC236}">
                  <a16:creationId xmlns:a16="http://schemas.microsoft.com/office/drawing/2014/main" id="{520C4E23-8E9E-BE4B-88D7-44E12570111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3" name="Line 5">
              <a:extLst>
                <a:ext uri="{FF2B5EF4-FFF2-40B4-BE49-F238E27FC236}">
                  <a16:creationId xmlns:a16="http://schemas.microsoft.com/office/drawing/2014/main" id="{A487B3A6-C048-2741-AB56-14E0BD999888}"/>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4" name="Line 6">
              <a:extLst>
                <a:ext uri="{FF2B5EF4-FFF2-40B4-BE49-F238E27FC236}">
                  <a16:creationId xmlns:a16="http://schemas.microsoft.com/office/drawing/2014/main" id="{ADA0BF07-3505-6D4F-AA09-DF31CB39393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5" name="Text Box 7">
              <a:extLst>
                <a:ext uri="{FF2B5EF4-FFF2-40B4-BE49-F238E27FC236}">
                  <a16:creationId xmlns:a16="http://schemas.microsoft.com/office/drawing/2014/main" id="{95DF9666-69C9-B34B-B898-A8940C67694F}"/>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7186" name="Text Box 18">
            <a:extLst>
              <a:ext uri="{FF2B5EF4-FFF2-40B4-BE49-F238E27FC236}">
                <a16:creationId xmlns:a16="http://schemas.microsoft.com/office/drawing/2014/main" id="{7B61B004-9855-D74B-8786-4A2A4AB46BB6}"/>
              </a:ext>
            </a:extLst>
          </p:cNvPr>
          <p:cNvSpPr txBox="1">
            <a:spLocks noChangeArrowheads="1"/>
          </p:cNvSpPr>
          <p:nvPr/>
        </p:nvSpPr>
        <p:spPr bwMode="auto">
          <a:xfrm>
            <a:off x="1196976" y="1558925"/>
            <a:ext cx="5184775" cy="9325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914400" indent="-457200">
              <a:defRPr>
                <a:solidFill>
                  <a:schemeClr val="tx1"/>
                </a:solidFill>
                <a:latin typeface="Arial" panose="020B0604020202020204" pitchFamily="34" charset="0"/>
                <a:cs typeface="Arial" panose="020B0604020202020204" pitchFamily="34" charset="0"/>
              </a:defRPr>
            </a:lvl2pPr>
            <a:lvl3pPr marL="1371600" indent="-457200">
              <a:defRPr>
                <a:solidFill>
                  <a:schemeClr val="tx1"/>
                </a:solidFill>
                <a:latin typeface="Arial" panose="020B0604020202020204" pitchFamily="34" charset="0"/>
                <a:cs typeface="Arial" panose="020B0604020202020204" pitchFamily="34" charset="0"/>
              </a:defRPr>
            </a:lvl3pPr>
            <a:lvl4pPr marL="1828800" indent="-457200">
              <a:defRPr>
                <a:solidFill>
                  <a:schemeClr val="tx1"/>
                </a:solidFill>
                <a:latin typeface="Arial" panose="020B0604020202020204" pitchFamily="34" charset="0"/>
                <a:cs typeface="Arial" panose="020B0604020202020204" pitchFamily="34" charset="0"/>
              </a:defRPr>
            </a:lvl4pPr>
            <a:lvl5pPr marL="2286000" indent="-457200">
              <a:defRPr>
                <a:solidFill>
                  <a:schemeClr val="tx1"/>
                </a:solidFill>
                <a:latin typeface="Arial" panose="020B0604020202020204" pitchFamily="34" charset="0"/>
                <a:cs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buFontTx/>
              <a:buAutoNum type="romanUcPeriod" startAt="2"/>
            </a:pPr>
            <a:r>
              <a:rPr lang="en-AU" altLang="en-US" b="1"/>
              <a:t>The “Rest Of The Lord”   Part One</a:t>
            </a:r>
          </a:p>
          <a:p>
            <a:pPr lvl="1" algn="just">
              <a:spcBef>
                <a:spcPct val="50000"/>
              </a:spcBef>
              <a:buFontTx/>
              <a:buAutoNum type="alphaUcPeriod"/>
            </a:pPr>
            <a:r>
              <a:rPr lang="en-AU" altLang="en-US" sz="1200" b="1"/>
              <a:t>The Lord has made a provision for those who are ‘His people’, those who honour Him as Lord – Master – King. And one for those that set themselves up as the new king.</a:t>
            </a:r>
          </a:p>
          <a:p>
            <a:pPr lvl="1" algn="just">
              <a:spcBef>
                <a:spcPct val="50000"/>
              </a:spcBef>
              <a:buFontTx/>
              <a:buAutoNum type="alphaUcPeriod"/>
            </a:pPr>
            <a:r>
              <a:rPr lang="en-AU" altLang="en-US" sz="1200" b="1"/>
              <a:t>I had a discussion with a man once who said that he believe that we can preach a more conservative doctrine than the bible and be just fine with God.  That is an act of setting up a new king and God does not allow that to happen.  He sends in His wrath to thrash things out.  Ask the people at the Tower, back in Babel.  Ask the graves out in the desert, the one whose shoes are still good.  Ask the dead at Ai.  Ask Moses.   </a:t>
            </a:r>
            <a:r>
              <a:rPr lang="en-AU" altLang="en-US" sz="1200" b="1">
                <a:solidFill>
                  <a:srgbClr val="CC0000"/>
                </a:solidFill>
              </a:rPr>
              <a:t>Does God really mean what He says?   Will He follow through?</a:t>
            </a:r>
          </a:p>
          <a:p>
            <a:pPr lvl="1" algn="just">
              <a:spcBef>
                <a:spcPct val="50000"/>
              </a:spcBef>
              <a:buFontTx/>
              <a:buAutoNum type="alphaUcPeriod"/>
            </a:pPr>
            <a:r>
              <a:rPr lang="en-AU" altLang="en-US" sz="1200" b="1">
                <a:solidFill>
                  <a:schemeClr val="accent2"/>
                </a:solidFill>
              </a:rPr>
              <a:t>The first requested response is then</a:t>
            </a:r>
            <a:r>
              <a:rPr lang="en-AU" altLang="en-US" sz="1200" b="1"/>
              <a:t> </a:t>
            </a:r>
            <a:r>
              <a:rPr lang="en-AU" altLang="en-US" sz="1200" b="1">
                <a:solidFill>
                  <a:srgbClr val="CC0000"/>
                </a:solidFill>
              </a:rPr>
              <a:t>“Do not harden </a:t>
            </a:r>
            <a:r>
              <a:rPr lang="en-AU" altLang="en-US" sz="1200" b="1">
                <a:solidFill>
                  <a:srgbClr val="CC0000"/>
                </a:solidFill>
                <a:effectLst>
                  <a:outerShdw blurRad="38100" dist="38100" dir="2700000" algn="tl">
                    <a:srgbClr val="C0C0C0"/>
                  </a:outerShdw>
                </a:effectLst>
              </a:rPr>
              <a:t>your hearts”     </a:t>
            </a:r>
          </a:p>
          <a:p>
            <a:pPr lvl="1" algn="just">
              <a:spcBef>
                <a:spcPct val="50000"/>
              </a:spcBef>
              <a:buFontTx/>
              <a:buAutoNum type="alphaUcPeriod"/>
            </a:pPr>
            <a:r>
              <a:rPr lang="en-AU" altLang="en-US" sz="1200" b="1">
                <a:solidFill>
                  <a:schemeClr val="accent2"/>
                </a:solidFill>
                <a:effectLst>
                  <a:outerShdw blurRad="38100" dist="38100" dir="2700000" algn="tl">
                    <a:srgbClr val="C0C0C0"/>
                  </a:outerShdw>
                </a:effectLst>
              </a:rPr>
              <a:t>How can we do that?</a:t>
            </a:r>
          </a:p>
          <a:p>
            <a:pPr lvl="2" algn="just">
              <a:spcBef>
                <a:spcPct val="50000"/>
              </a:spcBef>
              <a:buFontTx/>
              <a:buAutoNum type="arabicPeriod"/>
            </a:pPr>
            <a:r>
              <a:rPr lang="en-AU" altLang="en-US" sz="1200" b="1"/>
              <a:t>By saying l’eave me alone right now and let me think about it.  I will get back to you.’  It can sound nice and contemplative, but often it is nothing more that “Get lost.  You bug me boyo.”</a:t>
            </a:r>
          </a:p>
          <a:p>
            <a:pPr lvl="2" algn="just">
              <a:spcBef>
                <a:spcPct val="50000"/>
              </a:spcBef>
              <a:buFontTx/>
              <a:buAutoNum type="arabicPeriod"/>
            </a:pPr>
            <a:r>
              <a:rPr lang="en-AU" altLang="en-US" sz="1200" b="1"/>
              <a:t>By saying “I need more questions answered, give me more time”, when in reality it is nothing more than a put off.</a:t>
            </a:r>
          </a:p>
          <a:p>
            <a:pPr lvl="2" algn="just">
              <a:spcBef>
                <a:spcPct val="50000"/>
              </a:spcBef>
              <a:buFontTx/>
              <a:buAutoNum type="arabicPeriod"/>
            </a:pPr>
            <a:r>
              <a:rPr lang="en-AU" altLang="en-US" sz="1200" b="1"/>
              <a:t>I do not really believe all that I have heard to be true.  I am too sceptical.  IT ALL SOUNDS TOO MUCH LIKE A MYTH AND A STORY TO ME.</a:t>
            </a:r>
          </a:p>
          <a:p>
            <a:pPr lvl="2" algn="just">
              <a:spcBef>
                <a:spcPct val="50000"/>
              </a:spcBef>
              <a:buFontTx/>
              <a:buAutoNum type="arabicPeriod"/>
            </a:pPr>
            <a:r>
              <a:rPr lang="en-AU" altLang="en-US" sz="1200" b="1"/>
              <a:t>I don’t like things done this away so I will do my own thing.</a:t>
            </a:r>
          </a:p>
          <a:p>
            <a:pPr lvl="1" algn="just">
              <a:spcBef>
                <a:spcPct val="50000"/>
              </a:spcBef>
              <a:buFontTx/>
              <a:buAutoNum type="alphaUcPeriod"/>
            </a:pPr>
            <a:r>
              <a:rPr lang="en-AU" altLang="en-US" sz="1200" b="1">
                <a:solidFill>
                  <a:schemeClr val="accent2"/>
                </a:solidFill>
                <a:effectLst>
                  <a:outerShdw blurRad="38100" dist="38100" dir="2700000" algn="tl">
                    <a:srgbClr val="C0C0C0"/>
                  </a:outerShdw>
                </a:effectLst>
              </a:rPr>
              <a:t>What do we need to do to ‘not harden our hearts’?</a:t>
            </a:r>
          </a:p>
          <a:p>
            <a:pPr lvl="2" algn="just">
              <a:spcBef>
                <a:spcPct val="50000"/>
              </a:spcBef>
              <a:buFontTx/>
              <a:buAutoNum type="arabicPeriod"/>
            </a:pPr>
            <a:r>
              <a:rPr lang="en-AU" altLang="en-US" sz="1200" b="1"/>
              <a:t>Make sure that the Lord is The Lord and that self is not the Lord.  In 99.99999% of all cases, that is the primary issue.</a:t>
            </a:r>
          </a:p>
          <a:p>
            <a:pPr lvl="2" algn="just">
              <a:spcBef>
                <a:spcPct val="50000"/>
              </a:spcBef>
              <a:buFontTx/>
              <a:buAutoNum type="arabicPeriod"/>
            </a:pPr>
            <a:r>
              <a:rPr lang="en-AU" altLang="en-US" sz="1200" b="1"/>
              <a:t>Most have heard the good news out there to some degree, but they have allowed other voices to come in and to distract and dishevel them, to convince them of aberrant things, to listen to satanic voices.  This is very serious.    </a:t>
            </a:r>
          </a:p>
          <a:p>
            <a:pPr lvl="2" algn="just">
              <a:spcBef>
                <a:spcPct val="50000"/>
              </a:spcBef>
              <a:buFontTx/>
              <a:buAutoNum type="arabicPeriod"/>
            </a:pPr>
            <a:r>
              <a:rPr lang="en-AU" altLang="en-US" sz="1200" b="1"/>
              <a:t>You can not listen to Rome and the words of some Caesar.  You must listen to the Lord.   Have only one ‘Master voice’.   </a:t>
            </a:r>
            <a:r>
              <a:rPr lang="en-AU" altLang="en-US" sz="1200" b="1" i="1">
                <a:solidFill>
                  <a:srgbClr val="CC0000"/>
                </a:solidFill>
              </a:rPr>
              <a:t>Hurry to your knees !!!</a:t>
            </a:r>
          </a:p>
          <a:p>
            <a:pPr lvl="2" algn="just">
              <a:spcBef>
                <a:spcPct val="50000"/>
              </a:spcBef>
              <a:buFontTx/>
              <a:buAutoNum type="arabicPeriod"/>
            </a:pPr>
            <a:r>
              <a:rPr lang="en-AU" altLang="en-US" sz="1200" b="1" i="1" u="sng">
                <a:solidFill>
                  <a:schemeClr val="accent2"/>
                </a:solidFill>
                <a:effectLst>
                  <a:outerShdw blurRad="38100" dist="38100" dir="2700000" algn="tl">
                    <a:srgbClr val="C0C0C0"/>
                  </a:outerShdw>
                </a:effectLst>
              </a:rPr>
              <a:t>There is a finish line coming.   Stay the course.</a:t>
            </a:r>
          </a:p>
        </p:txBody>
      </p:sp>
      <p:sp>
        <p:nvSpPr>
          <p:cNvPr id="7187" name="Text Box 19">
            <a:extLst>
              <a:ext uri="{FF2B5EF4-FFF2-40B4-BE49-F238E27FC236}">
                <a16:creationId xmlns:a16="http://schemas.microsoft.com/office/drawing/2014/main" id="{4945F6A0-CB91-7349-A387-B98FF679B701}"/>
              </a:ext>
            </a:extLst>
          </p:cNvPr>
          <p:cNvSpPr txBox="1">
            <a:spLocks noChangeArrowheads="1"/>
          </p:cNvSpPr>
          <p:nvPr/>
        </p:nvSpPr>
        <p:spPr bwMode="auto">
          <a:xfrm rot="16200000">
            <a:off x="-1116805" y="6274596"/>
            <a:ext cx="5041900" cy="27463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Remarks are connected to the first paragraph of the text.</a:t>
            </a:r>
          </a:p>
        </p:txBody>
      </p:sp>
      <p:grpSp>
        <p:nvGrpSpPr>
          <p:cNvPr id="11" name="Group 10">
            <a:extLst>
              <a:ext uri="{FF2B5EF4-FFF2-40B4-BE49-F238E27FC236}">
                <a16:creationId xmlns:a16="http://schemas.microsoft.com/office/drawing/2014/main" id="{7D9F3CC9-DA91-674B-A887-BDAEEA313FDE}"/>
              </a:ext>
            </a:extLst>
          </p:cNvPr>
          <p:cNvGrpSpPr/>
          <p:nvPr/>
        </p:nvGrpSpPr>
        <p:grpSpPr>
          <a:xfrm rot="16200000">
            <a:off x="-1357313" y="6181726"/>
            <a:ext cx="3838575" cy="651093"/>
            <a:chOff x="7058025" y="6096001"/>
            <a:chExt cx="3838575" cy="651093"/>
          </a:xfrm>
        </p:grpSpPr>
        <p:sp>
          <p:nvSpPr>
            <p:cNvPr id="12" name="TextBox 11">
              <a:extLst>
                <a:ext uri="{FF2B5EF4-FFF2-40B4-BE49-F238E27FC236}">
                  <a16:creationId xmlns:a16="http://schemas.microsoft.com/office/drawing/2014/main" id="{07F8BBB0-02FB-DA43-936E-B522FAE6C1FD}"/>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3" name="TextBox 12">
              <a:extLst>
                <a:ext uri="{FF2B5EF4-FFF2-40B4-BE49-F238E27FC236}">
                  <a16:creationId xmlns:a16="http://schemas.microsoft.com/office/drawing/2014/main" id="{82103B0A-30AB-B14F-9D1B-7AA6ABBBE181}"/>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15" name="TextBox 14">
            <a:extLst>
              <a:ext uri="{FF2B5EF4-FFF2-40B4-BE49-F238E27FC236}">
                <a16:creationId xmlns:a16="http://schemas.microsoft.com/office/drawing/2014/main" id="{5D35FF5E-6893-784C-B263-9E9653DCAF48}"/>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278722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EE911CD-FBDF-C449-909A-CE312238CDCA}"/>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195" name="Group 3">
            <a:extLst>
              <a:ext uri="{FF2B5EF4-FFF2-40B4-BE49-F238E27FC236}">
                <a16:creationId xmlns:a16="http://schemas.microsoft.com/office/drawing/2014/main" id="{E3EBD866-A364-7C44-8BD0-9A74B0C6FFDC}"/>
              </a:ext>
            </a:extLst>
          </p:cNvPr>
          <p:cNvGrpSpPr>
            <a:grpSpLocks/>
          </p:cNvGrpSpPr>
          <p:nvPr/>
        </p:nvGrpSpPr>
        <p:grpSpPr bwMode="auto">
          <a:xfrm>
            <a:off x="188913" y="1416051"/>
            <a:ext cx="836612" cy="2030413"/>
            <a:chOff x="119" y="252"/>
            <a:chExt cx="527" cy="1279"/>
          </a:xfrm>
        </p:grpSpPr>
        <p:sp>
          <p:nvSpPr>
            <p:cNvPr id="8196" name="Rectangle 4">
              <a:extLst>
                <a:ext uri="{FF2B5EF4-FFF2-40B4-BE49-F238E27FC236}">
                  <a16:creationId xmlns:a16="http://schemas.microsoft.com/office/drawing/2014/main" id="{A966DC77-328C-C344-A994-3495B13D6DA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7" name="Line 5">
              <a:extLst>
                <a:ext uri="{FF2B5EF4-FFF2-40B4-BE49-F238E27FC236}">
                  <a16:creationId xmlns:a16="http://schemas.microsoft.com/office/drawing/2014/main" id="{9511DA1A-32CF-5E48-A146-F413FC20639F}"/>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8" name="Line 6">
              <a:extLst>
                <a:ext uri="{FF2B5EF4-FFF2-40B4-BE49-F238E27FC236}">
                  <a16:creationId xmlns:a16="http://schemas.microsoft.com/office/drawing/2014/main" id="{897FE9F4-1992-9B4A-B21C-9994671618A3}"/>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9" name="Text Box 7">
              <a:extLst>
                <a:ext uri="{FF2B5EF4-FFF2-40B4-BE49-F238E27FC236}">
                  <a16:creationId xmlns:a16="http://schemas.microsoft.com/office/drawing/2014/main" id="{3155C3F7-61B9-BC4F-8B14-AC8B2B5D385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8207" name="Text Box 15">
            <a:extLst>
              <a:ext uri="{FF2B5EF4-FFF2-40B4-BE49-F238E27FC236}">
                <a16:creationId xmlns:a16="http://schemas.microsoft.com/office/drawing/2014/main" id="{6E5B63F6-60E8-3D40-9B2A-7A6E4E4161B4}"/>
              </a:ext>
            </a:extLst>
          </p:cNvPr>
          <p:cNvSpPr txBox="1">
            <a:spLocks noChangeArrowheads="1"/>
          </p:cNvSpPr>
          <p:nvPr/>
        </p:nvSpPr>
        <p:spPr bwMode="auto">
          <a:xfrm>
            <a:off x="1196976" y="1558926"/>
            <a:ext cx="5184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914400" indent="-457200">
              <a:defRPr>
                <a:solidFill>
                  <a:schemeClr val="tx1"/>
                </a:solidFill>
                <a:latin typeface="Arial" panose="020B0604020202020204" pitchFamily="34" charset="0"/>
                <a:cs typeface="Arial" panose="020B0604020202020204" pitchFamily="34" charset="0"/>
              </a:defRPr>
            </a:lvl2pPr>
            <a:lvl3pPr marL="1371600" indent="-457200">
              <a:defRPr>
                <a:solidFill>
                  <a:schemeClr val="tx1"/>
                </a:solidFill>
                <a:latin typeface="Arial" panose="020B0604020202020204" pitchFamily="34" charset="0"/>
                <a:cs typeface="Arial" panose="020B0604020202020204" pitchFamily="34" charset="0"/>
              </a:defRPr>
            </a:lvl3pPr>
            <a:lvl4pPr marL="1828800" indent="-457200">
              <a:defRPr>
                <a:solidFill>
                  <a:schemeClr val="tx1"/>
                </a:solidFill>
                <a:latin typeface="Arial" panose="020B0604020202020204" pitchFamily="34" charset="0"/>
                <a:cs typeface="Arial" panose="020B0604020202020204" pitchFamily="34" charset="0"/>
              </a:defRPr>
            </a:lvl4pPr>
            <a:lvl5pPr marL="2286000" indent="-457200">
              <a:defRPr>
                <a:solidFill>
                  <a:schemeClr val="tx1"/>
                </a:solidFill>
                <a:latin typeface="Arial" panose="020B0604020202020204" pitchFamily="34" charset="0"/>
                <a:cs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buFontTx/>
              <a:buAutoNum type="romanUcPeriod" startAt="2"/>
            </a:pPr>
            <a:r>
              <a:rPr lang="en-AU" altLang="en-US" b="1"/>
              <a:t>The “Rest Of The Lord”   Part Two</a:t>
            </a:r>
          </a:p>
        </p:txBody>
      </p:sp>
      <p:sp>
        <p:nvSpPr>
          <p:cNvPr id="8208" name="Text Box 16">
            <a:extLst>
              <a:ext uri="{FF2B5EF4-FFF2-40B4-BE49-F238E27FC236}">
                <a16:creationId xmlns:a16="http://schemas.microsoft.com/office/drawing/2014/main" id="{D5DEC8ED-9B6E-9C49-BE34-34D0ED762CF6}"/>
              </a:ext>
            </a:extLst>
          </p:cNvPr>
          <p:cNvSpPr txBox="1">
            <a:spLocks noChangeArrowheads="1"/>
          </p:cNvSpPr>
          <p:nvPr/>
        </p:nvSpPr>
        <p:spPr bwMode="auto">
          <a:xfrm>
            <a:off x="1989139" y="3935414"/>
            <a:ext cx="4321175" cy="6924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lphaUcPeriod"/>
            </a:pPr>
            <a:r>
              <a:rPr lang="en-AU" altLang="en-US" sz="1200"/>
              <a:t>We hear a lot about the ‘rest of the Lord’ being ‘heaven.  That is the ultimate place of eternal rest an fulfilment.</a:t>
            </a:r>
          </a:p>
          <a:p>
            <a:pPr>
              <a:spcBef>
                <a:spcPct val="50000"/>
              </a:spcBef>
              <a:buFontTx/>
              <a:buAutoNum type="alphaUcPeriod"/>
            </a:pPr>
            <a:r>
              <a:rPr lang="en-AU" altLang="en-US" sz="1200"/>
              <a:t>BUT, there is a part of that rest to be experienced here in knowing that I stand with that which is guaranteed and true to God.    [It does not mean that I can not slip and fall flat on my nose, but it does mean that God’s promises are in “the bag”-”done”-”fait accompli”.   This side of things is seen in John 3:16 (PEB - Pain English Bible) when Jesus says that  “those who commit themselves to Him </a:t>
            </a:r>
            <a:r>
              <a:rPr lang="en-AU" altLang="en-US" sz="1200" u="sng"/>
              <a:t>will have</a:t>
            </a:r>
            <a:r>
              <a:rPr lang="en-AU" altLang="en-US" sz="1200"/>
              <a:t> eternal life.”    It is not just a possibility, it is a fact.</a:t>
            </a:r>
          </a:p>
          <a:p>
            <a:pPr>
              <a:spcBef>
                <a:spcPct val="50000"/>
              </a:spcBef>
              <a:buFontTx/>
              <a:buAutoNum type="alphaUcPeriod"/>
            </a:pPr>
            <a:r>
              <a:rPr lang="en-AU" altLang="en-US" sz="1200"/>
              <a:t>It requires, as the Hebrews writer says, “let us be diligent”.  That is a constant tuning of our lives to His way – world – to His Son (holy fear).    That maybe something that we of the restoration movement may struggle to accept, If we see the world from a perspective that says we have got it all figured out correctly; all work done.”</a:t>
            </a:r>
          </a:p>
          <a:p>
            <a:pPr>
              <a:spcBef>
                <a:spcPct val="50000"/>
              </a:spcBef>
              <a:buFontTx/>
              <a:buAutoNum type="alphaUcPeriod"/>
            </a:pPr>
            <a:r>
              <a:rPr lang="en-AU" altLang="en-US" sz="1200"/>
              <a:t>This is why the very next passage calls us to the word, that which is sharper than any two edged sword.</a:t>
            </a:r>
            <a:r>
              <a:rPr lang="en-AU" altLang="en-US" sz="1200">
                <a:solidFill>
                  <a:schemeClr val="accent2"/>
                </a:solidFill>
              </a:rPr>
              <a:t>    </a:t>
            </a:r>
          </a:p>
          <a:p>
            <a:pPr lvl="1">
              <a:spcBef>
                <a:spcPct val="50000"/>
              </a:spcBef>
            </a:pPr>
            <a:r>
              <a:rPr lang="en-AU" altLang="en-US" sz="1200">
                <a:solidFill>
                  <a:schemeClr val="accent2"/>
                </a:solidFill>
              </a:rPr>
              <a:t>	[Two edging of a weapon does not mean have a blade with an edge on both the top and the bottom.  It does mean that when sharpened the edge is ground from both sides to make what amounts to a serrated edge, thus cutting on the field of battle will last longer and inflict the deepest wound possible.  In the American Civil War, this was called “rough sharpening a sword”.  When once sharpened in this fashion, both the victim and the wielder need to be careful for the blade can and will cut them both, just like broken glass cuts everyone who has to handle it.   Therefore all must be aware of the power of the word as it is given by God; Christian and Non-Christian.]</a:t>
            </a:r>
          </a:p>
        </p:txBody>
      </p:sp>
      <p:sp>
        <p:nvSpPr>
          <p:cNvPr id="8209" name="Text Box 17">
            <a:extLst>
              <a:ext uri="{FF2B5EF4-FFF2-40B4-BE49-F238E27FC236}">
                <a16:creationId xmlns:a16="http://schemas.microsoft.com/office/drawing/2014/main" id="{3A348FB8-5619-B142-A645-31C996D280B9}"/>
              </a:ext>
            </a:extLst>
          </p:cNvPr>
          <p:cNvSpPr txBox="1">
            <a:spLocks noChangeArrowheads="1"/>
          </p:cNvSpPr>
          <p:nvPr/>
        </p:nvSpPr>
        <p:spPr bwMode="auto">
          <a:xfrm>
            <a:off x="1412876" y="1992314"/>
            <a:ext cx="4824413" cy="213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400"/>
              <a:t>11 </a:t>
            </a:r>
            <a:r>
              <a:rPr lang="en-AU" altLang="en-US" sz="1400" u="sng"/>
              <a:t>Let us therefore be diligent to enter that rest, lest anyone fall through following the same example of disobedience.</a:t>
            </a:r>
            <a:r>
              <a:rPr lang="en-AU" altLang="en-US" sz="1400"/>
              <a:t> 12 For the word of God is living and active and sharper than any two-edged sword, and piercing as far as the division of soul and spirit, of both joints and marrow, and able to judge the thoughts and intentions of the heart. 13 And there is no creature hidden from His sight, but all things are open and laid bare to the eyes of Him with whom we have to do. </a:t>
            </a:r>
          </a:p>
          <a:p>
            <a:pPr>
              <a:spcBef>
                <a:spcPct val="50000"/>
              </a:spcBef>
            </a:pPr>
            <a:endParaRPr lang="en-AU" altLang="en-US" sz="1400"/>
          </a:p>
        </p:txBody>
      </p:sp>
      <p:sp>
        <p:nvSpPr>
          <p:cNvPr id="8210" name="Text Box 18">
            <a:extLst>
              <a:ext uri="{FF2B5EF4-FFF2-40B4-BE49-F238E27FC236}">
                <a16:creationId xmlns:a16="http://schemas.microsoft.com/office/drawing/2014/main" id="{E7D6E480-FB8A-2D43-85C9-3BEC1036A033}"/>
              </a:ext>
            </a:extLst>
          </p:cNvPr>
          <p:cNvSpPr txBox="1">
            <a:spLocks noChangeArrowheads="1"/>
          </p:cNvSpPr>
          <p:nvPr/>
        </p:nvSpPr>
        <p:spPr bwMode="auto">
          <a:xfrm rot="16200000">
            <a:off x="-34925" y="6608763"/>
            <a:ext cx="2879725" cy="558800"/>
          </a:xfrm>
          <a:prstGeom prst="rect">
            <a:avLst/>
          </a:prstGeom>
          <a:noFill/>
          <a:ln w="952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t>It is at this point that I want you to remember Cliff Young’s mother’s advice.  I will tell you about it in a second.</a:t>
            </a:r>
          </a:p>
        </p:txBody>
      </p:sp>
      <p:sp>
        <p:nvSpPr>
          <p:cNvPr id="8211" name="Line 19">
            <a:extLst>
              <a:ext uri="{FF2B5EF4-FFF2-40B4-BE49-F238E27FC236}">
                <a16:creationId xmlns:a16="http://schemas.microsoft.com/office/drawing/2014/main" id="{5CFDA3E6-326F-F044-938E-21D255653849}"/>
              </a:ext>
            </a:extLst>
          </p:cNvPr>
          <p:cNvSpPr>
            <a:spLocks noChangeShapeType="1"/>
          </p:cNvSpPr>
          <p:nvPr/>
        </p:nvSpPr>
        <p:spPr bwMode="auto">
          <a:xfrm>
            <a:off x="1773239" y="6600825"/>
            <a:ext cx="503237" cy="0"/>
          </a:xfrm>
          <a:prstGeom prst="line">
            <a:avLst/>
          </a:prstGeom>
          <a:noFill/>
          <a:ln w="9525">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12" name="Text Box 20">
            <a:extLst>
              <a:ext uri="{FF2B5EF4-FFF2-40B4-BE49-F238E27FC236}">
                <a16:creationId xmlns:a16="http://schemas.microsoft.com/office/drawing/2014/main" id="{555A199C-DF66-134C-8BCE-0C1D6F129713}"/>
              </a:ext>
            </a:extLst>
          </p:cNvPr>
          <p:cNvSpPr txBox="1">
            <a:spLocks noChangeArrowheads="1"/>
          </p:cNvSpPr>
          <p:nvPr/>
        </p:nvSpPr>
        <p:spPr bwMode="auto">
          <a:xfrm rot="16200000">
            <a:off x="433388" y="9093200"/>
            <a:ext cx="2247900" cy="863600"/>
          </a:xfrm>
          <a:prstGeom prst="rect">
            <a:avLst/>
          </a:prstGeom>
          <a:noFill/>
          <a:ln w="952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t>All too often, when we run, we hit a wall, a threshold of pain, and we stop.   The sword is an instrument of offense and defence for those moments of survival.</a:t>
            </a:r>
          </a:p>
        </p:txBody>
      </p:sp>
      <p:sp>
        <p:nvSpPr>
          <p:cNvPr id="8213" name="Line 21">
            <a:extLst>
              <a:ext uri="{FF2B5EF4-FFF2-40B4-BE49-F238E27FC236}">
                <a16:creationId xmlns:a16="http://schemas.microsoft.com/office/drawing/2014/main" id="{E5A40890-0C6C-2D41-80C0-36700690FD33}"/>
              </a:ext>
            </a:extLst>
          </p:cNvPr>
          <p:cNvSpPr>
            <a:spLocks noChangeShapeType="1"/>
          </p:cNvSpPr>
          <p:nvPr/>
        </p:nvSpPr>
        <p:spPr bwMode="auto">
          <a:xfrm>
            <a:off x="2060576" y="8759825"/>
            <a:ext cx="720725" cy="0"/>
          </a:xfrm>
          <a:prstGeom prst="line">
            <a:avLst/>
          </a:prstGeom>
          <a:noFill/>
          <a:ln w="9525">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6" name="Group 15">
            <a:extLst>
              <a:ext uri="{FF2B5EF4-FFF2-40B4-BE49-F238E27FC236}">
                <a16:creationId xmlns:a16="http://schemas.microsoft.com/office/drawing/2014/main" id="{325C017E-70AC-1E47-8F87-CC64D5D40394}"/>
              </a:ext>
            </a:extLst>
          </p:cNvPr>
          <p:cNvGrpSpPr/>
          <p:nvPr/>
        </p:nvGrpSpPr>
        <p:grpSpPr>
          <a:xfrm rot="16200000">
            <a:off x="-1357313" y="6181726"/>
            <a:ext cx="3838575" cy="651093"/>
            <a:chOff x="7058025" y="6096001"/>
            <a:chExt cx="3838575" cy="651093"/>
          </a:xfrm>
        </p:grpSpPr>
        <p:sp>
          <p:nvSpPr>
            <p:cNvPr id="17" name="TextBox 16">
              <a:extLst>
                <a:ext uri="{FF2B5EF4-FFF2-40B4-BE49-F238E27FC236}">
                  <a16:creationId xmlns:a16="http://schemas.microsoft.com/office/drawing/2014/main" id="{5B0DC953-AF3A-654C-AC64-B205D08C7DCD}"/>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8" name="TextBox 17">
              <a:extLst>
                <a:ext uri="{FF2B5EF4-FFF2-40B4-BE49-F238E27FC236}">
                  <a16:creationId xmlns:a16="http://schemas.microsoft.com/office/drawing/2014/main" id="{6683D0A9-B2F5-784D-BA8B-0CDFD5E0690C}"/>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20" name="TextBox 19">
            <a:extLst>
              <a:ext uri="{FF2B5EF4-FFF2-40B4-BE49-F238E27FC236}">
                <a16:creationId xmlns:a16="http://schemas.microsoft.com/office/drawing/2014/main" id="{F3B848E1-7431-BF46-8D22-49211A711C69}"/>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33456278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150C620-A665-0344-93F5-1ACAB99CE9C6}"/>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267" name="Group 3">
            <a:extLst>
              <a:ext uri="{FF2B5EF4-FFF2-40B4-BE49-F238E27FC236}">
                <a16:creationId xmlns:a16="http://schemas.microsoft.com/office/drawing/2014/main" id="{1C7799FA-24CE-964D-94FF-5F9634433340}"/>
              </a:ext>
            </a:extLst>
          </p:cNvPr>
          <p:cNvGrpSpPr>
            <a:grpSpLocks/>
          </p:cNvGrpSpPr>
          <p:nvPr/>
        </p:nvGrpSpPr>
        <p:grpSpPr bwMode="auto">
          <a:xfrm>
            <a:off x="188913" y="1416051"/>
            <a:ext cx="836612" cy="2030413"/>
            <a:chOff x="119" y="252"/>
            <a:chExt cx="527" cy="1279"/>
          </a:xfrm>
        </p:grpSpPr>
        <p:sp>
          <p:nvSpPr>
            <p:cNvPr id="11268" name="Rectangle 4">
              <a:extLst>
                <a:ext uri="{FF2B5EF4-FFF2-40B4-BE49-F238E27FC236}">
                  <a16:creationId xmlns:a16="http://schemas.microsoft.com/office/drawing/2014/main" id="{216EF48B-99DE-CE45-9B25-497B04B0FBE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9" name="Line 5">
              <a:extLst>
                <a:ext uri="{FF2B5EF4-FFF2-40B4-BE49-F238E27FC236}">
                  <a16:creationId xmlns:a16="http://schemas.microsoft.com/office/drawing/2014/main" id="{E78694A0-472F-9445-ACD6-A7CD08B7D68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0" name="Line 6">
              <a:extLst>
                <a:ext uri="{FF2B5EF4-FFF2-40B4-BE49-F238E27FC236}">
                  <a16:creationId xmlns:a16="http://schemas.microsoft.com/office/drawing/2014/main" id="{2F076342-B4FE-5E4C-8C31-9705F30C1BF1}"/>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1" name="Text Box 7">
              <a:extLst>
                <a:ext uri="{FF2B5EF4-FFF2-40B4-BE49-F238E27FC236}">
                  <a16:creationId xmlns:a16="http://schemas.microsoft.com/office/drawing/2014/main" id="{8D1D88E7-3103-EB49-ACF7-5E9AE04367F7}"/>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1273" name="Text Box 9">
            <a:extLst>
              <a:ext uri="{FF2B5EF4-FFF2-40B4-BE49-F238E27FC236}">
                <a16:creationId xmlns:a16="http://schemas.microsoft.com/office/drawing/2014/main" id="{230145BF-D466-ED4A-9137-082FB0F83B28}"/>
              </a:ext>
            </a:extLst>
          </p:cNvPr>
          <p:cNvSpPr txBox="1">
            <a:spLocks noChangeArrowheads="1"/>
          </p:cNvSpPr>
          <p:nvPr/>
        </p:nvSpPr>
        <p:spPr bwMode="auto">
          <a:xfrm>
            <a:off x="1196976" y="1558926"/>
            <a:ext cx="5184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914400" indent="-457200">
              <a:defRPr>
                <a:solidFill>
                  <a:schemeClr val="tx1"/>
                </a:solidFill>
                <a:latin typeface="Arial" panose="020B0604020202020204" pitchFamily="34" charset="0"/>
                <a:cs typeface="Arial" panose="020B0604020202020204" pitchFamily="34" charset="0"/>
              </a:defRPr>
            </a:lvl2pPr>
            <a:lvl3pPr marL="1371600" indent="-457200">
              <a:defRPr>
                <a:solidFill>
                  <a:schemeClr val="tx1"/>
                </a:solidFill>
                <a:latin typeface="Arial" panose="020B0604020202020204" pitchFamily="34" charset="0"/>
                <a:cs typeface="Arial" panose="020B0604020202020204" pitchFamily="34" charset="0"/>
              </a:defRPr>
            </a:lvl3pPr>
            <a:lvl4pPr marL="1828800" indent="-457200">
              <a:defRPr>
                <a:solidFill>
                  <a:schemeClr val="tx1"/>
                </a:solidFill>
                <a:latin typeface="Arial" panose="020B0604020202020204" pitchFamily="34" charset="0"/>
                <a:cs typeface="Arial" panose="020B0604020202020204" pitchFamily="34" charset="0"/>
              </a:defRPr>
            </a:lvl4pPr>
            <a:lvl5pPr marL="2286000" indent="-457200">
              <a:defRPr>
                <a:solidFill>
                  <a:schemeClr val="tx1"/>
                </a:solidFill>
                <a:latin typeface="Arial" panose="020B0604020202020204" pitchFamily="34" charset="0"/>
                <a:cs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buFontTx/>
              <a:buAutoNum type="romanUcPeriod" startAt="2"/>
            </a:pPr>
            <a:r>
              <a:rPr lang="en-AU" altLang="en-US" b="1"/>
              <a:t>The “Rest Of The Lord”   Part Two</a:t>
            </a:r>
          </a:p>
        </p:txBody>
      </p:sp>
      <p:sp>
        <p:nvSpPr>
          <p:cNvPr id="11276" name="Text Box 12">
            <a:extLst>
              <a:ext uri="{FF2B5EF4-FFF2-40B4-BE49-F238E27FC236}">
                <a16:creationId xmlns:a16="http://schemas.microsoft.com/office/drawing/2014/main" id="{2E7956B2-A8C4-2D46-BB42-A0E25FE7540D}"/>
              </a:ext>
            </a:extLst>
          </p:cNvPr>
          <p:cNvSpPr txBox="1">
            <a:spLocks noChangeArrowheads="1"/>
          </p:cNvSpPr>
          <p:nvPr/>
        </p:nvSpPr>
        <p:spPr bwMode="auto">
          <a:xfrm>
            <a:off x="1268414" y="2063751"/>
            <a:ext cx="4897437" cy="213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400"/>
              <a:t>14 Since then we have a great high priest who has passed through the heavens, Jesus the Son of God, </a:t>
            </a:r>
            <a:r>
              <a:rPr lang="en-AU" altLang="en-US" sz="1400" b="1">
                <a:solidFill>
                  <a:srgbClr val="CC0000"/>
                </a:solidFill>
              </a:rPr>
              <a:t>let us hold fast our confession</a:t>
            </a:r>
            <a:r>
              <a:rPr lang="en-AU" altLang="en-US" sz="1400"/>
              <a:t>. 15 </a:t>
            </a:r>
            <a:r>
              <a:rPr lang="en-AU" altLang="en-US" sz="1400" u="sng"/>
              <a:t>For we do not have a high priest who cannot sympathize with our weaknesses, but One who has been tempted in all things as we are, yet without sin.</a:t>
            </a:r>
            <a:r>
              <a:rPr lang="en-AU" altLang="en-US" sz="1400"/>
              <a:t> 16 </a:t>
            </a:r>
            <a:r>
              <a:rPr lang="en-AU" altLang="en-US" sz="1400">
                <a:solidFill>
                  <a:srgbClr val="CC0000"/>
                </a:solidFill>
              </a:rPr>
              <a:t>Let us therefore draw near with confidence to the throne of grace, that we may receive mercy and may find grace to help in time of need. </a:t>
            </a:r>
          </a:p>
          <a:p>
            <a:pPr>
              <a:spcBef>
                <a:spcPct val="50000"/>
              </a:spcBef>
            </a:pPr>
            <a:endParaRPr lang="en-AU" altLang="en-US" sz="1400"/>
          </a:p>
        </p:txBody>
      </p:sp>
      <p:sp>
        <p:nvSpPr>
          <p:cNvPr id="11277" name="Text Box 13">
            <a:extLst>
              <a:ext uri="{FF2B5EF4-FFF2-40B4-BE49-F238E27FC236}">
                <a16:creationId xmlns:a16="http://schemas.microsoft.com/office/drawing/2014/main" id="{4922D933-86A6-3B4E-818B-96473BAB8BAE}"/>
              </a:ext>
            </a:extLst>
          </p:cNvPr>
          <p:cNvSpPr txBox="1">
            <a:spLocks noChangeArrowheads="1"/>
          </p:cNvSpPr>
          <p:nvPr/>
        </p:nvSpPr>
        <p:spPr bwMode="auto">
          <a:xfrm>
            <a:off x="1196975" y="3935413"/>
            <a:ext cx="5111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2400">
                <a:solidFill>
                  <a:schemeClr val="accent2"/>
                </a:solidFill>
                <a:latin typeface="Lucida Handwriting" panose="03010101010101010101" pitchFamily="66" charset="77"/>
              </a:rPr>
              <a:t>What more needs to be said?</a:t>
            </a:r>
          </a:p>
        </p:txBody>
      </p:sp>
      <p:sp>
        <p:nvSpPr>
          <p:cNvPr id="11278" name="Text Box 14">
            <a:extLst>
              <a:ext uri="{FF2B5EF4-FFF2-40B4-BE49-F238E27FC236}">
                <a16:creationId xmlns:a16="http://schemas.microsoft.com/office/drawing/2014/main" id="{860466C3-8AC9-A34E-B386-0580D3C070C4}"/>
              </a:ext>
            </a:extLst>
          </p:cNvPr>
          <p:cNvSpPr txBox="1">
            <a:spLocks noChangeArrowheads="1"/>
          </p:cNvSpPr>
          <p:nvPr/>
        </p:nvSpPr>
        <p:spPr bwMode="auto">
          <a:xfrm>
            <a:off x="1412875" y="6167438"/>
            <a:ext cx="4895850"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AU" altLang="en-US" sz="1400" b="1">
                <a:solidFill>
                  <a:schemeClr val="accent2"/>
                </a:solidFill>
              </a:rPr>
              <a:t>	</a:t>
            </a:r>
            <a:r>
              <a:rPr lang="en-AU" altLang="en-US" sz="1400" b="1" i="1">
                <a:solidFill>
                  <a:schemeClr val="accent2"/>
                </a:solidFill>
              </a:rPr>
              <a:t>You may well ask, “How did 61 year old Cliffy do it?  You say that he ran in work boots, with out a team to assist him and he just never stopped ?!?!.  How did he win?  How did he do it?”</a:t>
            </a:r>
          </a:p>
          <a:p>
            <a:pPr>
              <a:spcBef>
                <a:spcPct val="50000"/>
              </a:spcBef>
              <a:buFontTx/>
              <a:buAutoNum type="arabicPeriod"/>
            </a:pPr>
            <a:r>
              <a:rPr lang="en-AU" altLang="en-US" sz="1400" b="1">
                <a:solidFill>
                  <a:schemeClr val="accent2"/>
                </a:solidFill>
              </a:rPr>
              <a:t>The “young Shuffle”  was an ungainly looking gait that actually used ½ of the energy of all other running styles.  Many long-long distant runners use it today and it has won the Sydney to Melbourne race some eight times!!   (The most difficult marathon race of all.)  </a:t>
            </a:r>
            <a:r>
              <a:rPr lang="en-AU" altLang="en-US" sz="1400" b="1" u="sng">
                <a:solidFill>
                  <a:schemeClr val="accent2"/>
                </a:solidFill>
                <a:effectLst>
                  <a:outerShdw blurRad="38100" dist="38100" dir="2700000" algn="tl">
                    <a:srgbClr val="C0C0C0"/>
                  </a:outerShdw>
                </a:effectLst>
              </a:rPr>
              <a:t>He ran at his speed</a:t>
            </a:r>
            <a:r>
              <a:rPr lang="en-AU" altLang="en-US" sz="1400" b="1">
                <a:solidFill>
                  <a:schemeClr val="accent2"/>
                </a:solidFill>
                <a:effectLst>
                  <a:outerShdw blurRad="38100" dist="38100" dir="2700000" algn="tl">
                    <a:srgbClr val="C0C0C0"/>
                  </a:outerShdw>
                </a:effectLst>
              </a:rPr>
              <a:t>.</a:t>
            </a:r>
          </a:p>
          <a:p>
            <a:pPr>
              <a:spcBef>
                <a:spcPct val="50000"/>
              </a:spcBef>
              <a:buFontTx/>
              <a:buAutoNum type="arabicPeriod"/>
            </a:pPr>
            <a:r>
              <a:rPr lang="en-AU" altLang="en-US" sz="1400" b="1" u="sng">
                <a:solidFill>
                  <a:schemeClr val="accent2"/>
                </a:solidFill>
                <a:effectLst>
                  <a:outerShdw blurRad="38100" dist="38100" dir="2700000" algn="tl">
                    <a:srgbClr val="C0C0C0"/>
                  </a:outerShdw>
                </a:effectLst>
              </a:rPr>
              <a:t>He never stopped</a:t>
            </a:r>
            <a:r>
              <a:rPr lang="en-AU" altLang="en-US" sz="1400" b="1">
                <a:solidFill>
                  <a:schemeClr val="accent2"/>
                </a:solidFill>
              </a:rPr>
              <a:t> to rest, he just kept on running, shuffling along constantly.</a:t>
            </a:r>
          </a:p>
          <a:p>
            <a:pPr>
              <a:spcBef>
                <a:spcPct val="50000"/>
              </a:spcBef>
              <a:buFontTx/>
              <a:buAutoNum type="arabicPeriod"/>
            </a:pPr>
            <a:r>
              <a:rPr lang="en-AU" altLang="en-US" sz="1400" b="1">
                <a:solidFill>
                  <a:schemeClr val="accent2"/>
                </a:solidFill>
              </a:rPr>
              <a:t>When he reached the threshold, </a:t>
            </a:r>
            <a:r>
              <a:rPr lang="en-AU" altLang="en-US" sz="1400" b="1" u="sng">
                <a:solidFill>
                  <a:schemeClr val="accent2"/>
                </a:solidFill>
                <a:effectLst>
                  <a:outerShdw blurRad="38100" dist="38100" dir="2700000" algn="tl">
                    <a:srgbClr val="C0C0C0"/>
                  </a:outerShdw>
                </a:effectLst>
              </a:rPr>
              <a:t>he kept a picture in his head</a:t>
            </a:r>
            <a:r>
              <a:rPr lang="en-AU" altLang="en-US" sz="1400" b="1">
                <a:solidFill>
                  <a:schemeClr val="accent2"/>
                </a:solidFill>
              </a:rPr>
              <a:t> of chasing sheep and a storm a-comin’: “Gotta be done….gotta be done”.</a:t>
            </a:r>
          </a:p>
          <a:p>
            <a:pPr>
              <a:spcBef>
                <a:spcPct val="50000"/>
              </a:spcBef>
              <a:buFontTx/>
              <a:buAutoNum type="arabicPeriod"/>
            </a:pPr>
            <a:r>
              <a:rPr lang="en-AU" altLang="en-US" sz="1400" b="1">
                <a:solidFill>
                  <a:schemeClr val="accent2"/>
                </a:solidFill>
              </a:rPr>
              <a:t>His only training partner was his mother who kept on telling him “…just one more hill, Cliff, just one more hill.  They are out there still.”  </a:t>
            </a:r>
            <a:r>
              <a:rPr lang="en-AU" altLang="en-US" sz="1400" b="1" u="sng">
                <a:solidFill>
                  <a:schemeClr val="accent2"/>
                </a:solidFill>
                <a:effectLst>
                  <a:outerShdw blurRad="38100" dist="38100" dir="2700000" algn="tl">
                    <a:srgbClr val="C0C0C0"/>
                  </a:outerShdw>
                </a:effectLst>
              </a:rPr>
              <a:t>He listened to his mother.</a:t>
            </a:r>
          </a:p>
        </p:txBody>
      </p:sp>
      <p:sp>
        <p:nvSpPr>
          <p:cNvPr id="11279" name="Line 15">
            <a:extLst>
              <a:ext uri="{FF2B5EF4-FFF2-40B4-BE49-F238E27FC236}">
                <a16:creationId xmlns:a16="http://schemas.microsoft.com/office/drawing/2014/main" id="{6D6022B4-381E-C944-BB0C-EA6ECA6E2F3F}"/>
              </a:ext>
            </a:extLst>
          </p:cNvPr>
          <p:cNvSpPr>
            <a:spLocks noChangeShapeType="1"/>
          </p:cNvSpPr>
          <p:nvPr/>
        </p:nvSpPr>
        <p:spPr bwMode="auto">
          <a:xfrm>
            <a:off x="1528763" y="4557712"/>
            <a:ext cx="4543425" cy="28575"/>
          </a:xfrm>
          <a:prstGeom prst="line">
            <a:avLst/>
          </a:prstGeom>
          <a:noFill/>
          <a:ln w="57150">
            <a:solidFill>
              <a:srgbClr val="CC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0" name="Text Box 16">
            <a:extLst>
              <a:ext uri="{FF2B5EF4-FFF2-40B4-BE49-F238E27FC236}">
                <a16:creationId xmlns:a16="http://schemas.microsoft.com/office/drawing/2014/main" id="{5052CDF2-3CCD-8043-955D-B235F095CFA2}"/>
              </a:ext>
            </a:extLst>
          </p:cNvPr>
          <p:cNvSpPr txBox="1">
            <a:spLocks noChangeArrowheads="1"/>
          </p:cNvSpPr>
          <p:nvPr/>
        </p:nvSpPr>
        <p:spPr bwMode="auto">
          <a:xfrm>
            <a:off x="1268413" y="4727576"/>
            <a:ext cx="511175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200" b="1"/>
              <a:t>THE END OF THE STORY:</a:t>
            </a:r>
            <a:r>
              <a:rPr lang="en-AU" altLang="en-US" sz="1200"/>
              <a:t>   When Cliff Young was awarded the first prize of $10,000, he said he did not know there was a prize and insisted that he had not entered for the money. He said, “There’re five other runners still out there doing it tougher than me,” and he gave them $2,000 each. He did not keep a single cent for himself. That act endeared him to all of Australia. Cliff was a humble, average man, who undertook an extraordinary feat and became a national sensation</a:t>
            </a:r>
          </a:p>
        </p:txBody>
      </p:sp>
      <p:grpSp>
        <p:nvGrpSpPr>
          <p:cNvPr id="15" name="Group 14">
            <a:extLst>
              <a:ext uri="{FF2B5EF4-FFF2-40B4-BE49-F238E27FC236}">
                <a16:creationId xmlns:a16="http://schemas.microsoft.com/office/drawing/2014/main" id="{1B728123-C0C9-B842-8611-65B1C1069259}"/>
              </a:ext>
            </a:extLst>
          </p:cNvPr>
          <p:cNvGrpSpPr/>
          <p:nvPr/>
        </p:nvGrpSpPr>
        <p:grpSpPr>
          <a:xfrm rot="16200000">
            <a:off x="-1357313" y="6181726"/>
            <a:ext cx="3838575" cy="651093"/>
            <a:chOff x="7058025" y="6096001"/>
            <a:chExt cx="3838575" cy="651093"/>
          </a:xfrm>
        </p:grpSpPr>
        <p:sp>
          <p:nvSpPr>
            <p:cNvPr id="16" name="TextBox 15">
              <a:extLst>
                <a:ext uri="{FF2B5EF4-FFF2-40B4-BE49-F238E27FC236}">
                  <a16:creationId xmlns:a16="http://schemas.microsoft.com/office/drawing/2014/main" id="{AAFF1FEF-333D-864E-A4AD-78E8AC6D8357}"/>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7" name="TextBox 16">
              <a:extLst>
                <a:ext uri="{FF2B5EF4-FFF2-40B4-BE49-F238E27FC236}">
                  <a16:creationId xmlns:a16="http://schemas.microsoft.com/office/drawing/2014/main" id="{05DEB831-A343-2540-928F-7DB68A4A0BF4}"/>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sp>
        <p:nvSpPr>
          <p:cNvPr id="19" name="TextBox 18">
            <a:extLst>
              <a:ext uri="{FF2B5EF4-FFF2-40B4-BE49-F238E27FC236}">
                <a16:creationId xmlns:a16="http://schemas.microsoft.com/office/drawing/2014/main" id="{01CB8F8F-D31F-6144-AF74-196E40D20A57}"/>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8055132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9DC287A-F572-774B-B6EC-06F6E42E6C91}"/>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19" name="Group 3">
            <a:extLst>
              <a:ext uri="{FF2B5EF4-FFF2-40B4-BE49-F238E27FC236}">
                <a16:creationId xmlns:a16="http://schemas.microsoft.com/office/drawing/2014/main" id="{AC70D484-7E7E-D542-9847-F6358096CEBF}"/>
              </a:ext>
            </a:extLst>
          </p:cNvPr>
          <p:cNvGrpSpPr>
            <a:grpSpLocks/>
          </p:cNvGrpSpPr>
          <p:nvPr/>
        </p:nvGrpSpPr>
        <p:grpSpPr bwMode="auto">
          <a:xfrm>
            <a:off x="188913" y="1416051"/>
            <a:ext cx="836612" cy="2030413"/>
            <a:chOff x="119" y="252"/>
            <a:chExt cx="527" cy="1279"/>
          </a:xfrm>
        </p:grpSpPr>
        <p:sp>
          <p:nvSpPr>
            <p:cNvPr id="9220" name="Rectangle 4">
              <a:extLst>
                <a:ext uri="{FF2B5EF4-FFF2-40B4-BE49-F238E27FC236}">
                  <a16:creationId xmlns:a16="http://schemas.microsoft.com/office/drawing/2014/main" id="{8D4339F7-1BDA-7F46-8170-31F64B06DA8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1" name="Line 5">
              <a:extLst>
                <a:ext uri="{FF2B5EF4-FFF2-40B4-BE49-F238E27FC236}">
                  <a16:creationId xmlns:a16="http://schemas.microsoft.com/office/drawing/2014/main" id="{55E01B72-B1B3-424A-815D-368AD785582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2" name="Line 6">
              <a:extLst>
                <a:ext uri="{FF2B5EF4-FFF2-40B4-BE49-F238E27FC236}">
                  <a16:creationId xmlns:a16="http://schemas.microsoft.com/office/drawing/2014/main" id="{0DED500D-C158-634D-91DD-82D275CA8DB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Text Box 7">
              <a:extLst>
                <a:ext uri="{FF2B5EF4-FFF2-40B4-BE49-F238E27FC236}">
                  <a16:creationId xmlns:a16="http://schemas.microsoft.com/office/drawing/2014/main" id="{BDA16E47-F990-3D41-BBE5-BA800568A973}"/>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9224" name="Text Box 8">
            <a:extLst>
              <a:ext uri="{FF2B5EF4-FFF2-40B4-BE49-F238E27FC236}">
                <a16:creationId xmlns:a16="http://schemas.microsoft.com/office/drawing/2014/main" id="{77BE1886-EB3D-1846-B1C6-3FCEBE6B8F66}"/>
              </a:ext>
            </a:extLst>
          </p:cNvPr>
          <p:cNvSpPr txBox="1">
            <a:spLocks noChangeArrowheads="1"/>
          </p:cNvSpPr>
          <p:nvPr/>
        </p:nvSpPr>
        <p:spPr bwMode="auto">
          <a:xfrm>
            <a:off x="1168402" y="1579563"/>
            <a:ext cx="53990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t>Question for Sunday Morning Discussion</a:t>
            </a:r>
            <a:endParaRPr lang="en-AU" altLang="en-US" sz="1400" b="1" dirty="0"/>
          </a:p>
        </p:txBody>
      </p:sp>
      <p:sp>
        <p:nvSpPr>
          <p:cNvPr id="9227" name="Text Box 11">
            <a:extLst>
              <a:ext uri="{FF2B5EF4-FFF2-40B4-BE49-F238E27FC236}">
                <a16:creationId xmlns:a16="http://schemas.microsoft.com/office/drawing/2014/main" id="{E0287A55-C733-B240-8DBA-CC110114BE2A}"/>
              </a:ext>
            </a:extLst>
          </p:cNvPr>
          <p:cNvSpPr txBox="1">
            <a:spLocks noChangeArrowheads="1"/>
          </p:cNvSpPr>
          <p:nvPr/>
        </p:nvSpPr>
        <p:spPr bwMode="auto">
          <a:xfrm>
            <a:off x="1398588" y="2127251"/>
            <a:ext cx="5040312" cy="720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400" i="1"/>
              <a:t>What do you remember about Cliff Young’s feat?  Do you remember what you were doing when he won?   How did you feel?</a:t>
            </a:r>
          </a:p>
          <a:p>
            <a:pPr>
              <a:spcBef>
                <a:spcPct val="50000"/>
              </a:spcBef>
              <a:buFontTx/>
              <a:buAutoNum type="arabicPeriod"/>
            </a:pPr>
            <a:r>
              <a:rPr lang="en-AU" altLang="en-US" sz="1400"/>
              <a:t>How does Cliff Young’s story assist you in understanding Hebrews 4?   What is the writer’s big picture point for the whole of this chapter?</a:t>
            </a:r>
          </a:p>
          <a:p>
            <a:pPr>
              <a:spcBef>
                <a:spcPct val="50000"/>
              </a:spcBef>
              <a:buFontTx/>
              <a:buAutoNum type="arabicPeriod"/>
            </a:pPr>
            <a:r>
              <a:rPr lang="en-AU" altLang="en-US" sz="1400"/>
              <a:t>What is your definition of fear?</a:t>
            </a:r>
          </a:p>
          <a:p>
            <a:pPr>
              <a:spcBef>
                <a:spcPct val="50000"/>
              </a:spcBef>
              <a:buFontTx/>
              <a:buAutoNum type="arabicPeriod"/>
            </a:pPr>
            <a:r>
              <a:rPr lang="en-AU" altLang="en-US" sz="1400"/>
              <a:t>What do you fear the most in this life?   What really scares you?   How do you use that fear positively?</a:t>
            </a:r>
          </a:p>
          <a:p>
            <a:pPr>
              <a:spcBef>
                <a:spcPct val="50000"/>
              </a:spcBef>
              <a:buFontTx/>
              <a:buAutoNum type="arabicPeriod"/>
            </a:pPr>
            <a:r>
              <a:rPr lang="en-AU" altLang="en-US" sz="1400"/>
              <a:t>Do you see a modern day need to preach the word to all of the world, even the neighbours across the street?</a:t>
            </a:r>
          </a:p>
          <a:p>
            <a:pPr>
              <a:spcBef>
                <a:spcPct val="50000"/>
              </a:spcBef>
              <a:buFontTx/>
              <a:buAutoNum type="arabicPeriod"/>
            </a:pPr>
            <a:r>
              <a:rPr lang="en-AU" altLang="en-US" sz="1400"/>
              <a:t>What happens if someone does not respond to the gospel message the first time I try to talk to them about it?   How do I treat those that have not yet accepted the idea of Jesus, as God’s Saving Son?   What do I need to do next?   Do I need to continue my friendship with them?    (Remember Cliff Young)</a:t>
            </a:r>
          </a:p>
          <a:p>
            <a:pPr>
              <a:spcBef>
                <a:spcPct val="50000"/>
              </a:spcBef>
              <a:buFontTx/>
              <a:buAutoNum type="arabicPeriod"/>
            </a:pPr>
            <a:r>
              <a:rPr lang="en-AU" altLang="en-US" sz="1400"/>
              <a:t>What do I need to say when someone gives out a very good rebuttal to the elements of my faith?   Where do I need to stand strong?  </a:t>
            </a:r>
          </a:p>
          <a:p>
            <a:pPr>
              <a:spcBef>
                <a:spcPct val="50000"/>
              </a:spcBef>
              <a:buFontTx/>
              <a:buAutoNum type="arabicPeriod"/>
            </a:pPr>
            <a:r>
              <a:rPr lang="en-AU" altLang="en-US" sz="1400"/>
              <a:t>What can I do to prepare myself to give out better answers to critics?   Do I have to have a Ph.D. in the study of apologetics to go out and serve?  How much          do I need to know?</a:t>
            </a:r>
          </a:p>
          <a:p>
            <a:pPr>
              <a:spcBef>
                <a:spcPct val="50000"/>
              </a:spcBef>
              <a:buFontTx/>
              <a:buAutoNum type="arabicPeriod"/>
            </a:pPr>
            <a:r>
              <a:rPr lang="en-AU" altLang="en-US" sz="1400"/>
              <a:t>What does the words of the song mean when it says that there “is a sure and strong retreat, tis found beneath the mercy seat.”  Does it speak of heaven or is there a mercy seat here?  How does this speak to the idea of the Lord’s rest for us”?</a:t>
            </a:r>
          </a:p>
        </p:txBody>
      </p:sp>
      <p:sp>
        <p:nvSpPr>
          <p:cNvPr id="9229" name="Text Box 13">
            <a:extLst>
              <a:ext uri="{FF2B5EF4-FFF2-40B4-BE49-F238E27FC236}">
                <a16:creationId xmlns:a16="http://schemas.microsoft.com/office/drawing/2014/main" id="{8E37DEDE-4CB0-794B-896D-4719158877B9}"/>
              </a:ext>
            </a:extLst>
          </p:cNvPr>
          <p:cNvSpPr txBox="1">
            <a:spLocks noChangeArrowheads="1"/>
          </p:cNvSpPr>
          <p:nvPr/>
        </p:nvSpPr>
        <p:spPr bwMode="auto">
          <a:xfrm>
            <a:off x="1312863" y="558801"/>
            <a:ext cx="52562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2000" b="1" dirty="0">
                <a:effectLst>
                  <a:outerShdw blurRad="38100" dist="38100" dir="2700000" algn="tl">
                    <a:srgbClr val="C0C0C0"/>
                  </a:outerShdw>
                </a:effectLst>
              </a:rPr>
              <a:t>Opportunity and Faith                                         Faith and Opportunity</a:t>
            </a:r>
          </a:p>
        </p:txBody>
      </p:sp>
      <p:grpSp>
        <p:nvGrpSpPr>
          <p:cNvPr id="12" name="Group 11">
            <a:extLst>
              <a:ext uri="{FF2B5EF4-FFF2-40B4-BE49-F238E27FC236}">
                <a16:creationId xmlns:a16="http://schemas.microsoft.com/office/drawing/2014/main" id="{3F355B92-68D7-EB49-BA0A-A1D0141C9F12}"/>
              </a:ext>
            </a:extLst>
          </p:cNvPr>
          <p:cNvGrpSpPr/>
          <p:nvPr/>
        </p:nvGrpSpPr>
        <p:grpSpPr>
          <a:xfrm rot="16200000">
            <a:off x="-1357313" y="6181726"/>
            <a:ext cx="3838575" cy="651093"/>
            <a:chOff x="7058025" y="6096001"/>
            <a:chExt cx="3838575" cy="651093"/>
          </a:xfrm>
        </p:grpSpPr>
        <p:sp>
          <p:nvSpPr>
            <p:cNvPr id="13" name="TextBox 12">
              <a:extLst>
                <a:ext uri="{FF2B5EF4-FFF2-40B4-BE49-F238E27FC236}">
                  <a16:creationId xmlns:a16="http://schemas.microsoft.com/office/drawing/2014/main" id="{55793192-D991-F44A-BF7E-3294B11BBAD5}"/>
                </a:ext>
              </a:extLst>
            </p:cNvPr>
            <p:cNvSpPr txBox="1"/>
            <p:nvPr/>
          </p:nvSpPr>
          <p:spPr>
            <a:xfrm>
              <a:off x="7058025" y="6100763"/>
              <a:ext cx="3800475" cy="646331"/>
            </a:xfrm>
            <a:prstGeom prst="rect">
              <a:avLst/>
            </a:prstGeom>
            <a:noFill/>
          </p:spPr>
          <p:txBody>
            <a:bodyPr wrap="square" rtlCol="0">
              <a:spAutoFit/>
            </a:bodyPr>
            <a:lstStyle/>
            <a:p>
              <a:r>
                <a:rPr lang="en-US" sz="3600" b="1" dirty="0">
                  <a:solidFill>
                    <a:srgbClr val="FF0000"/>
                  </a:solidFill>
                </a:rPr>
                <a:t>Cliffy Young’s Run</a:t>
              </a:r>
            </a:p>
          </p:txBody>
        </p:sp>
        <p:sp>
          <p:nvSpPr>
            <p:cNvPr id="14" name="TextBox 13">
              <a:extLst>
                <a:ext uri="{FF2B5EF4-FFF2-40B4-BE49-F238E27FC236}">
                  <a16:creationId xmlns:a16="http://schemas.microsoft.com/office/drawing/2014/main" id="{931F5B52-283D-0D47-B2F3-FA969BBFC7C5}"/>
                </a:ext>
              </a:extLst>
            </p:cNvPr>
            <p:cNvSpPr txBox="1"/>
            <p:nvPr/>
          </p:nvSpPr>
          <p:spPr>
            <a:xfrm>
              <a:off x="7096125" y="6096001"/>
              <a:ext cx="3800475" cy="646331"/>
            </a:xfrm>
            <a:prstGeom prst="rect">
              <a:avLst/>
            </a:prstGeom>
            <a:noFill/>
          </p:spPr>
          <p:txBody>
            <a:bodyPr wrap="square" rtlCol="0">
              <a:spAutoFit/>
            </a:bodyPr>
            <a:lstStyle/>
            <a:p>
              <a:r>
                <a:rPr lang="en-US" sz="3600" b="1" dirty="0">
                  <a:solidFill>
                    <a:srgbClr val="FFFF00"/>
                  </a:solidFill>
                </a:rPr>
                <a:t>Cliffy Young’s Run</a:t>
              </a:r>
            </a:p>
          </p:txBody>
        </p:sp>
      </p:grpSp>
      <p:pic>
        <p:nvPicPr>
          <p:cNvPr id="2" name="Picture 1">
            <a:extLst>
              <a:ext uri="{FF2B5EF4-FFF2-40B4-BE49-F238E27FC236}">
                <a16:creationId xmlns:a16="http://schemas.microsoft.com/office/drawing/2014/main" id="{A19A2935-F905-4444-90D4-1BC56B777BDD}"/>
              </a:ext>
            </a:extLst>
          </p:cNvPr>
          <p:cNvPicPr>
            <a:picLocks noChangeAspect="1"/>
          </p:cNvPicPr>
          <p:nvPr/>
        </p:nvPicPr>
        <p:blipFill>
          <a:blip r:embed="rId2"/>
          <a:stretch>
            <a:fillRect/>
          </a:stretch>
        </p:blipFill>
        <p:spPr>
          <a:xfrm>
            <a:off x="3343276" y="9155239"/>
            <a:ext cx="2386012" cy="2576893"/>
          </a:xfrm>
          <a:prstGeom prst="rect">
            <a:avLst/>
          </a:prstGeom>
        </p:spPr>
      </p:pic>
      <p:sp>
        <p:nvSpPr>
          <p:cNvPr id="17" name="TextBox 16">
            <a:extLst>
              <a:ext uri="{FF2B5EF4-FFF2-40B4-BE49-F238E27FC236}">
                <a16:creationId xmlns:a16="http://schemas.microsoft.com/office/drawing/2014/main" id="{55A90CC3-3107-5140-9FB5-DE4FF3A1F60F}"/>
              </a:ext>
            </a:extLst>
          </p:cNvPr>
          <p:cNvSpPr txBox="1"/>
          <p:nvPr/>
        </p:nvSpPr>
        <p:spPr>
          <a:xfrm>
            <a:off x="214313" y="10815637"/>
            <a:ext cx="742949" cy="584775"/>
          </a:xfrm>
          <a:prstGeom prst="rect">
            <a:avLst/>
          </a:prstGeom>
          <a:noFill/>
        </p:spPr>
        <p:txBody>
          <a:bodyPr wrap="square" rtlCol="0">
            <a:spAutoFit/>
          </a:bodyPr>
          <a:lstStyle/>
          <a:p>
            <a:r>
              <a:rPr lang="en-US" sz="3200" b="1" dirty="0">
                <a:solidFill>
                  <a:schemeClr val="bg1"/>
                </a:solidFill>
              </a:rPr>
              <a:t>L6</a:t>
            </a:r>
          </a:p>
        </p:txBody>
      </p:sp>
    </p:spTree>
    <p:extLst>
      <p:ext uri="{BB962C8B-B14F-4D97-AF65-F5344CB8AC3E}">
        <p14:creationId xmlns:p14="http://schemas.microsoft.com/office/powerpoint/2010/main" val="29653341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D73CCF9D-A3DE-6B42-80E0-8BEA8C229BB2}"/>
              </a:ext>
            </a:extLst>
          </p:cNvPr>
          <p:cNvSpPr>
            <a:spLocks noGrp="1"/>
          </p:cNvSpPr>
          <p:nvPr>
            <p:ph type="sldNum" sz="quarter" idx="12"/>
          </p:nvPr>
        </p:nvSpPr>
        <p:spPr>
          <a:xfrm>
            <a:off x="4914900" y="10010775"/>
            <a:ext cx="1600200" cy="688975"/>
          </a:xfrm>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37885-B641-3A48-9A97-A79C6FD22C22}" type="slidenum">
              <a:rPr lang="en-AU" altLang="en-US"/>
              <a:pPr/>
              <a:t>53</a:t>
            </a:fld>
            <a:endParaRPr lang="en-AU" altLang="en-US"/>
          </a:p>
        </p:txBody>
      </p:sp>
      <p:sp>
        <p:nvSpPr>
          <p:cNvPr id="3" name="Rectangle 2">
            <a:extLst>
              <a:ext uri="{FF2B5EF4-FFF2-40B4-BE49-F238E27FC236}">
                <a16:creationId xmlns:a16="http://schemas.microsoft.com/office/drawing/2014/main" id="{9306F969-65E9-2441-B078-2273DE90D0D9}"/>
              </a:ext>
            </a:extLst>
          </p:cNvPr>
          <p:cNvSpPr>
            <a:spLocks noChangeArrowheads="1"/>
          </p:cNvSpPr>
          <p:nvPr/>
        </p:nvSpPr>
        <p:spPr bwMode="auto">
          <a:xfrm>
            <a:off x="0" y="0"/>
            <a:ext cx="6858000" cy="12192000"/>
          </a:xfrm>
          <a:prstGeom prst="rect">
            <a:avLst/>
          </a:prstGeom>
          <a:gradFill rotWithShape="1">
            <a:gsLst>
              <a:gs pos="0">
                <a:srgbClr val="000066"/>
              </a:gs>
              <a:gs pos="100000">
                <a:srgbClr val="000000"/>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 name="Rectangle 3">
            <a:extLst>
              <a:ext uri="{FF2B5EF4-FFF2-40B4-BE49-F238E27FC236}">
                <a16:creationId xmlns:a16="http://schemas.microsoft.com/office/drawing/2014/main" id="{11F0A1BF-1906-4443-9F72-193CD136C1C7}"/>
              </a:ext>
            </a:extLst>
          </p:cNvPr>
          <p:cNvSpPr>
            <a:spLocks noChangeArrowheads="1"/>
          </p:cNvSpPr>
          <p:nvPr/>
        </p:nvSpPr>
        <p:spPr bwMode="auto">
          <a:xfrm>
            <a:off x="620713" y="9906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5" name="Picture 4" descr="240px-Bloch-SermonOnTheMount">
            <a:extLst>
              <a:ext uri="{FF2B5EF4-FFF2-40B4-BE49-F238E27FC236}">
                <a16:creationId xmlns:a16="http://schemas.microsoft.com/office/drawing/2014/main" id="{97359264-9316-A545-AFCA-A940863D42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6224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5">
            <a:extLst>
              <a:ext uri="{FF2B5EF4-FFF2-40B4-BE49-F238E27FC236}">
                <a16:creationId xmlns:a16="http://schemas.microsoft.com/office/drawing/2014/main" id="{B6A3940C-230A-DF43-9375-3A38A7328D00}"/>
              </a:ext>
            </a:extLst>
          </p:cNvPr>
          <p:cNvSpPr>
            <a:spLocks noChangeArrowheads="1" noChangeShapeType="1" noTextEdit="1"/>
          </p:cNvSpPr>
          <p:nvPr/>
        </p:nvSpPr>
        <p:spPr bwMode="auto">
          <a:xfrm rot="5400000">
            <a:off x="-1647031" y="4683919"/>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7" name="AutoShape 6">
            <a:extLst>
              <a:ext uri="{FF2B5EF4-FFF2-40B4-BE49-F238E27FC236}">
                <a16:creationId xmlns:a16="http://schemas.microsoft.com/office/drawing/2014/main" id="{812C75D2-F53A-7D48-AE3B-85B525460E29}"/>
              </a:ext>
            </a:extLst>
          </p:cNvPr>
          <p:cNvSpPr>
            <a:spLocks noChangeArrowheads="1"/>
          </p:cNvSpPr>
          <p:nvPr/>
        </p:nvSpPr>
        <p:spPr bwMode="auto">
          <a:xfrm flipV="1">
            <a:off x="620713" y="93281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8" name="AutoShape 7">
            <a:extLst>
              <a:ext uri="{FF2B5EF4-FFF2-40B4-BE49-F238E27FC236}">
                <a16:creationId xmlns:a16="http://schemas.microsoft.com/office/drawing/2014/main" id="{AC380A9E-1971-7640-8D1B-EB577CED5452}"/>
              </a:ext>
            </a:extLst>
          </p:cNvPr>
          <p:cNvSpPr>
            <a:spLocks noChangeArrowheads="1"/>
          </p:cNvSpPr>
          <p:nvPr/>
        </p:nvSpPr>
        <p:spPr bwMode="auto">
          <a:xfrm flipV="1">
            <a:off x="1700213" y="9328150"/>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 name="Text Box 9">
            <a:extLst>
              <a:ext uri="{FF2B5EF4-FFF2-40B4-BE49-F238E27FC236}">
                <a16:creationId xmlns:a16="http://schemas.microsoft.com/office/drawing/2014/main" id="{E599ED75-32FE-7442-9C33-A891483A330D}"/>
              </a:ext>
            </a:extLst>
          </p:cNvPr>
          <p:cNvSpPr txBox="1">
            <a:spLocks noChangeArrowheads="1"/>
          </p:cNvSpPr>
          <p:nvPr/>
        </p:nvSpPr>
        <p:spPr bwMode="auto">
          <a:xfrm>
            <a:off x="3213100" y="5006975"/>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a:solidFill>
                  <a:schemeClr val="bg1"/>
                </a:solidFill>
              </a:rPr>
              <a:t>Jesus preaching the “Sermon On The Mount”</a:t>
            </a:r>
          </a:p>
          <a:p>
            <a:pPr algn="ctr" eaLnBrk="1" hangingPunct="1">
              <a:spcBef>
                <a:spcPct val="50000"/>
              </a:spcBef>
            </a:pPr>
            <a:r>
              <a:rPr lang="en-AU" altLang="en-US" sz="1000">
                <a:solidFill>
                  <a:schemeClr val="bg1"/>
                </a:solidFill>
              </a:rPr>
              <a:t>By  Karl Heinrich Bloch</a:t>
            </a:r>
          </a:p>
        </p:txBody>
      </p:sp>
      <p:sp>
        <p:nvSpPr>
          <p:cNvPr id="10" name="Text Box 10">
            <a:extLst>
              <a:ext uri="{FF2B5EF4-FFF2-40B4-BE49-F238E27FC236}">
                <a16:creationId xmlns:a16="http://schemas.microsoft.com/office/drawing/2014/main" id="{CD3D5357-B7B2-2948-8A29-E3FE1E89DB8B}"/>
              </a:ext>
            </a:extLst>
          </p:cNvPr>
          <p:cNvSpPr txBox="1">
            <a:spLocks noChangeArrowheads="1"/>
          </p:cNvSpPr>
          <p:nvPr/>
        </p:nvSpPr>
        <p:spPr bwMode="auto">
          <a:xfrm>
            <a:off x="2932113" y="10693400"/>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dirty="0">
                <a:solidFill>
                  <a:schemeClr val="bg1"/>
                </a:solidFill>
              </a:rPr>
              <a:t>The Study prepared by</a:t>
            </a:r>
          </a:p>
          <a:p>
            <a:pPr algn="ctr" eaLnBrk="1" hangingPunct="1">
              <a:spcBef>
                <a:spcPct val="50000"/>
              </a:spcBef>
            </a:pPr>
            <a:r>
              <a:rPr lang="en-AU" altLang="en-US" sz="1200" b="1" dirty="0">
                <a:solidFill>
                  <a:schemeClr val="bg1"/>
                </a:solidFill>
              </a:rPr>
              <a:t>L. M.  Ancell , </a:t>
            </a:r>
          </a:p>
        </p:txBody>
      </p:sp>
      <p:sp>
        <p:nvSpPr>
          <p:cNvPr id="11" name="Line 11">
            <a:extLst>
              <a:ext uri="{FF2B5EF4-FFF2-40B4-BE49-F238E27FC236}">
                <a16:creationId xmlns:a16="http://schemas.microsoft.com/office/drawing/2014/main" id="{BCF403AA-75C2-3E42-8217-B2E9B80E259B}"/>
              </a:ext>
            </a:extLst>
          </p:cNvPr>
          <p:cNvSpPr>
            <a:spLocks noChangeShapeType="1"/>
          </p:cNvSpPr>
          <p:nvPr/>
        </p:nvSpPr>
        <p:spPr bwMode="auto">
          <a:xfrm>
            <a:off x="692150" y="93281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2">
            <a:extLst>
              <a:ext uri="{FF2B5EF4-FFF2-40B4-BE49-F238E27FC236}">
                <a16:creationId xmlns:a16="http://schemas.microsoft.com/office/drawing/2014/main" id="{2C2D10D0-A092-4D40-886E-53D8AD0DF3ED}"/>
              </a:ext>
            </a:extLst>
          </p:cNvPr>
          <p:cNvSpPr>
            <a:spLocks noChangeShapeType="1"/>
          </p:cNvSpPr>
          <p:nvPr/>
        </p:nvSpPr>
        <p:spPr bwMode="auto">
          <a:xfrm>
            <a:off x="908050" y="990600"/>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13">
            <a:extLst>
              <a:ext uri="{FF2B5EF4-FFF2-40B4-BE49-F238E27FC236}">
                <a16:creationId xmlns:a16="http://schemas.microsoft.com/office/drawing/2014/main" id="{D4653A00-FC33-4B46-9241-955148105AF3}"/>
              </a:ext>
            </a:extLst>
          </p:cNvPr>
          <p:cNvSpPr>
            <a:spLocks noChangeShapeType="1"/>
          </p:cNvSpPr>
          <p:nvPr/>
        </p:nvSpPr>
        <p:spPr bwMode="auto">
          <a:xfrm>
            <a:off x="765175" y="9906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14">
            <a:extLst>
              <a:ext uri="{FF2B5EF4-FFF2-40B4-BE49-F238E27FC236}">
                <a16:creationId xmlns:a16="http://schemas.microsoft.com/office/drawing/2014/main" id="{C5266DBB-F6AF-804B-BCD1-DDEF362DAF70}"/>
              </a:ext>
            </a:extLst>
          </p:cNvPr>
          <p:cNvSpPr>
            <a:spLocks noChangeShapeType="1"/>
          </p:cNvSpPr>
          <p:nvPr/>
        </p:nvSpPr>
        <p:spPr bwMode="auto">
          <a:xfrm>
            <a:off x="981075" y="990600"/>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AutoShape 15">
            <a:extLst>
              <a:ext uri="{FF2B5EF4-FFF2-40B4-BE49-F238E27FC236}">
                <a16:creationId xmlns:a16="http://schemas.microsoft.com/office/drawing/2014/main" id="{E6DA3139-035E-654D-AFCA-A2EB7B164AD7}"/>
              </a:ext>
            </a:extLst>
          </p:cNvPr>
          <p:cNvSpPr>
            <a:spLocks noChangeArrowheads="1"/>
          </p:cNvSpPr>
          <p:nvPr/>
        </p:nvSpPr>
        <p:spPr bwMode="auto">
          <a:xfrm flipH="1">
            <a:off x="0" y="9366250"/>
            <a:ext cx="1196975" cy="1295400"/>
          </a:xfrm>
          <a:prstGeom prst="triangle">
            <a:avLst>
              <a:gd name="adj" fmla="val 50000"/>
            </a:avLst>
          </a:prstGeom>
          <a:solidFill>
            <a:schemeClr val="tx1"/>
          </a:solidFill>
          <a:ln>
            <a:noFill/>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Tree>
    <p:extLst>
      <p:ext uri="{BB962C8B-B14F-4D97-AF65-F5344CB8AC3E}">
        <p14:creationId xmlns:p14="http://schemas.microsoft.com/office/powerpoint/2010/main" val="23655829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a:extLst>
              <a:ext uri="{FF2B5EF4-FFF2-40B4-BE49-F238E27FC236}">
                <a16:creationId xmlns:a16="http://schemas.microsoft.com/office/drawing/2014/main" id="{645A33AF-6802-CB41-AA51-1FC063B7AC66}"/>
              </a:ext>
            </a:extLst>
          </p:cNvPr>
          <p:cNvSpPr>
            <a:spLocks noGrp="1"/>
          </p:cNvSpPr>
          <p:nvPr>
            <p:ph type="sldNum" sz="quarter" idx="12"/>
          </p:nvPr>
        </p:nvSpPr>
        <p:spPr/>
        <p:txBody>
          <a:bodyPr/>
          <a:lstStyle/>
          <a:p>
            <a:fld id="{2E7CEBFD-72F5-214D-A208-B4E45ED3AC48}" type="slidenum">
              <a:rPr lang="en-AU" altLang="en-US"/>
              <a:pPr/>
              <a:t>54</a:t>
            </a:fld>
            <a:endParaRPr lang="en-AU" altLang="en-US"/>
          </a:p>
        </p:txBody>
      </p:sp>
      <p:sp>
        <p:nvSpPr>
          <p:cNvPr id="4098" name="Rectangle 2">
            <a:extLst>
              <a:ext uri="{FF2B5EF4-FFF2-40B4-BE49-F238E27FC236}">
                <a16:creationId xmlns:a16="http://schemas.microsoft.com/office/drawing/2014/main" id="{5C5ED327-4F9A-954B-BA3A-257CC1A725C5}"/>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 name="Group 3">
            <a:extLst>
              <a:ext uri="{FF2B5EF4-FFF2-40B4-BE49-F238E27FC236}">
                <a16:creationId xmlns:a16="http://schemas.microsoft.com/office/drawing/2014/main" id="{EA1ED561-E731-EB4F-88D3-9D6BF78CA8B4}"/>
              </a:ext>
            </a:extLst>
          </p:cNvPr>
          <p:cNvGrpSpPr>
            <a:grpSpLocks/>
          </p:cNvGrpSpPr>
          <p:nvPr/>
        </p:nvGrpSpPr>
        <p:grpSpPr bwMode="auto">
          <a:xfrm>
            <a:off x="188913" y="1416051"/>
            <a:ext cx="836612" cy="2030413"/>
            <a:chOff x="119" y="252"/>
            <a:chExt cx="527" cy="1279"/>
          </a:xfrm>
        </p:grpSpPr>
        <p:sp>
          <p:nvSpPr>
            <p:cNvPr id="4100" name="Rectangle 4">
              <a:extLst>
                <a:ext uri="{FF2B5EF4-FFF2-40B4-BE49-F238E27FC236}">
                  <a16:creationId xmlns:a16="http://schemas.microsoft.com/office/drawing/2014/main" id="{014E31BB-A127-8046-9260-1A21B663C29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0C0AB16A-1851-5A44-9448-095F9E4BF104}"/>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6">
              <a:extLst>
                <a:ext uri="{FF2B5EF4-FFF2-40B4-BE49-F238E27FC236}">
                  <a16:creationId xmlns:a16="http://schemas.microsoft.com/office/drawing/2014/main" id="{6D356201-0779-1246-BBAE-F2448E5489B6}"/>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Text Box 7">
              <a:extLst>
                <a:ext uri="{FF2B5EF4-FFF2-40B4-BE49-F238E27FC236}">
                  <a16:creationId xmlns:a16="http://schemas.microsoft.com/office/drawing/2014/main" id="{BEFF4BCC-50C3-6142-ADE6-5D992CD116E7}"/>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06" name="Text Box 10">
            <a:extLst>
              <a:ext uri="{FF2B5EF4-FFF2-40B4-BE49-F238E27FC236}">
                <a16:creationId xmlns:a16="http://schemas.microsoft.com/office/drawing/2014/main" id="{4B800C90-1B9C-774D-939C-5FED51C1ACD4}"/>
              </a:ext>
            </a:extLst>
          </p:cNvPr>
          <p:cNvSpPr txBox="1">
            <a:spLocks noChangeArrowheads="1"/>
          </p:cNvSpPr>
          <p:nvPr/>
        </p:nvSpPr>
        <p:spPr bwMode="auto">
          <a:xfrm>
            <a:off x="115889" y="3575051"/>
            <a:ext cx="9810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b="1">
                <a:solidFill>
                  <a:schemeClr val="bg1"/>
                </a:solidFill>
              </a:rPr>
              <a:t>The Human </a:t>
            </a:r>
            <a:r>
              <a:rPr lang="en-AU" altLang="en-US" sz="1200" b="1">
                <a:solidFill>
                  <a:schemeClr val="bg1"/>
                </a:solidFill>
              </a:rPr>
              <a:t>Interest</a:t>
            </a:r>
            <a:r>
              <a:rPr lang="en-AU" altLang="en-US" sz="1000" b="1">
                <a:solidFill>
                  <a:schemeClr val="bg1"/>
                </a:solidFill>
              </a:rPr>
              <a:t> Story           of the       Day</a:t>
            </a:r>
          </a:p>
        </p:txBody>
      </p:sp>
      <p:sp>
        <p:nvSpPr>
          <p:cNvPr id="4107" name="Text Box 11">
            <a:extLst>
              <a:ext uri="{FF2B5EF4-FFF2-40B4-BE49-F238E27FC236}">
                <a16:creationId xmlns:a16="http://schemas.microsoft.com/office/drawing/2014/main" id="{4BC14643-2725-6F42-BB0A-E4E8702EEF98}"/>
              </a:ext>
            </a:extLst>
          </p:cNvPr>
          <p:cNvSpPr txBox="1">
            <a:spLocks noChangeArrowheads="1"/>
          </p:cNvSpPr>
          <p:nvPr/>
        </p:nvSpPr>
        <p:spPr bwMode="auto">
          <a:xfrm>
            <a:off x="1390649" y="2173289"/>
            <a:ext cx="5057775" cy="849463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AU" altLang="en-US" sz="1200" dirty="0"/>
              <a:t>Studs Terkel in his book, </a:t>
            </a:r>
            <a:r>
              <a:rPr lang="en-AU" altLang="en-US" sz="1200" u="sng" dirty="0"/>
              <a:t>The Last Good War</a:t>
            </a:r>
            <a:r>
              <a:rPr lang="en-AU" altLang="en-US" sz="1200" dirty="0"/>
              <a:t>, noted that in the war, there in the Atlantic Ocean during the height of the </a:t>
            </a:r>
            <a:r>
              <a:rPr lang="en-AU" altLang="en-US" sz="1200" dirty="0" err="1"/>
              <a:t>u-boat</a:t>
            </a:r>
            <a:r>
              <a:rPr lang="en-AU" altLang="en-US" sz="1200" dirty="0"/>
              <a:t> campaign, a freighter caring Sherman tanks from North America began to cross the ocean from Halifax, Nova Scotia.  They were sailing for the Allied Forces, but they found themselves in a very bad storm.   One of the men on that ship was an 18 year old merchant seaman named David Milton.  It is 1942.</a:t>
            </a:r>
          </a:p>
          <a:p>
            <a:pPr algn="just">
              <a:spcBef>
                <a:spcPct val="50000"/>
              </a:spcBef>
            </a:pPr>
            <a:r>
              <a:rPr lang="en-AU" altLang="en-US" sz="1200" dirty="0"/>
              <a:t>During this voyage to Europe, a storm came up and the tanks that were stored in the cargo hold broke loose and began to slide around the length of that hold.  These twenty tons of loose and sliding metal slammed into the bulkheads and they threatened to go clean through the sides of the ship, sinking that ship, quick-smart.  Something had to be done, now !!!</a:t>
            </a:r>
          </a:p>
          <a:p>
            <a:pPr algn="just">
              <a:spcBef>
                <a:spcPct val="50000"/>
              </a:spcBef>
            </a:pPr>
            <a:r>
              <a:rPr lang="en-AU" altLang="en-US" sz="1200" dirty="0"/>
              <a:t>Down into the hold went several merchant seaman who were charged with securing the cargo.  This is one of the most dangerous jobs at sea.  One of these men was David Milton.  No one expected to come up out of the hold alive.  They climbed up on top of those sliding tanks and they began the famous ‘tank round-up’, a feat of pure muscle, frail rope, and steel cable.</a:t>
            </a:r>
          </a:p>
          <a:p>
            <a:pPr algn="just">
              <a:spcBef>
                <a:spcPct val="50000"/>
              </a:spcBef>
            </a:pPr>
            <a:r>
              <a:rPr lang="en-AU" altLang="en-US" sz="1200" dirty="0"/>
              <a:t>The ship had to pull out of line in the convoy, placing itself at risk of the </a:t>
            </a:r>
            <a:r>
              <a:rPr lang="en-AU" altLang="en-US" sz="1200" dirty="0" err="1"/>
              <a:t>u-boats</a:t>
            </a:r>
            <a:r>
              <a:rPr lang="en-AU" altLang="en-US" sz="1200" dirty="0"/>
              <a:t> and out of reach of the protection of the convoy.  For ten long hours they struggled, one tank at a time to get cables in place and secure those tanks.   The ship had to head into the waves to help the men below, taking the ship farther and farther from the safety net of the convoy.</a:t>
            </a:r>
          </a:p>
          <a:p>
            <a:pPr algn="just">
              <a:spcBef>
                <a:spcPct val="50000"/>
              </a:spcBef>
            </a:pPr>
            <a:r>
              <a:rPr lang="en-AU" altLang="en-US" sz="1200" dirty="0"/>
              <a:t>Eyewitnesses say that not one seaman was killed in this rather special rodeo, but there were several broken bones and smashed fingers.   It took time, and it took a constant watchful, ‘timed’, eye to the roll of that ship.   David Milton climbed out of the hold, alive and well.  The ship was safe.</a:t>
            </a:r>
          </a:p>
          <a:p>
            <a:pPr algn="just">
              <a:spcBef>
                <a:spcPct val="50000"/>
              </a:spcBef>
            </a:pPr>
            <a:r>
              <a:rPr lang="en-AU" altLang="en-US" sz="1200" dirty="0"/>
              <a:t>Yes, they succeeded in securing the lines, of ‘corralling the tanks’.  No other ship was lost, and no tanks were destroyed.  It was the largest shifting of weight without any loss to have ever occurred at sea.</a:t>
            </a:r>
          </a:p>
          <a:p>
            <a:pPr algn="just">
              <a:spcBef>
                <a:spcPct val="50000"/>
              </a:spcBef>
            </a:pPr>
            <a:r>
              <a:rPr lang="en-AU" altLang="en-US" sz="1200" dirty="0"/>
              <a:t>The effort of those merchant marines was exemplary.  Their courage was immense, and the situation demanded every bit of effort and attention that they could muster.   The greatest danger was not the enemy submarines, it was not even the waves of the sea.  It was the internal danger of things being loose and not tied down properly inside for the trip across the ocean.  </a:t>
            </a:r>
            <a:r>
              <a:rPr lang="en-AU" altLang="en-US" sz="1200" b="1" dirty="0"/>
              <a:t>The stresses of the outside can only be handled when we are battened down on the inside.</a:t>
            </a:r>
          </a:p>
          <a:p>
            <a:pPr algn="just">
              <a:spcBef>
                <a:spcPct val="50000"/>
              </a:spcBef>
            </a:pPr>
            <a:r>
              <a:rPr lang="en-AU" altLang="en-US" sz="1200" dirty="0"/>
              <a:t>The Christian life is like that, every day. We are all called on to take a load from one side of our world to the other. It takes everything we have to keep it all centred and secured.  One small mistake can make a lifetime of mistakes and regrets.  Some can not be recalled.  Some can.  And some will cause our ship of faith to hang in the balance.  We must make sure that no little foxes get in and spoil the sanctity and security of our ship of faith.  We must let the reality of Jesus permeate the whole of our very being.</a:t>
            </a:r>
          </a:p>
        </p:txBody>
      </p:sp>
      <p:sp>
        <p:nvSpPr>
          <p:cNvPr id="4108" name="WordArt 12">
            <a:extLst>
              <a:ext uri="{FF2B5EF4-FFF2-40B4-BE49-F238E27FC236}">
                <a16:creationId xmlns:a16="http://schemas.microsoft.com/office/drawing/2014/main" id="{C68B94F8-0CC3-A947-9285-159E95B350EB}"/>
              </a:ext>
            </a:extLst>
          </p:cNvPr>
          <p:cNvSpPr>
            <a:spLocks noChangeArrowheads="1" noChangeShapeType="1" noTextEdit="1"/>
          </p:cNvSpPr>
          <p:nvPr/>
        </p:nvSpPr>
        <p:spPr bwMode="auto">
          <a:xfrm>
            <a:off x="1265239" y="1235076"/>
            <a:ext cx="4967287" cy="28892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David  Milton's  War:   One  Man's  Story</a:t>
            </a:r>
          </a:p>
        </p:txBody>
      </p:sp>
      <p:sp>
        <p:nvSpPr>
          <p:cNvPr id="4109" name="Text Box 13">
            <a:extLst>
              <a:ext uri="{FF2B5EF4-FFF2-40B4-BE49-F238E27FC236}">
                <a16:creationId xmlns:a16="http://schemas.microsoft.com/office/drawing/2014/main" id="{2B37AEB2-4BD7-5049-A7A5-E5D5C8482DC0}"/>
              </a:ext>
            </a:extLst>
          </p:cNvPr>
          <p:cNvSpPr txBox="1">
            <a:spLocks noChangeArrowheads="1"/>
          </p:cNvSpPr>
          <p:nvPr/>
        </p:nvSpPr>
        <p:spPr bwMode="auto">
          <a:xfrm rot="16200000">
            <a:off x="-815181" y="7865270"/>
            <a:ext cx="41751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800" dirty="0"/>
              <a:t>Story taken from “The Good War” by Studs Terkel, p104</a:t>
            </a:r>
          </a:p>
        </p:txBody>
      </p:sp>
      <p:sp>
        <p:nvSpPr>
          <p:cNvPr id="4110" name="Text Box 14">
            <a:extLst>
              <a:ext uri="{FF2B5EF4-FFF2-40B4-BE49-F238E27FC236}">
                <a16:creationId xmlns:a16="http://schemas.microsoft.com/office/drawing/2014/main" id="{9C33BF9F-B667-E34B-981D-F263BCA41185}"/>
              </a:ext>
            </a:extLst>
          </p:cNvPr>
          <p:cNvSpPr txBox="1">
            <a:spLocks noChangeArrowheads="1"/>
          </p:cNvSpPr>
          <p:nvPr/>
        </p:nvSpPr>
        <p:spPr bwMode="auto">
          <a:xfrm rot="16200000">
            <a:off x="62706" y="5153819"/>
            <a:ext cx="2376488"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400" b="1" dirty="0">
                <a:solidFill>
                  <a:srgbClr val="CC0000"/>
                </a:solidFill>
              </a:rPr>
              <a:t>This is ‘sinking thinking’.</a:t>
            </a:r>
          </a:p>
        </p:txBody>
      </p:sp>
      <p:grpSp>
        <p:nvGrpSpPr>
          <p:cNvPr id="3" name="Group 2">
            <a:extLst>
              <a:ext uri="{FF2B5EF4-FFF2-40B4-BE49-F238E27FC236}">
                <a16:creationId xmlns:a16="http://schemas.microsoft.com/office/drawing/2014/main" id="{1CC14FCE-F3A7-F041-B498-B9C21C5E67D7}"/>
              </a:ext>
            </a:extLst>
          </p:cNvPr>
          <p:cNvGrpSpPr/>
          <p:nvPr/>
        </p:nvGrpSpPr>
        <p:grpSpPr>
          <a:xfrm rot="16200000">
            <a:off x="-1637956" y="6305207"/>
            <a:ext cx="4324350" cy="742268"/>
            <a:chOff x="7505700" y="2952750"/>
            <a:chExt cx="4324350" cy="665381"/>
          </a:xfrm>
        </p:grpSpPr>
        <p:sp>
          <p:nvSpPr>
            <p:cNvPr id="2" name="TextBox 1">
              <a:extLst>
                <a:ext uri="{FF2B5EF4-FFF2-40B4-BE49-F238E27FC236}">
                  <a16:creationId xmlns:a16="http://schemas.microsoft.com/office/drawing/2014/main" id="{E2DCE110-4EFE-CC4A-A219-4C0820C2493F}"/>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16" name="TextBox 15">
              <a:extLst>
                <a:ext uri="{FF2B5EF4-FFF2-40B4-BE49-F238E27FC236}">
                  <a16:creationId xmlns:a16="http://schemas.microsoft.com/office/drawing/2014/main" id="{09E8023F-D1D8-024F-8319-2D98960C2383}"/>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18" name="TextBox 17">
            <a:extLst>
              <a:ext uri="{FF2B5EF4-FFF2-40B4-BE49-F238E27FC236}">
                <a16:creationId xmlns:a16="http://schemas.microsoft.com/office/drawing/2014/main" id="{4A56B9DC-58BC-9B41-9467-DB1745DB790C}"/>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12810052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a:extLst>
              <a:ext uri="{FF2B5EF4-FFF2-40B4-BE49-F238E27FC236}">
                <a16:creationId xmlns:a16="http://schemas.microsoft.com/office/drawing/2014/main" id="{DA1D57A4-140C-2341-9369-A9BC2629F06D}"/>
              </a:ext>
            </a:extLst>
          </p:cNvPr>
          <p:cNvSpPr>
            <a:spLocks noGrp="1"/>
          </p:cNvSpPr>
          <p:nvPr>
            <p:ph type="sldNum" sz="quarter" idx="12"/>
          </p:nvPr>
        </p:nvSpPr>
        <p:spPr/>
        <p:txBody>
          <a:bodyPr/>
          <a:lstStyle/>
          <a:p>
            <a:fld id="{7579023E-CEDC-8A44-94DC-C3F05ABC9239}" type="slidenum">
              <a:rPr lang="en-AU" altLang="en-US"/>
              <a:pPr/>
              <a:t>55</a:t>
            </a:fld>
            <a:endParaRPr lang="en-AU" altLang="en-US"/>
          </a:p>
        </p:txBody>
      </p:sp>
      <p:sp>
        <p:nvSpPr>
          <p:cNvPr id="5122" name="Rectangle 2">
            <a:extLst>
              <a:ext uri="{FF2B5EF4-FFF2-40B4-BE49-F238E27FC236}">
                <a16:creationId xmlns:a16="http://schemas.microsoft.com/office/drawing/2014/main" id="{059FBD73-FC9E-364E-A585-A1F9F2933CDD}"/>
              </a:ext>
            </a:extLst>
          </p:cNvPr>
          <p:cNvSpPr>
            <a:spLocks noChangeArrowheads="1"/>
          </p:cNvSpPr>
          <p:nvPr/>
        </p:nvSpPr>
        <p:spPr bwMode="auto">
          <a:xfrm>
            <a:off x="1" y="1143000"/>
            <a:ext cx="1052513" cy="11049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23" name="Group 3">
            <a:extLst>
              <a:ext uri="{FF2B5EF4-FFF2-40B4-BE49-F238E27FC236}">
                <a16:creationId xmlns:a16="http://schemas.microsoft.com/office/drawing/2014/main" id="{FEA25597-AE73-EE49-A71F-E0D7197B5152}"/>
              </a:ext>
            </a:extLst>
          </p:cNvPr>
          <p:cNvGrpSpPr>
            <a:grpSpLocks/>
          </p:cNvGrpSpPr>
          <p:nvPr/>
        </p:nvGrpSpPr>
        <p:grpSpPr bwMode="auto">
          <a:xfrm>
            <a:off x="188913" y="1416051"/>
            <a:ext cx="836612" cy="2030413"/>
            <a:chOff x="119" y="252"/>
            <a:chExt cx="527" cy="1279"/>
          </a:xfrm>
        </p:grpSpPr>
        <p:sp>
          <p:nvSpPr>
            <p:cNvPr id="5124" name="Rectangle 4">
              <a:extLst>
                <a:ext uri="{FF2B5EF4-FFF2-40B4-BE49-F238E27FC236}">
                  <a16:creationId xmlns:a16="http://schemas.microsoft.com/office/drawing/2014/main" id="{53DC8272-B09C-194C-91BA-843C1D66E76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 name="Line 5">
              <a:extLst>
                <a:ext uri="{FF2B5EF4-FFF2-40B4-BE49-F238E27FC236}">
                  <a16:creationId xmlns:a16="http://schemas.microsoft.com/office/drawing/2014/main" id="{00FBF0D4-90BE-5C49-89FF-A925AD88C97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6" name="Line 6">
              <a:extLst>
                <a:ext uri="{FF2B5EF4-FFF2-40B4-BE49-F238E27FC236}">
                  <a16:creationId xmlns:a16="http://schemas.microsoft.com/office/drawing/2014/main" id="{A8F441EC-9B6E-1645-9F65-AD68ADE81D3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 name="Text Box 7">
              <a:extLst>
                <a:ext uri="{FF2B5EF4-FFF2-40B4-BE49-F238E27FC236}">
                  <a16:creationId xmlns:a16="http://schemas.microsoft.com/office/drawing/2014/main" id="{0F74EB65-285A-9443-802C-011366DA3D0C}"/>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5129" name="Text Box 9">
            <a:extLst>
              <a:ext uri="{FF2B5EF4-FFF2-40B4-BE49-F238E27FC236}">
                <a16:creationId xmlns:a16="http://schemas.microsoft.com/office/drawing/2014/main" id="{5207D8DF-4ECC-E54C-8F5A-1BA0A7BC5D01}"/>
              </a:ext>
            </a:extLst>
          </p:cNvPr>
          <p:cNvSpPr txBox="1">
            <a:spLocks noChangeArrowheads="1"/>
          </p:cNvSpPr>
          <p:nvPr/>
        </p:nvSpPr>
        <p:spPr bwMode="auto">
          <a:xfrm>
            <a:off x="1125538" y="1416051"/>
            <a:ext cx="52562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effectLst>
                  <a:outerShdw blurRad="38100" dist="38100" dir="2700000" algn="tl">
                    <a:srgbClr val="C0C0C0"/>
                  </a:outerShdw>
                </a:effectLst>
              </a:rPr>
              <a:t>Pressing on to Maturity</a:t>
            </a:r>
            <a:endParaRPr lang="en-AU" altLang="en-US" sz="1400" b="1" i="1">
              <a:effectLst>
                <a:outerShdw blurRad="38100" dist="38100" dir="2700000" algn="tl">
                  <a:srgbClr val="C0C0C0"/>
                </a:outerShdw>
              </a:effectLst>
            </a:endParaRPr>
          </a:p>
        </p:txBody>
      </p:sp>
      <p:sp>
        <p:nvSpPr>
          <p:cNvPr id="5130" name="Text Box 10">
            <a:extLst>
              <a:ext uri="{FF2B5EF4-FFF2-40B4-BE49-F238E27FC236}">
                <a16:creationId xmlns:a16="http://schemas.microsoft.com/office/drawing/2014/main" id="{BA3DC664-C42B-A249-A471-2CE641505E29}"/>
              </a:ext>
            </a:extLst>
          </p:cNvPr>
          <p:cNvSpPr txBox="1">
            <a:spLocks noChangeArrowheads="1"/>
          </p:cNvSpPr>
          <p:nvPr/>
        </p:nvSpPr>
        <p:spPr bwMode="auto">
          <a:xfrm>
            <a:off x="188913" y="3863975"/>
            <a:ext cx="7921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b="1">
                <a:solidFill>
                  <a:schemeClr val="bg1"/>
                </a:solidFill>
              </a:rPr>
              <a:t>The Actual Text</a:t>
            </a:r>
          </a:p>
        </p:txBody>
      </p:sp>
      <p:sp>
        <p:nvSpPr>
          <p:cNvPr id="5132" name="Text Box 12">
            <a:extLst>
              <a:ext uri="{FF2B5EF4-FFF2-40B4-BE49-F238E27FC236}">
                <a16:creationId xmlns:a16="http://schemas.microsoft.com/office/drawing/2014/main" id="{AF31FFC6-75B9-BB4D-ACC2-14075DADDA17}"/>
              </a:ext>
            </a:extLst>
          </p:cNvPr>
          <p:cNvSpPr txBox="1">
            <a:spLocks noChangeArrowheads="1"/>
          </p:cNvSpPr>
          <p:nvPr/>
        </p:nvSpPr>
        <p:spPr bwMode="auto">
          <a:xfrm>
            <a:off x="1196975" y="1847851"/>
            <a:ext cx="5327650" cy="8494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AU" altLang="en-US" sz="1400"/>
              <a:t>Hebrews 6:1 </a:t>
            </a:r>
            <a:r>
              <a:rPr lang="en-AU" altLang="en-US" sz="1400" u="sng"/>
              <a:t>Therefore leaving the elementary teaching about the Christ, let us press on to maturity, not laying again a foundation of repentance from dead works and of faith toward God, 2 of instruction about washings, and laying on of hands, and the resurrection of the dead, and eternal judgment.</a:t>
            </a:r>
            <a:r>
              <a:rPr lang="en-AU" altLang="en-US" sz="1400"/>
              <a:t> 3 And this we shall do, if God permits. 4 </a:t>
            </a:r>
            <a:r>
              <a:rPr lang="en-AU" altLang="en-US" sz="1400">
                <a:solidFill>
                  <a:schemeClr val="accent2"/>
                </a:solidFill>
              </a:rPr>
              <a:t>For in the case of those who have once been enlightened and have tasted of the heavenly gift and have been made partakers of the Holy Spirit, 5 and have tasted the good word of God and the powers of the age to come, 6 and then have fallen away, </a:t>
            </a:r>
            <a:r>
              <a:rPr lang="en-AU" altLang="en-US" sz="1400" u="sng">
                <a:solidFill>
                  <a:schemeClr val="accent2"/>
                </a:solidFill>
              </a:rPr>
              <a:t>it is impossible to renew them again to repentance, since they again crucify to themselves the Son of God, and put Him to open shame</a:t>
            </a:r>
            <a:r>
              <a:rPr lang="en-AU" altLang="en-US" sz="1400">
                <a:solidFill>
                  <a:schemeClr val="accent2"/>
                </a:solidFill>
              </a:rPr>
              <a:t>.</a:t>
            </a:r>
            <a:r>
              <a:rPr lang="en-AU" altLang="en-US" sz="1400"/>
              <a:t> 7 For ground that drinks the rain which often falls upon it and brings forth vegetation useful to those for whose sake it is also tilled, receives a blessing from God; 8 but if it yields thorns and thistles, it is worthless and close to being cursed, and it ends up being burned. </a:t>
            </a:r>
          </a:p>
          <a:p>
            <a:pPr algn="just"/>
            <a:endParaRPr lang="en-AU" altLang="en-US" sz="1400"/>
          </a:p>
          <a:p>
            <a:pPr algn="just"/>
            <a:r>
              <a:rPr lang="en-AU" altLang="en-US" sz="1400"/>
              <a:t>9 But, beloved, we are convinced of better things concerning you, and things that accompany salvation, though we are speaking in this way. 10 </a:t>
            </a:r>
            <a:r>
              <a:rPr lang="en-AU" altLang="en-US" sz="1400" u="sng"/>
              <a:t>For God is not unjust so as to forget your work and the love which you have shown toward His name, in having ministered and in still ministering to the saints</a:t>
            </a:r>
            <a:r>
              <a:rPr lang="en-AU" altLang="en-US" sz="1400"/>
              <a:t>. 11 And we desire that each one of you show the same </a:t>
            </a:r>
            <a:r>
              <a:rPr lang="en-AU" altLang="en-US" sz="1400" u="sng"/>
              <a:t>diligence</a:t>
            </a:r>
            <a:r>
              <a:rPr lang="en-AU" altLang="en-US" sz="1400"/>
              <a:t> so as to realize the full assurance of hope until the end, 12 </a:t>
            </a:r>
            <a:r>
              <a:rPr lang="en-AU" altLang="en-US" sz="1400" u="sng"/>
              <a:t>that you may not be sluggish, but imitators of those who through faith and patience inherit the promises</a:t>
            </a:r>
            <a:r>
              <a:rPr lang="en-AU" altLang="en-US" sz="1400"/>
              <a:t>. </a:t>
            </a:r>
          </a:p>
          <a:p>
            <a:pPr algn="just"/>
            <a:endParaRPr lang="en-AU" altLang="en-US" sz="1400"/>
          </a:p>
          <a:p>
            <a:pPr algn="just"/>
            <a:r>
              <a:rPr lang="en-AU" altLang="en-US" sz="1400"/>
              <a:t>13 For when God made the promise to Abraham, since He could swear by no one greater, He swore by Himself, 14 saying, "I will surely bless you, and I will surely multiply you." 15 And thus, having patiently waited, he obtained the promise. 16 For men swear by one greater than themselves, and with them an oath given as confirmation is an end of every dispute. 17 In the same way God, desiring even more to show to the heirs of the promise the unchangeableness of His purpose, interposed with an oath, 18 in order that by two unchangeable things, in which it is impossible for God to lie, we may have strong encouragement, we who have fled for refuge in </a:t>
            </a:r>
            <a:r>
              <a:rPr lang="en-AU" altLang="en-US" sz="1400" u="sng"/>
              <a:t>laying hold of the hope set before us. 19 This hope we have as an anchor of the soul, a hope both sure and steadfast and one which enters within the veil, 20 where Jesus has entered as a forerunner for us, having become a high priest forever according to the order of Melchizedek. </a:t>
            </a:r>
          </a:p>
        </p:txBody>
      </p:sp>
      <p:grpSp>
        <p:nvGrpSpPr>
          <p:cNvPr id="15" name="Group 14">
            <a:extLst>
              <a:ext uri="{FF2B5EF4-FFF2-40B4-BE49-F238E27FC236}">
                <a16:creationId xmlns:a16="http://schemas.microsoft.com/office/drawing/2014/main" id="{9140DEF5-6B61-BC45-BB8F-84C100F03AB6}"/>
              </a:ext>
            </a:extLst>
          </p:cNvPr>
          <p:cNvGrpSpPr/>
          <p:nvPr/>
        </p:nvGrpSpPr>
        <p:grpSpPr>
          <a:xfrm rot="16200000">
            <a:off x="-1637956" y="6305207"/>
            <a:ext cx="4324350" cy="742268"/>
            <a:chOff x="7505700" y="2952750"/>
            <a:chExt cx="4324350" cy="665381"/>
          </a:xfrm>
        </p:grpSpPr>
        <p:sp>
          <p:nvSpPr>
            <p:cNvPr id="16" name="TextBox 15">
              <a:extLst>
                <a:ext uri="{FF2B5EF4-FFF2-40B4-BE49-F238E27FC236}">
                  <a16:creationId xmlns:a16="http://schemas.microsoft.com/office/drawing/2014/main" id="{EDD415E7-B8ED-214B-864B-D48588FB81ED}"/>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17" name="TextBox 16">
              <a:extLst>
                <a:ext uri="{FF2B5EF4-FFF2-40B4-BE49-F238E27FC236}">
                  <a16:creationId xmlns:a16="http://schemas.microsoft.com/office/drawing/2014/main" id="{9EABFA5A-EEBA-8A47-8358-C0DCE0D16E56}"/>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18" name="TextBox 17">
            <a:extLst>
              <a:ext uri="{FF2B5EF4-FFF2-40B4-BE49-F238E27FC236}">
                <a16:creationId xmlns:a16="http://schemas.microsoft.com/office/drawing/2014/main" id="{F53567D9-2BB5-344A-88F9-144872B2CF1A}"/>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36132529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a:extLst>
              <a:ext uri="{FF2B5EF4-FFF2-40B4-BE49-F238E27FC236}">
                <a16:creationId xmlns:a16="http://schemas.microsoft.com/office/drawing/2014/main" id="{D62305AA-9E8C-6D48-9425-3F73861353A7}"/>
              </a:ext>
            </a:extLst>
          </p:cNvPr>
          <p:cNvSpPr>
            <a:spLocks noGrp="1"/>
          </p:cNvSpPr>
          <p:nvPr>
            <p:ph type="sldNum" sz="quarter" idx="12"/>
          </p:nvPr>
        </p:nvSpPr>
        <p:spPr/>
        <p:txBody>
          <a:bodyPr/>
          <a:lstStyle/>
          <a:p>
            <a:fld id="{39F5A392-78A5-F74B-BF36-49BD331C4D65}" type="slidenum">
              <a:rPr lang="en-AU" altLang="en-US"/>
              <a:pPr/>
              <a:t>56</a:t>
            </a:fld>
            <a:endParaRPr lang="en-AU" altLang="en-US"/>
          </a:p>
        </p:txBody>
      </p:sp>
      <p:sp>
        <p:nvSpPr>
          <p:cNvPr id="6146" name="Rectangle 2">
            <a:extLst>
              <a:ext uri="{FF2B5EF4-FFF2-40B4-BE49-F238E27FC236}">
                <a16:creationId xmlns:a16="http://schemas.microsoft.com/office/drawing/2014/main" id="{F7E3E44E-42C2-FD4B-84B5-7BEC99945344}"/>
              </a:ext>
            </a:extLst>
          </p:cNvPr>
          <p:cNvSpPr>
            <a:spLocks noChangeArrowheads="1"/>
          </p:cNvSpPr>
          <p:nvPr/>
        </p:nvSpPr>
        <p:spPr bwMode="auto">
          <a:xfrm>
            <a:off x="0"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47" name="Group 3">
            <a:extLst>
              <a:ext uri="{FF2B5EF4-FFF2-40B4-BE49-F238E27FC236}">
                <a16:creationId xmlns:a16="http://schemas.microsoft.com/office/drawing/2014/main" id="{89C98D67-A4C6-754A-B7B6-50C4F0CCAC75}"/>
              </a:ext>
            </a:extLst>
          </p:cNvPr>
          <p:cNvGrpSpPr>
            <a:grpSpLocks/>
          </p:cNvGrpSpPr>
          <p:nvPr/>
        </p:nvGrpSpPr>
        <p:grpSpPr bwMode="auto">
          <a:xfrm>
            <a:off x="188913" y="1416051"/>
            <a:ext cx="836612" cy="2030413"/>
            <a:chOff x="119" y="252"/>
            <a:chExt cx="527" cy="1279"/>
          </a:xfrm>
        </p:grpSpPr>
        <p:sp>
          <p:nvSpPr>
            <p:cNvPr id="6148" name="Rectangle 4">
              <a:extLst>
                <a:ext uri="{FF2B5EF4-FFF2-40B4-BE49-F238E27FC236}">
                  <a16:creationId xmlns:a16="http://schemas.microsoft.com/office/drawing/2014/main" id="{7602CA16-3308-0A4E-AEF5-3FF80313999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9" name="Line 5">
              <a:extLst>
                <a:ext uri="{FF2B5EF4-FFF2-40B4-BE49-F238E27FC236}">
                  <a16:creationId xmlns:a16="http://schemas.microsoft.com/office/drawing/2014/main" id="{1B507314-DFA9-B949-8473-3586E292E11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0" name="Line 6">
              <a:extLst>
                <a:ext uri="{FF2B5EF4-FFF2-40B4-BE49-F238E27FC236}">
                  <a16:creationId xmlns:a16="http://schemas.microsoft.com/office/drawing/2014/main" id="{20583BDD-6174-164B-873F-7E5CFDCA2347}"/>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 name="Text Box 7">
              <a:extLst>
                <a:ext uri="{FF2B5EF4-FFF2-40B4-BE49-F238E27FC236}">
                  <a16:creationId xmlns:a16="http://schemas.microsoft.com/office/drawing/2014/main" id="{EEA4A68C-5BC5-A941-84CB-4A73A2ABDF9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6159" name="Text Box 15">
            <a:extLst>
              <a:ext uri="{FF2B5EF4-FFF2-40B4-BE49-F238E27FC236}">
                <a16:creationId xmlns:a16="http://schemas.microsoft.com/office/drawing/2014/main" id="{0A1D4967-2692-EF4E-9924-482E2FEB524E}"/>
              </a:ext>
            </a:extLst>
          </p:cNvPr>
          <p:cNvSpPr txBox="1">
            <a:spLocks noChangeArrowheads="1"/>
          </p:cNvSpPr>
          <p:nvPr/>
        </p:nvSpPr>
        <p:spPr bwMode="auto">
          <a:xfrm>
            <a:off x="1268414" y="1847851"/>
            <a:ext cx="5329237"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The Elementary Principles About The Christ…</a:t>
            </a:r>
          </a:p>
        </p:txBody>
      </p:sp>
      <p:sp>
        <p:nvSpPr>
          <p:cNvPr id="6160" name="Text Box 16">
            <a:extLst>
              <a:ext uri="{FF2B5EF4-FFF2-40B4-BE49-F238E27FC236}">
                <a16:creationId xmlns:a16="http://schemas.microsoft.com/office/drawing/2014/main" id="{6668B68D-B4AA-474D-A3B9-296B6BFF9FA4}"/>
              </a:ext>
            </a:extLst>
          </p:cNvPr>
          <p:cNvSpPr txBox="1">
            <a:spLocks noChangeArrowheads="1"/>
          </p:cNvSpPr>
          <p:nvPr/>
        </p:nvSpPr>
        <p:spPr bwMode="auto">
          <a:xfrm>
            <a:off x="1268414" y="6311901"/>
            <a:ext cx="5184775"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…Pressing On To Maturity</a:t>
            </a:r>
          </a:p>
        </p:txBody>
      </p:sp>
      <p:sp>
        <p:nvSpPr>
          <p:cNvPr id="6161" name="Text Box 17">
            <a:extLst>
              <a:ext uri="{FF2B5EF4-FFF2-40B4-BE49-F238E27FC236}">
                <a16:creationId xmlns:a16="http://schemas.microsoft.com/office/drawing/2014/main" id="{1CEA1CB0-14E9-BB4E-9DDA-2E1E6F49DFB9}"/>
              </a:ext>
            </a:extLst>
          </p:cNvPr>
          <p:cNvSpPr txBox="1">
            <a:spLocks noChangeArrowheads="1"/>
          </p:cNvSpPr>
          <p:nvPr/>
        </p:nvSpPr>
        <p:spPr bwMode="auto">
          <a:xfrm>
            <a:off x="1341438" y="6672264"/>
            <a:ext cx="5111750"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a:t>Maturity / perfection is that way of thinking that will promotes a corresponding type of action and connection as we go on in life.  It is that which will lead the person on to greater accomplishments and depths of understanding.</a:t>
            </a:r>
          </a:p>
          <a:p>
            <a:pPr>
              <a:spcBef>
                <a:spcPct val="50000"/>
              </a:spcBef>
              <a:buFontTx/>
              <a:buAutoNum type="arabicPeriod"/>
            </a:pPr>
            <a:r>
              <a:rPr lang="en-AU" altLang="en-US" sz="1200"/>
              <a:t>We are not to sit on our laurels, our past accomplishments, our concluded educations and to thus think that we have arrived.  Real maturity in Christ is seen, and confirmed, every day of our lives, and in every event of those days.</a:t>
            </a:r>
          </a:p>
          <a:p>
            <a:pPr>
              <a:spcBef>
                <a:spcPct val="50000"/>
              </a:spcBef>
              <a:buFontTx/>
              <a:buAutoNum type="arabicPeriod"/>
            </a:pPr>
            <a:r>
              <a:rPr lang="en-AU" altLang="en-US" sz="1200"/>
              <a:t>We have learned who Jesus is, we have learned what Jesus means, we have learned what Jesus wants.  Now, as we face the day, the road, the pressures of life, let us not loose sight of the fact of Jesus.  Let us let Him live in our lives, today.  That is the way of maturity.</a:t>
            </a:r>
          </a:p>
          <a:p>
            <a:pPr>
              <a:spcBef>
                <a:spcPct val="50000"/>
              </a:spcBef>
              <a:buFontTx/>
              <a:buAutoNum type="arabicPeriod"/>
            </a:pPr>
            <a:r>
              <a:rPr lang="en-AU" altLang="en-US" sz="1200"/>
              <a:t>This is the challenge we all face, the road to a lasting maturity.   We all need to pay attention to where we are at in our Christian lives.  We all will find that there are days, and actions, that are just difficult to undo and once we get lost in the down moments, the momentum  towards maturity that we seek to develop and maintain is lost.   Now things get hard.</a:t>
            </a:r>
          </a:p>
        </p:txBody>
      </p:sp>
      <p:sp>
        <p:nvSpPr>
          <p:cNvPr id="6162" name="Text Box 18">
            <a:extLst>
              <a:ext uri="{FF2B5EF4-FFF2-40B4-BE49-F238E27FC236}">
                <a16:creationId xmlns:a16="http://schemas.microsoft.com/office/drawing/2014/main" id="{B020F83B-7C38-1B4C-B75E-A9AAEDAEBF39}"/>
              </a:ext>
            </a:extLst>
          </p:cNvPr>
          <p:cNvSpPr txBox="1">
            <a:spLocks noChangeArrowheads="1"/>
          </p:cNvSpPr>
          <p:nvPr/>
        </p:nvSpPr>
        <p:spPr bwMode="auto">
          <a:xfrm>
            <a:off x="1268413" y="2279650"/>
            <a:ext cx="5256212"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a:t>One of the passages where a great deal of mistaken theology has taken place in the church is that of Hebrews 6:1.</a:t>
            </a:r>
          </a:p>
          <a:p>
            <a:pPr>
              <a:spcBef>
                <a:spcPct val="50000"/>
              </a:spcBef>
              <a:buFontTx/>
              <a:buAutoNum type="arabicPeriod"/>
            </a:pPr>
            <a:r>
              <a:rPr lang="en-AU" altLang="en-US" sz="1200"/>
              <a:t>Traditionally we have read this passage to say that we need to be preaching on all of the things, all of the attitudes, all of the ‘works’ we are to do, now that we have accepted the reality of Jesus.  It is the term ‘leaving’ that causes us problems.  It is not suggesting that we abandon the discussion of Jesus / Christology, but rather it is saying that we can not dwelling on the moments of immaturity where we only partake of milk and do not get out on the road as servants of Jesus.</a:t>
            </a:r>
          </a:p>
          <a:p>
            <a:pPr>
              <a:spcBef>
                <a:spcPct val="50000"/>
              </a:spcBef>
              <a:buFontTx/>
              <a:buAutoNum type="arabicPeriod"/>
            </a:pPr>
            <a:r>
              <a:rPr lang="en-AU" altLang="en-US" sz="1200"/>
              <a:t>What the author of this letter is telling us, is now that we have established a life with Jesus, we need to let it permeate ever element and every action , every moment of our life.  It is saying let Jesus reside as the central core of </a:t>
            </a:r>
            <a:r>
              <a:rPr lang="en-AU" altLang="en-US" sz="1200" u="sng"/>
              <a:t>all </a:t>
            </a:r>
            <a:r>
              <a:rPr lang="en-AU" altLang="en-US" sz="1200"/>
              <a:t>our thinking in </a:t>
            </a:r>
            <a:r>
              <a:rPr lang="en-AU" altLang="en-US" sz="1200" u="sng"/>
              <a:t>all</a:t>
            </a:r>
            <a:r>
              <a:rPr lang="en-AU" altLang="en-US" sz="1200"/>
              <a:t> matters.</a:t>
            </a:r>
          </a:p>
          <a:p>
            <a:pPr>
              <a:spcBef>
                <a:spcPct val="50000"/>
              </a:spcBef>
              <a:buFontTx/>
              <a:buAutoNum type="arabicPeriod"/>
            </a:pPr>
            <a:r>
              <a:rPr lang="en-AU" altLang="en-US" sz="1200"/>
              <a:t>Simply Put:  </a:t>
            </a:r>
            <a:r>
              <a:rPr lang="en-AU" altLang="en-US" sz="1200" b="1" i="1"/>
              <a:t>This is not a statement of permission whereby we are now called on to only preach the periphery as the majority.</a:t>
            </a:r>
          </a:p>
          <a:p>
            <a:pPr>
              <a:spcBef>
                <a:spcPct val="50000"/>
              </a:spcBef>
              <a:buFontTx/>
              <a:buAutoNum type="arabicPeriod"/>
            </a:pPr>
            <a:r>
              <a:rPr lang="en-AU" altLang="en-US" sz="1200"/>
              <a:t>The writer also tells us that we need to focus on more than just the first lessons.  We need to go back to basics frequently and carefully, but we also need to grow.  That is were we all need to put in some very hard yards, in the </a:t>
            </a:r>
            <a:r>
              <a:rPr lang="en-AU" altLang="en-US" sz="1200" b="1"/>
              <a:t>“…PRESSING ON TO MATURITY…”</a:t>
            </a:r>
          </a:p>
        </p:txBody>
      </p:sp>
      <p:sp>
        <p:nvSpPr>
          <p:cNvPr id="6163" name="Text Box 19">
            <a:extLst>
              <a:ext uri="{FF2B5EF4-FFF2-40B4-BE49-F238E27FC236}">
                <a16:creationId xmlns:a16="http://schemas.microsoft.com/office/drawing/2014/main" id="{BB5F9B11-1517-284D-B6D1-2A2424056B74}"/>
              </a:ext>
            </a:extLst>
          </p:cNvPr>
          <p:cNvSpPr txBox="1">
            <a:spLocks noChangeArrowheads="1"/>
          </p:cNvSpPr>
          <p:nvPr/>
        </p:nvSpPr>
        <p:spPr bwMode="auto">
          <a:xfrm rot="16200000">
            <a:off x="599282" y="2516982"/>
            <a:ext cx="1008062" cy="24447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b="1"/>
              <a:t>Hebrews 6:1</a:t>
            </a:r>
          </a:p>
        </p:txBody>
      </p:sp>
      <p:sp>
        <p:nvSpPr>
          <p:cNvPr id="6164" name="Text Box 20">
            <a:extLst>
              <a:ext uri="{FF2B5EF4-FFF2-40B4-BE49-F238E27FC236}">
                <a16:creationId xmlns:a16="http://schemas.microsoft.com/office/drawing/2014/main" id="{EDB119B8-466D-2B4E-A42E-075724C38718}"/>
              </a:ext>
            </a:extLst>
          </p:cNvPr>
          <p:cNvSpPr txBox="1">
            <a:spLocks noChangeArrowheads="1"/>
          </p:cNvSpPr>
          <p:nvPr/>
        </p:nvSpPr>
        <p:spPr bwMode="auto">
          <a:xfrm>
            <a:off x="1125538" y="1416050"/>
            <a:ext cx="5543550" cy="3048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400"/>
              <a:t>“We all are at war, every day, against sin and the wiles of Satan…”</a:t>
            </a:r>
          </a:p>
        </p:txBody>
      </p:sp>
      <p:grpSp>
        <p:nvGrpSpPr>
          <p:cNvPr id="17" name="Group 16">
            <a:extLst>
              <a:ext uri="{FF2B5EF4-FFF2-40B4-BE49-F238E27FC236}">
                <a16:creationId xmlns:a16="http://schemas.microsoft.com/office/drawing/2014/main" id="{B4EA868F-B234-FB43-AB08-746632C57945}"/>
              </a:ext>
            </a:extLst>
          </p:cNvPr>
          <p:cNvGrpSpPr/>
          <p:nvPr/>
        </p:nvGrpSpPr>
        <p:grpSpPr>
          <a:xfrm rot="16200000">
            <a:off x="-1637956" y="6305207"/>
            <a:ext cx="4324350" cy="742268"/>
            <a:chOff x="7505700" y="2952750"/>
            <a:chExt cx="4324350" cy="665381"/>
          </a:xfrm>
        </p:grpSpPr>
        <p:sp>
          <p:nvSpPr>
            <p:cNvPr id="18" name="TextBox 17">
              <a:extLst>
                <a:ext uri="{FF2B5EF4-FFF2-40B4-BE49-F238E27FC236}">
                  <a16:creationId xmlns:a16="http://schemas.microsoft.com/office/drawing/2014/main" id="{D7EA4BFE-38BC-D040-B924-4FF9F0D5E6DC}"/>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19" name="TextBox 18">
              <a:extLst>
                <a:ext uri="{FF2B5EF4-FFF2-40B4-BE49-F238E27FC236}">
                  <a16:creationId xmlns:a16="http://schemas.microsoft.com/office/drawing/2014/main" id="{241C4519-040F-194B-9310-9F3B126BD2EA}"/>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20" name="TextBox 19">
            <a:extLst>
              <a:ext uri="{FF2B5EF4-FFF2-40B4-BE49-F238E27FC236}">
                <a16:creationId xmlns:a16="http://schemas.microsoft.com/office/drawing/2014/main" id="{17A175D4-20E4-0747-A619-18CFA1BDBA97}"/>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33594295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a:extLst>
              <a:ext uri="{FF2B5EF4-FFF2-40B4-BE49-F238E27FC236}">
                <a16:creationId xmlns:a16="http://schemas.microsoft.com/office/drawing/2014/main" id="{9AF74ABC-89E0-2942-90D9-7394BE83176B}"/>
              </a:ext>
            </a:extLst>
          </p:cNvPr>
          <p:cNvSpPr>
            <a:spLocks noGrp="1"/>
          </p:cNvSpPr>
          <p:nvPr>
            <p:ph type="sldNum" sz="quarter" idx="12"/>
          </p:nvPr>
        </p:nvSpPr>
        <p:spPr/>
        <p:txBody>
          <a:bodyPr/>
          <a:lstStyle/>
          <a:p>
            <a:fld id="{E98E94BA-CB6F-C24C-9A6C-63E359FC5A93}" type="slidenum">
              <a:rPr lang="en-AU" altLang="en-US"/>
              <a:pPr/>
              <a:t>57</a:t>
            </a:fld>
            <a:endParaRPr lang="en-AU" altLang="en-US"/>
          </a:p>
        </p:txBody>
      </p:sp>
      <p:sp>
        <p:nvSpPr>
          <p:cNvPr id="7170" name="Rectangle 2">
            <a:extLst>
              <a:ext uri="{FF2B5EF4-FFF2-40B4-BE49-F238E27FC236}">
                <a16:creationId xmlns:a16="http://schemas.microsoft.com/office/drawing/2014/main" id="{9036D7B0-ABB0-824C-A1CD-BC00DAFF00FC}"/>
              </a:ext>
            </a:extLst>
          </p:cNvPr>
          <p:cNvSpPr>
            <a:spLocks noChangeArrowheads="1"/>
          </p:cNvSpPr>
          <p:nvPr/>
        </p:nvSpPr>
        <p:spPr bwMode="auto">
          <a:xfrm>
            <a:off x="1" y="1143000"/>
            <a:ext cx="1052513" cy="9906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171" name="Group 3">
            <a:extLst>
              <a:ext uri="{FF2B5EF4-FFF2-40B4-BE49-F238E27FC236}">
                <a16:creationId xmlns:a16="http://schemas.microsoft.com/office/drawing/2014/main" id="{AACBC11E-1274-4F48-9480-0254E65552A0}"/>
              </a:ext>
            </a:extLst>
          </p:cNvPr>
          <p:cNvGrpSpPr>
            <a:grpSpLocks/>
          </p:cNvGrpSpPr>
          <p:nvPr/>
        </p:nvGrpSpPr>
        <p:grpSpPr bwMode="auto">
          <a:xfrm>
            <a:off x="188913" y="1416051"/>
            <a:ext cx="836612" cy="2030413"/>
            <a:chOff x="119" y="252"/>
            <a:chExt cx="527" cy="1279"/>
          </a:xfrm>
        </p:grpSpPr>
        <p:sp>
          <p:nvSpPr>
            <p:cNvPr id="7172" name="Rectangle 4">
              <a:extLst>
                <a:ext uri="{FF2B5EF4-FFF2-40B4-BE49-F238E27FC236}">
                  <a16:creationId xmlns:a16="http://schemas.microsoft.com/office/drawing/2014/main" id="{46E2283B-9295-C644-B089-F4DF021FCE4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3" name="Line 5">
              <a:extLst>
                <a:ext uri="{FF2B5EF4-FFF2-40B4-BE49-F238E27FC236}">
                  <a16:creationId xmlns:a16="http://schemas.microsoft.com/office/drawing/2014/main" id="{68D0AA5F-25FD-024D-B012-A4FAFD29329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4" name="Line 6">
              <a:extLst>
                <a:ext uri="{FF2B5EF4-FFF2-40B4-BE49-F238E27FC236}">
                  <a16:creationId xmlns:a16="http://schemas.microsoft.com/office/drawing/2014/main" id="{CA71E85E-52E0-554C-9349-E9392130CCA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5" name="Text Box 7">
              <a:extLst>
                <a:ext uri="{FF2B5EF4-FFF2-40B4-BE49-F238E27FC236}">
                  <a16:creationId xmlns:a16="http://schemas.microsoft.com/office/drawing/2014/main" id="{29A6B5FE-0A21-5C42-B576-C487B2A5C53F}"/>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7181" name="Text Box 13">
            <a:extLst>
              <a:ext uri="{FF2B5EF4-FFF2-40B4-BE49-F238E27FC236}">
                <a16:creationId xmlns:a16="http://schemas.microsoft.com/office/drawing/2014/main" id="{22EE0BD4-DB34-5243-A2B1-E145C8DE75AF}"/>
              </a:ext>
            </a:extLst>
          </p:cNvPr>
          <p:cNvSpPr txBox="1">
            <a:spLocks noChangeArrowheads="1"/>
          </p:cNvSpPr>
          <p:nvPr/>
        </p:nvSpPr>
        <p:spPr bwMode="auto">
          <a:xfrm>
            <a:off x="1268414" y="1558926"/>
            <a:ext cx="5184775"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 “Impossible To Renew Them” …</a:t>
            </a:r>
          </a:p>
        </p:txBody>
      </p:sp>
      <p:sp>
        <p:nvSpPr>
          <p:cNvPr id="7182" name="Text Box 14">
            <a:extLst>
              <a:ext uri="{FF2B5EF4-FFF2-40B4-BE49-F238E27FC236}">
                <a16:creationId xmlns:a16="http://schemas.microsoft.com/office/drawing/2014/main" id="{E412E99E-89B3-F247-9A79-855DFA414B67}"/>
              </a:ext>
            </a:extLst>
          </p:cNvPr>
          <p:cNvSpPr txBox="1">
            <a:spLocks noChangeArrowheads="1"/>
          </p:cNvSpPr>
          <p:nvPr/>
        </p:nvSpPr>
        <p:spPr bwMode="auto">
          <a:xfrm>
            <a:off x="1196976" y="4943476"/>
            <a:ext cx="5184775"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Thistles or Veggies  / Veggies or Thistles  </a:t>
            </a:r>
          </a:p>
        </p:txBody>
      </p:sp>
      <p:sp>
        <p:nvSpPr>
          <p:cNvPr id="7183" name="Text Box 15">
            <a:extLst>
              <a:ext uri="{FF2B5EF4-FFF2-40B4-BE49-F238E27FC236}">
                <a16:creationId xmlns:a16="http://schemas.microsoft.com/office/drawing/2014/main" id="{439A3C1E-70FE-2D4D-8A64-60BF8BDFF4BD}"/>
              </a:ext>
            </a:extLst>
          </p:cNvPr>
          <p:cNvSpPr txBox="1">
            <a:spLocks noChangeArrowheads="1"/>
          </p:cNvSpPr>
          <p:nvPr/>
        </p:nvSpPr>
        <p:spPr bwMode="auto">
          <a:xfrm>
            <a:off x="1524000" y="2063750"/>
            <a:ext cx="492918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dirty="0"/>
              <a:t>The great moment of crisis arises when someone has come to a point of obedient faith, and then found a way to set it aside as the prime directive in their lives.   What do you do then?</a:t>
            </a:r>
          </a:p>
          <a:p>
            <a:pPr>
              <a:spcBef>
                <a:spcPct val="50000"/>
              </a:spcBef>
              <a:buFontTx/>
              <a:buAutoNum type="arabicPeriod"/>
            </a:pPr>
            <a:r>
              <a:rPr lang="en-AU" altLang="en-US" sz="1200" dirty="0"/>
              <a:t>By learning how to set Christian maturity and ideals aside, if even for one short moment, we find ourselves now venerable to our own misguided thinking, and </a:t>
            </a:r>
            <a:r>
              <a:rPr lang="en-AU" altLang="en-US" sz="1200" u="sng" dirty="0"/>
              <a:t>it will affect</a:t>
            </a:r>
            <a:r>
              <a:rPr lang="en-AU" altLang="en-US" sz="1200" dirty="0"/>
              <a:t> us the rest of our lives. </a:t>
            </a:r>
            <a:r>
              <a:rPr lang="en-AU" altLang="en-US" sz="1200" dirty="0">
                <a:solidFill>
                  <a:srgbClr val="CC0000"/>
                </a:solidFill>
              </a:rPr>
              <a:t>[</a:t>
            </a:r>
            <a:r>
              <a:rPr lang="en-AU" altLang="en-US" sz="1200" dirty="0" err="1">
                <a:solidFill>
                  <a:srgbClr val="CC0000"/>
                </a:solidFill>
              </a:rPr>
              <a:t>cf</a:t>
            </a:r>
            <a:r>
              <a:rPr lang="en-AU" altLang="en-US" sz="1200" dirty="0">
                <a:solidFill>
                  <a:srgbClr val="CC0000"/>
                </a:solidFill>
              </a:rPr>
              <a:t> .Eve]</a:t>
            </a:r>
          </a:p>
          <a:p>
            <a:pPr>
              <a:spcBef>
                <a:spcPct val="50000"/>
              </a:spcBef>
              <a:buFontTx/>
              <a:buAutoNum type="arabicPeriod"/>
            </a:pPr>
            <a:r>
              <a:rPr lang="en-AU" altLang="en-US" sz="1200" dirty="0"/>
              <a:t>Once I have figured out how to open the box, I know the secret to my own demise.  It is the classic opening of  “Pandora’s Box’.  Once it is opened, it can never be closed.</a:t>
            </a:r>
          </a:p>
          <a:p>
            <a:pPr>
              <a:spcBef>
                <a:spcPct val="50000"/>
              </a:spcBef>
              <a:buFontTx/>
              <a:buAutoNum type="arabicPeriod"/>
            </a:pPr>
            <a:r>
              <a:rPr lang="en-AU" altLang="en-US" sz="1200" dirty="0"/>
              <a:t>NOTE:  This passage is a discussion of the realities of knowledge, not the limits of grace.</a:t>
            </a:r>
          </a:p>
          <a:p>
            <a:pPr>
              <a:spcBef>
                <a:spcPct val="50000"/>
              </a:spcBef>
              <a:buFontTx/>
              <a:buAutoNum type="arabicPeriod"/>
            </a:pPr>
            <a:r>
              <a:rPr lang="en-AU" altLang="en-US" sz="1200" dirty="0"/>
              <a:t>We can say that because of what is said next…  It is the classic tale of every </a:t>
            </a:r>
            <a:r>
              <a:rPr lang="en-AU" altLang="en-US" sz="1200" u="sng" dirty="0"/>
              <a:t>abandoned or neglected garden</a:t>
            </a:r>
            <a:r>
              <a:rPr lang="en-AU" altLang="en-US" sz="1200" dirty="0"/>
              <a:t>.</a:t>
            </a:r>
          </a:p>
        </p:txBody>
      </p:sp>
      <p:sp>
        <p:nvSpPr>
          <p:cNvPr id="7184" name="Text Box 16">
            <a:extLst>
              <a:ext uri="{FF2B5EF4-FFF2-40B4-BE49-F238E27FC236}">
                <a16:creationId xmlns:a16="http://schemas.microsoft.com/office/drawing/2014/main" id="{025A0F5D-06F4-ED44-93EF-A3E13298EAAB}"/>
              </a:ext>
            </a:extLst>
          </p:cNvPr>
          <p:cNvSpPr txBox="1">
            <a:spLocks noChangeArrowheads="1"/>
          </p:cNvSpPr>
          <p:nvPr/>
        </p:nvSpPr>
        <p:spPr bwMode="auto">
          <a:xfrm>
            <a:off x="1543050" y="5375275"/>
            <a:ext cx="4983164"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dirty="0"/>
              <a:t>When a garden is abandoned, or neglected in some way, there will be thistles that are getting in among the vegetables</a:t>
            </a:r>
          </a:p>
          <a:p>
            <a:pPr>
              <a:spcBef>
                <a:spcPct val="50000"/>
              </a:spcBef>
              <a:buFontTx/>
              <a:buAutoNum type="arabicPeriod"/>
            </a:pPr>
            <a:r>
              <a:rPr lang="en-AU" altLang="en-US" sz="1200" dirty="0"/>
              <a:t>The evidence of neglect-abandonment is seen in the way the thistles come in and begin to grow.  You will always see a few weeds in every garden that need to be pulled.  </a:t>
            </a:r>
            <a:r>
              <a:rPr lang="en-AU" altLang="en-US" sz="1200" b="1" dirty="0"/>
              <a:t>Pull them!</a:t>
            </a:r>
            <a:r>
              <a:rPr lang="en-AU" altLang="en-US" sz="1200" dirty="0"/>
              <a:t>   Do not let them get ahead of you, for the work is then twice as hard to get it all back in shape.</a:t>
            </a:r>
          </a:p>
          <a:p>
            <a:pPr>
              <a:spcBef>
                <a:spcPct val="50000"/>
              </a:spcBef>
              <a:buFontTx/>
              <a:buAutoNum type="arabicPeriod"/>
            </a:pPr>
            <a:endParaRPr lang="en-AU" altLang="en-US" sz="1200" dirty="0"/>
          </a:p>
          <a:p>
            <a:pPr>
              <a:spcBef>
                <a:spcPct val="50000"/>
              </a:spcBef>
              <a:buFontTx/>
              <a:buAutoNum type="arabicPeriod"/>
            </a:pPr>
            <a:r>
              <a:rPr lang="en-AU" altLang="en-US" sz="1200" dirty="0"/>
              <a:t>What is sad, is that there will not be just one weed, --there will be many of them once we begin to look.</a:t>
            </a:r>
          </a:p>
          <a:p>
            <a:pPr>
              <a:spcBef>
                <a:spcPct val="50000"/>
              </a:spcBef>
              <a:buFontTx/>
              <a:buAutoNum type="arabicPeriod"/>
            </a:pPr>
            <a:r>
              <a:rPr lang="en-AU" altLang="en-US" sz="1200" dirty="0"/>
              <a:t>When a life in Christ is neglected, and or totally abandoned, it is like that garden and the first thing we have to restore is the purpose and direction in our lives.</a:t>
            </a:r>
          </a:p>
          <a:p>
            <a:pPr>
              <a:spcBef>
                <a:spcPct val="50000"/>
              </a:spcBef>
              <a:buFontTx/>
              <a:buAutoNum type="arabicPeriod"/>
            </a:pPr>
            <a:r>
              <a:rPr lang="en-AU" altLang="en-US" sz="1200" dirty="0"/>
              <a:t>Remember:  God has not abandoned us.  God will not abandon us, but we can all abandon and neglect Him.</a:t>
            </a:r>
          </a:p>
          <a:p>
            <a:pPr>
              <a:spcBef>
                <a:spcPct val="50000"/>
              </a:spcBef>
              <a:buFontTx/>
              <a:buAutoNum type="arabicPeriod"/>
            </a:pPr>
            <a:r>
              <a:rPr lang="en-AU" altLang="en-US" sz="1200" dirty="0"/>
              <a:t>We all are going to forced out, through the ‘Exiles Gate’.  The real question is “what do we take with us, that we will always have near us, is that which is in our hearts?”.  </a:t>
            </a:r>
          </a:p>
          <a:p>
            <a:pPr>
              <a:spcBef>
                <a:spcPct val="50000"/>
              </a:spcBef>
              <a:buFontTx/>
              <a:buAutoNum type="arabicPeriod"/>
            </a:pPr>
            <a:r>
              <a:rPr lang="en-AU" altLang="en-US" sz="1200" dirty="0"/>
              <a:t>When Nero forced all of the Jews and Christians out of Rome, they were not allowed to go home and to pack a bag.  It was get out and get out now” command that they were facing.  The prodding of the spear only helped to emphasise the ‘point’.  What you have to sustain your faith is that which is fundamentally know, understood and practiced daily.  When it slips into a state of neglect, so does everything else.  </a:t>
            </a:r>
            <a:r>
              <a:rPr lang="en-AU" altLang="en-US" sz="1200" b="1" dirty="0"/>
              <a:t>It thus becomes ‘sluggish’.    </a:t>
            </a:r>
            <a:r>
              <a:rPr lang="en-AU" altLang="en-US" sz="1200" b="1" dirty="0">
                <a:solidFill>
                  <a:srgbClr val="CC0000"/>
                </a:solidFill>
              </a:rPr>
              <a:t>Hebrews 6:12</a:t>
            </a:r>
          </a:p>
          <a:p>
            <a:pPr>
              <a:spcBef>
                <a:spcPct val="50000"/>
              </a:spcBef>
              <a:buFontTx/>
              <a:buAutoNum type="arabicPeriod"/>
            </a:pPr>
            <a:endParaRPr lang="en-AU" altLang="en-US" sz="1200" dirty="0"/>
          </a:p>
        </p:txBody>
      </p:sp>
      <p:sp>
        <p:nvSpPr>
          <p:cNvPr id="7185" name="Text Box 17">
            <a:extLst>
              <a:ext uri="{FF2B5EF4-FFF2-40B4-BE49-F238E27FC236}">
                <a16:creationId xmlns:a16="http://schemas.microsoft.com/office/drawing/2014/main" id="{8FFB08A8-2808-7A41-B474-625C7B05D9A5}"/>
              </a:ext>
            </a:extLst>
          </p:cNvPr>
          <p:cNvSpPr txBox="1">
            <a:spLocks noChangeArrowheads="1"/>
          </p:cNvSpPr>
          <p:nvPr/>
        </p:nvSpPr>
        <p:spPr bwMode="auto">
          <a:xfrm rot="16200000">
            <a:off x="50007" y="6573045"/>
            <a:ext cx="2447925" cy="27463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dirty="0"/>
              <a:t>The Questions of Production</a:t>
            </a:r>
          </a:p>
        </p:txBody>
      </p:sp>
      <p:sp>
        <p:nvSpPr>
          <p:cNvPr id="7186" name="Text Box 18">
            <a:extLst>
              <a:ext uri="{FF2B5EF4-FFF2-40B4-BE49-F238E27FC236}">
                <a16:creationId xmlns:a16="http://schemas.microsoft.com/office/drawing/2014/main" id="{DF38E70D-8C63-B24C-8611-1FF741B7B2F6}"/>
              </a:ext>
            </a:extLst>
          </p:cNvPr>
          <p:cNvSpPr txBox="1">
            <a:spLocks noChangeArrowheads="1"/>
          </p:cNvSpPr>
          <p:nvPr/>
        </p:nvSpPr>
        <p:spPr bwMode="auto">
          <a:xfrm rot="16200000">
            <a:off x="82550" y="3402015"/>
            <a:ext cx="2376487" cy="27463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dirty="0"/>
              <a:t>Pandora’s Proverbial Box</a:t>
            </a:r>
          </a:p>
        </p:txBody>
      </p:sp>
      <p:sp>
        <p:nvSpPr>
          <p:cNvPr id="7187" name="Text Box 19">
            <a:extLst>
              <a:ext uri="{FF2B5EF4-FFF2-40B4-BE49-F238E27FC236}">
                <a16:creationId xmlns:a16="http://schemas.microsoft.com/office/drawing/2014/main" id="{09D707AB-2553-A740-81D1-59FF217EB04C}"/>
              </a:ext>
            </a:extLst>
          </p:cNvPr>
          <p:cNvSpPr txBox="1">
            <a:spLocks noChangeArrowheads="1"/>
          </p:cNvSpPr>
          <p:nvPr/>
        </p:nvSpPr>
        <p:spPr bwMode="auto">
          <a:xfrm rot="16200000">
            <a:off x="50007" y="9165433"/>
            <a:ext cx="2447925" cy="27463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t>“Imitation Of The Good Saints”</a:t>
            </a:r>
          </a:p>
        </p:txBody>
      </p:sp>
      <p:sp>
        <p:nvSpPr>
          <p:cNvPr id="7188" name="Text Box 20">
            <a:extLst>
              <a:ext uri="{FF2B5EF4-FFF2-40B4-BE49-F238E27FC236}">
                <a16:creationId xmlns:a16="http://schemas.microsoft.com/office/drawing/2014/main" id="{C5DEF02F-24C9-CB47-A1AA-5323CC2B97EF}"/>
              </a:ext>
            </a:extLst>
          </p:cNvPr>
          <p:cNvSpPr txBox="1">
            <a:spLocks noChangeArrowheads="1"/>
          </p:cNvSpPr>
          <p:nvPr/>
        </p:nvSpPr>
        <p:spPr bwMode="auto">
          <a:xfrm>
            <a:off x="2265502" y="6742114"/>
            <a:ext cx="3816349"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400" dirty="0">
                <a:solidFill>
                  <a:srgbClr val="CC0000"/>
                </a:solidFill>
              </a:rPr>
              <a:t>This is ‘</a:t>
            </a:r>
            <a:r>
              <a:rPr lang="en-AU" altLang="en-US" sz="1400" u="sng" dirty="0">
                <a:solidFill>
                  <a:srgbClr val="CC0000"/>
                </a:solidFill>
              </a:rPr>
              <a:t>stinking</a:t>
            </a:r>
            <a:r>
              <a:rPr lang="en-AU" altLang="en-US" sz="1400" dirty="0">
                <a:solidFill>
                  <a:srgbClr val="CC0000"/>
                </a:solidFill>
              </a:rPr>
              <a:t> thinking’ action cleaning time.</a:t>
            </a:r>
          </a:p>
        </p:txBody>
      </p:sp>
      <p:sp>
        <p:nvSpPr>
          <p:cNvPr id="7189" name="Text Box 21">
            <a:extLst>
              <a:ext uri="{FF2B5EF4-FFF2-40B4-BE49-F238E27FC236}">
                <a16:creationId xmlns:a16="http://schemas.microsoft.com/office/drawing/2014/main" id="{F9FEE60B-6E70-7C4E-B924-390DC1A3BA9C}"/>
              </a:ext>
            </a:extLst>
          </p:cNvPr>
          <p:cNvSpPr txBox="1">
            <a:spLocks noChangeArrowheads="1"/>
          </p:cNvSpPr>
          <p:nvPr/>
        </p:nvSpPr>
        <p:spPr bwMode="auto">
          <a:xfrm>
            <a:off x="2446338" y="10743515"/>
            <a:ext cx="3168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400" dirty="0">
                <a:solidFill>
                  <a:srgbClr val="CC0000"/>
                </a:solidFill>
              </a:rPr>
              <a:t>This is the path to ‘</a:t>
            </a:r>
            <a:r>
              <a:rPr lang="en-AU" altLang="en-US" sz="1400" u="sng" dirty="0">
                <a:solidFill>
                  <a:srgbClr val="CC0000"/>
                </a:solidFill>
              </a:rPr>
              <a:t>strategic</a:t>
            </a:r>
            <a:r>
              <a:rPr lang="en-AU" altLang="en-US" sz="1400" dirty="0">
                <a:solidFill>
                  <a:srgbClr val="CC0000"/>
                </a:solidFill>
              </a:rPr>
              <a:t> thinking’ .</a:t>
            </a:r>
          </a:p>
        </p:txBody>
      </p:sp>
      <p:grpSp>
        <p:nvGrpSpPr>
          <p:cNvPr id="19" name="Group 18">
            <a:extLst>
              <a:ext uri="{FF2B5EF4-FFF2-40B4-BE49-F238E27FC236}">
                <a16:creationId xmlns:a16="http://schemas.microsoft.com/office/drawing/2014/main" id="{896C3885-3AE8-E544-A2D1-40EDD24B6AE4}"/>
              </a:ext>
            </a:extLst>
          </p:cNvPr>
          <p:cNvGrpSpPr/>
          <p:nvPr/>
        </p:nvGrpSpPr>
        <p:grpSpPr>
          <a:xfrm rot="16200000">
            <a:off x="-1637956" y="6305207"/>
            <a:ext cx="4324350" cy="742268"/>
            <a:chOff x="7505700" y="2952750"/>
            <a:chExt cx="4324350" cy="665381"/>
          </a:xfrm>
        </p:grpSpPr>
        <p:sp>
          <p:nvSpPr>
            <p:cNvPr id="20" name="TextBox 19">
              <a:extLst>
                <a:ext uri="{FF2B5EF4-FFF2-40B4-BE49-F238E27FC236}">
                  <a16:creationId xmlns:a16="http://schemas.microsoft.com/office/drawing/2014/main" id="{BFB5FA04-351F-C34A-B3F2-9A81E2B0A5DD}"/>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21" name="TextBox 20">
              <a:extLst>
                <a:ext uri="{FF2B5EF4-FFF2-40B4-BE49-F238E27FC236}">
                  <a16:creationId xmlns:a16="http://schemas.microsoft.com/office/drawing/2014/main" id="{FBF7D191-4637-314A-8499-73B61DD1F41F}"/>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22" name="TextBox 21">
            <a:extLst>
              <a:ext uri="{FF2B5EF4-FFF2-40B4-BE49-F238E27FC236}">
                <a16:creationId xmlns:a16="http://schemas.microsoft.com/office/drawing/2014/main" id="{21E471B8-2D9F-9646-8560-06BC68DF4576}"/>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32689244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a:extLst>
              <a:ext uri="{FF2B5EF4-FFF2-40B4-BE49-F238E27FC236}">
                <a16:creationId xmlns:a16="http://schemas.microsoft.com/office/drawing/2014/main" id="{0BD1B691-AAEE-1F4C-A713-1527C7B3AA93}"/>
              </a:ext>
            </a:extLst>
          </p:cNvPr>
          <p:cNvSpPr>
            <a:spLocks noGrp="1"/>
          </p:cNvSpPr>
          <p:nvPr>
            <p:ph type="sldNum" sz="quarter" idx="12"/>
          </p:nvPr>
        </p:nvSpPr>
        <p:spPr/>
        <p:txBody>
          <a:bodyPr/>
          <a:lstStyle/>
          <a:p>
            <a:fld id="{2C374BAF-3449-4B47-B451-D62ED2EA54BB}" type="slidenum">
              <a:rPr lang="en-AU" altLang="en-US"/>
              <a:pPr/>
              <a:t>58</a:t>
            </a:fld>
            <a:endParaRPr lang="en-AU" altLang="en-US"/>
          </a:p>
        </p:txBody>
      </p:sp>
      <p:sp>
        <p:nvSpPr>
          <p:cNvPr id="11266" name="Rectangle 2">
            <a:extLst>
              <a:ext uri="{FF2B5EF4-FFF2-40B4-BE49-F238E27FC236}">
                <a16:creationId xmlns:a16="http://schemas.microsoft.com/office/drawing/2014/main" id="{E873B520-E077-6E49-99D5-2B09E2E31839}"/>
              </a:ext>
            </a:extLst>
          </p:cNvPr>
          <p:cNvSpPr>
            <a:spLocks noChangeArrowheads="1"/>
          </p:cNvSpPr>
          <p:nvPr/>
        </p:nvSpPr>
        <p:spPr bwMode="auto">
          <a:xfrm>
            <a:off x="1" y="0"/>
            <a:ext cx="1052513" cy="1205865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267" name="Group 3">
            <a:extLst>
              <a:ext uri="{FF2B5EF4-FFF2-40B4-BE49-F238E27FC236}">
                <a16:creationId xmlns:a16="http://schemas.microsoft.com/office/drawing/2014/main" id="{CDBB4EEA-3B10-B44B-8264-E3C4FA3228EC}"/>
              </a:ext>
            </a:extLst>
          </p:cNvPr>
          <p:cNvGrpSpPr>
            <a:grpSpLocks/>
          </p:cNvGrpSpPr>
          <p:nvPr/>
        </p:nvGrpSpPr>
        <p:grpSpPr bwMode="auto">
          <a:xfrm>
            <a:off x="188913" y="1416051"/>
            <a:ext cx="836612" cy="2030413"/>
            <a:chOff x="119" y="252"/>
            <a:chExt cx="527" cy="1279"/>
          </a:xfrm>
        </p:grpSpPr>
        <p:sp>
          <p:nvSpPr>
            <p:cNvPr id="11268" name="Rectangle 4">
              <a:extLst>
                <a:ext uri="{FF2B5EF4-FFF2-40B4-BE49-F238E27FC236}">
                  <a16:creationId xmlns:a16="http://schemas.microsoft.com/office/drawing/2014/main" id="{3EC146B1-7786-EE40-93F4-E3C85AD74BC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9" name="Line 5">
              <a:extLst>
                <a:ext uri="{FF2B5EF4-FFF2-40B4-BE49-F238E27FC236}">
                  <a16:creationId xmlns:a16="http://schemas.microsoft.com/office/drawing/2014/main" id="{AFA4F41A-DB78-DC4A-AAB6-33F75E33A4A8}"/>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0" name="Line 6">
              <a:extLst>
                <a:ext uri="{FF2B5EF4-FFF2-40B4-BE49-F238E27FC236}">
                  <a16:creationId xmlns:a16="http://schemas.microsoft.com/office/drawing/2014/main" id="{21C4C5AA-F4E1-D84E-B702-75795123B61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1" name="Text Box 7">
              <a:extLst>
                <a:ext uri="{FF2B5EF4-FFF2-40B4-BE49-F238E27FC236}">
                  <a16:creationId xmlns:a16="http://schemas.microsoft.com/office/drawing/2014/main" id="{3F9DD4AC-1AFA-B649-9897-DA35FC268055}"/>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1277" name="Text Box 13">
            <a:extLst>
              <a:ext uri="{FF2B5EF4-FFF2-40B4-BE49-F238E27FC236}">
                <a16:creationId xmlns:a16="http://schemas.microsoft.com/office/drawing/2014/main" id="{AC1190FA-F4D8-6046-B6D4-AFB833F7B954}"/>
              </a:ext>
            </a:extLst>
          </p:cNvPr>
          <p:cNvSpPr txBox="1">
            <a:spLocks noChangeArrowheads="1"/>
          </p:cNvSpPr>
          <p:nvPr/>
        </p:nvSpPr>
        <p:spPr bwMode="auto">
          <a:xfrm>
            <a:off x="1196976" y="2782889"/>
            <a:ext cx="5400675"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400" dirty="0"/>
              <a:t>David Milton’s personal story is one of survival.  It is not filled with any great latter day significance on his part.  What it is filled with is the story of a young man who had a terrifying job to do and he went and did it.  That is it.</a:t>
            </a:r>
          </a:p>
          <a:p>
            <a:pPr>
              <a:spcBef>
                <a:spcPct val="50000"/>
              </a:spcBef>
            </a:pPr>
            <a:r>
              <a:rPr lang="en-AU" altLang="en-US" sz="1400" dirty="0"/>
              <a:t>We all are like the David Milton’s of this world.   We are just simple common seamen, who have had to go out and serve in this day and in this place, all in the manner most needed.  </a:t>
            </a:r>
          </a:p>
          <a:p>
            <a:pPr>
              <a:spcBef>
                <a:spcPct val="50000"/>
              </a:spcBef>
            </a:pPr>
            <a:r>
              <a:rPr lang="en-AU" altLang="en-US" sz="1400" dirty="0"/>
              <a:t>Oh, we need to take what we have learned and apply it.   Not one man who went into that hold had every had to secure a load of tanks in a storm at sea before.   They knew basic seamanship, and they knew the necessity of getting this particular job done right.  They went into the hold without flinching, for the safety of the whole ship and their shipmates.  It was just a natural thing to do, albeit, there was nothing natural about the doing of it.</a:t>
            </a:r>
          </a:p>
          <a:p>
            <a:pPr>
              <a:spcBef>
                <a:spcPct val="50000"/>
              </a:spcBef>
            </a:pPr>
            <a:r>
              <a:rPr lang="en-AU" altLang="en-US" sz="1400" dirty="0"/>
              <a:t>We too are asked to take Jesus with us and then to go out and serve.  It is not any different to David Milton.   ….. </a:t>
            </a:r>
            <a:r>
              <a:rPr lang="en-AU" altLang="en-US" sz="1400" b="1" dirty="0"/>
              <a:t>All hail the common hero, who takes his lead from the foundations that stand eternal, and then goes about his business resolutely.</a:t>
            </a:r>
          </a:p>
          <a:p>
            <a:pPr>
              <a:spcBef>
                <a:spcPct val="50000"/>
              </a:spcBef>
            </a:pPr>
            <a:r>
              <a:rPr lang="en-AU" altLang="en-US" sz="1400" dirty="0"/>
              <a:t>By the way, those tanks that were saved down there in the hold, by the work of David Milton and his fellow sailors, - they were among the first tanks landed at a place called Normandy and they raced across France, Belgium, and Holland.  They raced all the way into German and helped bring the end of the war under another man, one named Patton.   </a:t>
            </a:r>
            <a:r>
              <a:rPr lang="en-AU" altLang="en-US" sz="1400"/>
              <a:t>Neither George Patton or David Milton knew one another, but together they served with one another, towards a common goal.</a:t>
            </a:r>
          </a:p>
        </p:txBody>
      </p:sp>
      <p:sp>
        <p:nvSpPr>
          <p:cNvPr id="11278" name="WordArt 14">
            <a:extLst>
              <a:ext uri="{FF2B5EF4-FFF2-40B4-BE49-F238E27FC236}">
                <a16:creationId xmlns:a16="http://schemas.microsoft.com/office/drawing/2014/main" id="{130B7213-09AC-7447-BE1F-D72D540011F2}"/>
              </a:ext>
            </a:extLst>
          </p:cNvPr>
          <p:cNvSpPr>
            <a:spLocks noChangeArrowheads="1" noChangeShapeType="1" noTextEdit="1"/>
          </p:cNvSpPr>
          <p:nvPr/>
        </p:nvSpPr>
        <p:spPr bwMode="auto">
          <a:xfrm>
            <a:off x="1341438" y="2063750"/>
            <a:ext cx="4895850" cy="357188"/>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End of The Story:    A  Churches   Example</a:t>
            </a:r>
          </a:p>
        </p:txBody>
      </p:sp>
      <p:grpSp>
        <p:nvGrpSpPr>
          <p:cNvPr id="12" name="Group 11">
            <a:extLst>
              <a:ext uri="{FF2B5EF4-FFF2-40B4-BE49-F238E27FC236}">
                <a16:creationId xmlns:a16="http://schemas.microsoft.com/office/drawing/2014/main" id="{C3D61307-7930-1B4C-8A94-BC161C638A9F}"/>
              </a:ext>
            </a:extLst>
          </p:cNvPr>
          <p:cNvGrpSpPr/>
          <p:nvPr/>
        </p:nvGrpSpPr>
        <p:grpSpPr>
          <a:xfrm rot="16200000">
            <a:off x="-1637956" y="6305207"/>
            <a:ext cx="4324350" cy="742268"/>
            <a:chOff x="7505700" y="2952750"/>
            <a:chExt cx="4324350" cy="665381"/>
          </a:xfrm>
        </p:grpSpPr>
        <p:sp>
          <p:nvSpPr>
            <p:cNvPr id="13" name="TextBox 12">
              <a:extLst>
                <a:ext uri="{FF2B5EF4-FFF2-40B4-BE49-F238E27FC236}">
                  <a16:creationId xmlns:a16="http://schemas.microsoft.com/office/drawing/2014/main" id="{57840E20-8347-DA40-825D-5B2DD8861C74}"/>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14" name="TextBox 13">
              <a:extLst>
                <a:ext uri="{FF2B5EF4-FFF2-40B4-BE49-F238E27FC236}">
                  <a16:creationId xmlns:a16="http://schemas.microsoft.com/office/drawing/2014/main" id="{CA6E1AF2-490E-934D-8099-45997A792355}"/>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15" name="TextBox 14">
            <a:extLst>
              <a:ext uri="{FF2B5EF4-FFF2-40B4-BE49-F238E27FC236}">
                <a16:creationId xmlns:a16="http://schemas.microsoft.com/office/drawing/2014/main" id="{A67AC9E8-84DF-A642-B705-E815BCC575D0}"/>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2653952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CD0BB88B-342B-8047-A741-2C8200C00F3A}"/>
              </a:ext>
            </a:extLst>
          </p:cNvPr>
          <p:cNvSpPr>
            <a:spLocks noChangeArrowheads="1"/>
          </p:cNvSpPr>
          <p:nvPr/>
        </p:nvSpPr>
        <p:spPr bwMode="auto">
          <a:xfrm>
            <a:off x="0" y="0"/>
            <a:ext cx="1562100"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 name="Rectangle 1">
            <a:extLst>
              <a:ext uri="{FF2B5EF4-FFF2-40B4-BE49-F238E27FC236}">
                <a16:creationId xmlns:a16="http://schemas.microsoft.com/office/drawing/2014/main" id="{1D22E6D9-1D55-C04A-999A-5AB715470B99}"/>
              </a:ext>
            </a:extLst>
          </p:cNvPr>
          <p:cNvSpPr/>
          <p:nvPr/>
        </p:nvSpPr>
        <p:spPr>
          <a:xfrm>
            <a:off x="1352550" y="9542289"/>
            <a:ext cx="5250768" cy="2344911"/>
          </a:xfrm>
          <a:prstGeom prst="rect">
            <a:avLst/>
          </a:prstGeom>
          <a:solidFill>
            <a:schemeClr val="tx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Box 30">
            <a:extLst>
              <a:ext uri="{FF2B5EF4-FFF2-40B4-BE49-F238E27FC236}">
                <a16:creationId xmlns:a16="http://schemas.microsoft.com/office/drawing/2014/main" id="{37EBB60F-2E80-D149-A5B5-1763B2B1031D}"/>
              </a:ext>
            </a:extLst>
          </p:cNvPr>
          <p:cNvSpPr txBox="1">
            <a:spLocks noChangeArrowheads="1"/>
          </p:cNvSpPr>
          <p:nvPr/>
        </p:nvSpPr>
        <p:spPr bwMode="auto">
          <a:xfrm>
            <a:off x="1695451" y="2140790"/>
            <a:ext cx="4587266" cy="1064906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400" dirty="0"/>
              <a:t>Now, in </a:t>
            </a:r>
            <a:r>
              <a:rPr lang="en-AU" altLang="en-US" sz="1400" u="sng" dirty="0">
                <a:solidFill>
                  <a:srgbClr val="FF0000"/>
                </a:solidFill>
              </a:rPr>
              <a:t>Hebrews 11:32</a:t>
            </a:r>
            <a:r>
              <a:rPr lang="en-AU" altLang="en-US" sz="1400" dirty="0"/>
              <a:t>, the </a:t>
            </a:r>
            <a:r>
              <a:rPr lang="en-AU" altLang="en-US" sz="1400" i="1" u="sng" dirty="0"/>
              <a:t>writer does use a masculine participial form</a:t>
            </a:r>
            <a:r>
              <a:rPr lang="en-AU" altLang="en-US" sz="1400" dirty="0"/>
              <a:t>, suggesting that the author was a male.   However, Clement of Rome in the 90’s wrote that he believed that Paul did write the letter, but that he used a more Hebraic form of writing because of his audience.  This is more evidence of a vocabulary change rather than a historical or contextual evidential change as to our observations on  authorship and first destination   It may also denote the use of a scribe.</a:t>
            </a:r>
          </a:p>
          <a:p>
            <a:pPr algn="just" eaLnBrk="1" hangingPunct="1">
              <a:spcBef>
                <a:spcPct val="50000"/>
              </a:spcBef>
              <a:buFontTx/>
              <a:buNone/>
            </a:pPr>
            <a:r>
              <a:rPr lang="en-AU" altLang="en-US" sz="1400" dirty="0"/>
              <a:t>The significant change to this more Hebraic vocabulary is enhanced, however, as there is a large number of </a:t>
            </a:r>
            <a:r>
              <a:rPr lang="en-AU" altLang="en-US" sz="1400" dirty="0">
                <a:solidFill>
                  <a:srgbClr val="000099"/>
                </a:solidFill>
              </a:rPr>
              <a:t>hapax-</a:t>
            </a:r>
            <a:r>
              <a:rPr lang="en-AU" altLang="en-US" sz="1400" dirty="0" err="1">
                <a:solidFill>
                  <a:srgbClr val="000099"/>
                </a:solidFill>
              </a:rPr>
              <a:t>legoumena</a:t>
            </a:r>
            <a:r>
              <a:rPr lang="en-AU" altLang="en-US" sz="1400" dirty="0">
                <a:solidFill>
                  <a:srgbClr val="000099"/>
                </a:solidFill>
              </a:rPr>
              <a:t>, present.   </a:t>
            </a:r>
            <a:r>
              <a:rPr lang="en-AU" altLang="en-US" sz="1400" dirty="0"/>
              <a:t>A hapax-</a:t>
            </a:r>
            <a:r>
              <a:rPr lang="en-AU" altLang="en-US" sz="1400" dirty="0" err="1"/>
              <a:t>legoumena</a:t>
            </a:r>
            <a:r>
              <a:rPr lang="en-AU" altLang="en-US" sz="1400" dirty="0"/>
              <a:t> is the usage of certain words, found here in this letter, that are only found in use in this one particular text.  There are lots of other vocabulary words that are more in common with Paul’s writings which are found in this text, but there are more of these ‘one-off’, hapax-</a:t>
            </a:r>
            <a:r>
              <a:rPr lang="en-AU" altLang="en-US" sz="1400" dirty="0" err="1"/>
              <a:t>legoumena</a:t>
            </a:r>
            <a:r>
              <a:rPr lang="en-AU" altLang="en-US" sz="1400" dirty="0"/>
              <a:t> words, that are found here in this letter than are found in any of Paul’s other letters. So this debate continues as to authorship.   </a:t>
            </a:r>
          </a:p>
          <a:p>
            <a:pPr algn="just" eaLnBrk="1" hangingPunct="1">
              <a:spcBef>
                <a:spcPct val="50000"/>
              </a:spcBef>
              <a:buFontTx/>
              <a:buNone/>
            </a:pPr>
            <a:r>
              <a:rPr lang="en-AU" altLang="en-US" sz="1400" dirty="0"/>
              <a:t>At the conclusion of things, this vocabulary conflict is simply seen as insufficient evidence to suggest Paul as the most possible author.  Some have suggested that Luke translated a letter by Paul, written in Hebrew, into Koine Greek, but there is no evidence, either way, for this idea.  It does not change the letter’s message at all.</a:t>
            </a:r>
          </a:p>
          <a:p>
            <a:pPr algn="just" eaLnBrk="1" hangingPunct="1">
              <a:spcBef>
                <a:spcPct val="50000"/>
              </a:spcBef>
              <a:buFontTx/>
              <a:buNone/>
            </a:pPr>
            <a:r>
              <a:rPr lang="en-AU" altLang="en-US" sz="1400" dirty="0"/>
              <a:t>That is very significant, for the church today.   The message remains as plain and straight forward as any letter in the New Testament !!   Everyone who reads this letter gets the exact same message:  some interpreters’ will emphasize one idea over others, but the message as a whole unit, retains its integrity and readability.</a:t>
            </a:r>
          </a:p>
          <a:p>
            <a:pPr algn="just" eaLnBrk="1" hangingPunct="1">
              <a:spcBef>
                <a:spcPct val="50000"/>
              </a:spcBef>
              <a:buFontTx/>
              <a:buNone/>
            </a:pPr>
            <a:endParaRPr lang="en-AU" altLang="en-US" sz="1400" dirty="0"/>
          </a:p>
          <a:p>
            <a:pPr algn="just" eaLnBrk="1" hangingPunct="1">
              <a:spcBef>
                <a:spcPct val="50000"/>
              </a:spcBef>
              <a:buFontTx/>
              <a:buNone/>
            </a:pPr>
            <a:r>
              <a:rPr lang="en-AU" altLang="en-US" sz="1400" b="1" dirty="0">
                <a:solidFill>
                  <a:srgbClr val="00B0F0"/>
                </a:solidFill>
              </a:rPr>
              <a:t>BEWARE:</a:t>
            </a:r>
            <a:r>
              <a:rPr lang="en-AU" altLang="en-US" sz="1400" b="1" dirty="0">
                <a:solidFill>
                  <a:schemeClr val="bg1"/>
                </a:solidFill>
              </a:rPr>
              <a:t>  Any interpreter who deviates from the one clear, presented message, is running the great risk of being  wrong, fully ‘across the board’, be his error extant in the realm of any authoritarianism, relativism, or ecclesiology or any other study of that denigrates “the primacy of the Christ and the centrality of His Christology”.   Unique, “one man”, interpretations are more than likely simply ‘evil and wrong!’ </a:t>
            </a:r>
          </a:p>
          <a:p>
            <a:pPr algn="just" eaLnBrk="1" hangingPunct="1">
              <a:spcBef>
                <a:spcPct val="50000"/>
              </a:spcBef>
              <a:buFontTx/>
              <a:buNone/>
            </a:pPr>
            <a:endParaRPr lang="en-AU" altLang="en-US" sz="1400" b="1" dirty="0">
              <a:solidFill>
                <a:schemeClr val="bg1"/>
              </a:solidFill>
            </a:endParaRPr>
          </a:p>
          <a:p>
            <a:pPr algn="just" eaLnBrk="1" hangingPunct="1">
              <a:spcBef>
                <a:spcPct val="50000"/>
              </a:spcBef>
              <a:buFontTx/>
              <a:buNone/>
            </a:pPr>
            <a:endParaRPr lang="en-AU" altLang="en-US" sz="1400" b="1" dirty="0">
              <a:solidFill>
                <a:schemeClr val="bg1"/>
              </a:solidFill>
            </a:endParaRPr>
          </a:p>
          <a:p>
            <a:pPr algn="just" eaLnBrk="1" hangingPunct="1">
              <a:spcBef>
                <a:spcPct val="50000"/>
              </a:spcBef>
              <a:buFontTx/>
              <a:buNone/>
            </a:pPr>
            <a:endParaRPr lang="en-AU" altLang="en-US" sz="1400" b="1" dirty="0">
              <a:solidFill>
                <a:schemeClr val="bg1"/>
              </a:solidFill>
            </a:endParaRPr>
          </a:p>
        </p:txBody>
      </p:sp>
      <p:sp>
        <p:nvSpPr>
          <p:cNvPr id="11" name="Text Box 32">
            <a:extLst>
              <a:ext uri="{FF2B5EF4-FFF2-40B4-BE49-F238E27FC236}">
                <a16:creationId xmlns:a16="http://schemas.microsoft.com/office/drawing/2014/main" id="{4AE6DC30-3267-7449-9C8B-05139252720A}"/>
              </a:ext>
            </a:extLst>
          </p:cNvPr>
          <p:cNvSpPr txBox="1">
            <a:spLocks noChangeArrowheads="1"/>
          </p:cNvSpPr>
          <p:nvPr/>
        </p:nvSpPr>
        <p:spPr bwMode="auto">
          <a:xfrm>
            <a:off x="2078181" y="250801"/>
            <a:ext cx="423254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FF0000"/>
                  </a:outerShdw>
                </a:effectLst>
              </a14:hiddenEffects>
            </a:ext>
          </a:extLst>
        </p:spPr>
        <p:txBody>
          <a:bodyPr wrap="square">
            <a:spAutoFit/>
          </a:bodyPr>
          <a:lstStyle/>
          <a:p>
            <a:pPr algn="ctr" eaLnBrk="1" hangingPunct="1">
              <a:spcBef>
                <a:spcPct val="50000"/>
              </a:spcBef>
              <a:defRPr/>
            </a:pPr>
            <a:r>
              <a:rPr lang="en-AU" altLang="en-US" sz="2400" b="1" dirty="0">
                <a:effectLst>
                  <a:outerShdw blurRad="38100" dist="38100" dir="2700000" algn="tl">
                    <a:srgbClr val="C0C0C0"/>
                  </a:outerShdw>
                </a:effectLst>
              </a:rPr>
              <a:t>More On:    “GETTING </a:t>
            </a:r>
            <a:r>
              <a:rPr lang="en-AU" altLang="en-US" sz="2400" b="1" dirty="0"/>
              <a:t>STARTED</a:t>
            </a:r>
            <a:r>
              <a:rPr lang="en-AU" altLang="en-US" sz="2400" b="1" dirty="0">
                <a:effectLst>
                  <a:outerShdw blurRad="38100" dist="38100" dir="2700000" algn="tl">
                    <a:srgbClr val="C0C0C0"/>
                  </a:outerShdw>
                </a:effectLst>
              </a:rPr>
              <a:t> ON </a:t>
            </a:r>
            <a:r>
              <a:rPr lang="en-AU" altLang="en-US" sz="2400" b="1" u="sng" dirty="0"/>
              <a:t>‘HEBREWS’”</a:t>
            </a:r>
          </a:p>
          <a:p>
            <a:pPr algn="ctr" eaLnBrk="1" hangingPunct="1">
              <a:spcBef>
                <a:spcPct val="50000"/>
              </a:spcBef>
              <a:defRPr/>
            </a:pPr>
            <a:endParaRPr lang="en-AU" altLang="en-US" sz="2400" b="1" u="sng" dirty="0"/>
          </a:p>
        </p:txBody>
      </p:sp>
      <p:grpSp>
        <p:nvGrpSpPr>
          <p:cNvPr id="7" name="Group 6">
            <a:extLst>
              <a:ext uri="{FF2B5EF4-FFF2-40B4-BE49-F238E27FC236}">
                <a16:creationId xmlns:a16="http://schemas.microsoft.com/office/drawing/2014/main" id="{13CB1D06-E5C5-DB42-9541-CB1003462535}"/>
              </a:ext>
            </a:extLst>
          </p:cNvPr>
          <p:cNvGrpSpPr>
            <a:grpSpLocks/>
          </p:cNvGrpSpPr>
          <p:nvPr/>
        </p:nvGrpSpPr>
        <p:grpSpPr bwMode="auto">
          <a:xfrm>
            <a:off x="507793" y="542236"/>
            <a:ext cx="836612" cy="2030413"/>
            <a:chOff x="119" y="252"/>
            <a:chExt cx="527" cy="1279"/>
          </a:xfrm>
        </p:grpSpPr>
        <p:sp>
          <p:nvSpPr>
            <p:cNvPr id="8" name="Rectangle 7">
              <a:extLst>
                <a:ext uri="{FF2B5EF4-FFF2-40B4-BE49-F238E27FC236}">
                  <a16:creationId xmlns:a16="http://schemas.microsoft.com/office/drawing/2014/main" id="{6B5E3B1B-6DA1-274D-A565-158A7035A80A}"/>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8">
              <a:extLst>
                <a:ext uri="{FF2B5EF4-FFF2-40B4-BE49-F238E27FC236}">
                  <a16:creationId xmlns:a16="http://schemas.microsoft.com/office/drawing/2014/main" id="{F2747A2F-2E88-DD4B-87AE-37082624D34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9">
              <a:extLst>
                <a:ext uri="{FF2B5EF4-FFF2-40B4-BE49-F238E27FC236}">
                  <a16:creationId xmlns:a16="http://schemas.microsoft.com/office/drawing/2014/main" id="{7DA6E5EB-FF89-A34D-AB16-E7ACB0EF86B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Text Box 10">
              <a:extLst>
                <a:ext uri="{FF2B5EF4-FFF2-40B4-BE49-F238E27FC236}">
                  <a16:creationId xmlns:a16="http://schemas.microsoft.com/office/drawing/2014/main" id="{175DC169-75D7-2643-989A-7EBCECB2F69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b="1">
                  <a:solidFill>
                    <a:schemeClr val="bg1"/>
                  </a:solidFill>
                </a:rPr>
                <a:t>Hebrews</a:t>
              </a:r>
            </a:p>
          </p:txBody>
        </p:sp>
      </p:grpSp>
      <p:sp>
        <p:nvSpPr>
          <p:cNvPr id="17" name="TextBox 16">
            <a:extLst>
              <a:ext uri="{FF2B5EF4-FFF2-40B4-BE49-F238E27FC236}">
                <a16:creationId xmlns:a16="http://schemas.microsoft.com/office/drawing/2014/main" id="{26C76B77-0C37-2344-B60C-7FE966623CD5}"/>
              </a:ext>
            </a:extLst>
          </p:cNvPr>
          <p:cNvSpPr txBox="1"/>
          <p:nvPr/>
        </p:nvSpPr>
        <p:spPr>
          <a:xfrm rot="16200000">
            <a:off x="-2936866" y="6382036"/>
            <a:ext cx="7784533" cy="707886"/>
          </a:xfrm>
          <a:prstGeom prst="rect">
            <a:avLst/>
          </a:prstGeom>
          <a:noFill/>
        </p:spPr>
        <p:txBody>
          <a:bodyPr wrap="square" rtlCol="0">
            <a:spAutoFit/>
          </a:bodyPr>
          <a:lstStyle/>
          <a:p>
            <a:pPr algn="ctr"/>
            <a:r>
              <a:rPr lang="en-US" sz="4000" b="1" dirty="0">
                <a:solidFill>
                  <a:srgbClr val="FFFF00"/>
                </a:solidFill>
              </a:rPr>
              <a:t>Preface: Reality Behind The Book</a:t>
            </a:r>
          </a:p>
        </p:txBody>
      </p:sp>
      <p:sp>
        <p:nvSpPr>
          <p:cNvPr id="12" name="TextBox 11">
            <a:extLst>
              <a:ext uri="{FF2B5EF4-FFF2-40B4-BE49-F238E27FC236}">
                <a16:creationId xmlns:a16="http://schemas.microsoft.com/office/drawing/2014/main" id="{0B08B405-E66F-CD4D-BFD3-877F3F48899D}"/>
              </a:ext>
            </a:extLst>
          </p:cNvPr>
          <p:cNvSpPr txBox="1"/>
          <p:nvPr/>
        </p:nvSpPr>
        <p:spPr>
          <a:xfrm>
            <a:off x="657226" y="10887075"/>
            <a:ext cx="1371600" cy="584775"/>
          </a:xfrm>
          <a:prstGeom prst="rect">
            <a:avLst/>
          </a:prstGeom>
          <a:noFill/>
        </p:spPr>
        <p:txBody>
          <a:bodyPr wrap="square" rtlCol="0">
            <a:spAutoFit/>
          </a:bodyPr>
          <a:lstStyle/>
          <a:p>
            <a:r>
              <a:rPr lang="en-US" sz="3200" b="1" dirty="0">
                <a:solidFill>
                  <a:schemeClr val="bg1"/>
                </a:solidFill>
              </a:rPr>
              <a:t>L1</a:t>
            </a:r>
          </a:p>
        </p:txBody>
      </p:sp>
    </p:spTree>
    <p:extLst>
      <p:ext uri="{BB962C8B-B14F-4D97-AF65-F5344CB8AC3E}">
        <p14:creationId xmlns:p14="http://schemas.microsoft.com/office/powerpoint/2010/main" val="33156772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a:extLst>
              <a:ext uri="{FF2B5EF4-FFF2-40B4-BE49-F238E27FC236}">
                <a16:creationId xmlns:a16="http://schemas.microsoft.com/office/drawing/2014/main" id="{7355FA74-5CE4-6F43-B707-77B222B15313}"/>
              </a:ext>
            </a:extLst>
          </p:cNvPr>
          <p:cNvSpPr>
            <a:spLocks noGrp="1"/>
          </p:cNvSpPr>
          <p:nvPr>
            <p:ph type="sldNum" sz="quarter" idx="12"/>
          </p:nvPr>
        </p:nvSpPr>
        <p:spPr/>
        <p:txBody>
          <a:bodyPr/>
          <a:lstStyle/>
          <a:p>
            <a:fld id="{04515EAD-9707-B842-895A-8F4FC2E1A2DE}" type="slidenum">
              <a:rPr lang="en-AU" altLang="en-US"/>
              <a:pPr/>
              <a:t>59</a:t>
            </a:fld>
            <a:endParaRPr lang="en-AU" altLang="en-US"/>
          </a:p>
        </p:txBody>
      </p:sp>
      <p:sp>
        <p:nvSpPr>
          <p:cNvPr id="10242" name="Rectangle 2">
            <a:extLst>
              <a:ext uri="{FF2B5EF4-FFF2-40B4-BE49-F238E27FC236}">
                <a16:creationId xmlns:a16="http://schemas.microsoft.com/office/drawing/2014/main" id="{4B030143-CE81-FE41-8013-1468DCE393F8}"/>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243" name="Group 3">
            <a:extLst>
              <a:ext uri="{FF2B5EF4-FFF2-40B4-BE49-F238E27FC236}">
                <a16:creationId xmlns:a16="http://schemas.microsoft.com/office/drawing/2014/main" id="{6AF96BAB-14E2-5842-9481-46FC1D3AD321}"/>
              </a:ext>
            </a:extLst>
          </p:cNvPr>
          <p:cNvGrpSpPr>
            <a:grpSpLocks/>
          </p:cNvGrpSpPr>
          <p:nvPr/>
        </p:nvGrpSpPr>
        <p:grpSpPr bwMode="auto">
          <a:xfrm>
            <a:off x="188913" y="1416051"/>
            <a:ext cx="836612" cy="2030413"/>
            <a:chOff x="119" y="252"/>
            <a:chExt cx="527" cy="1279"/>
          </a:xfrm>
        </p:grpSpPr>
        <p:sp>
          <p:nvSpPr>
            <p:cNvPr id="10244" name="Rectangle 4">
              <a:extLst>
                <a:ext uri="{FF2B5EF4-FFF2-40B4-BE49-F238E27FC236}">
                  <a16:creationId xmlns:a16="http://schemas.microsoft.com/office/drawing/2014/main" id="{68E00026-6348-2B4E-AD49-CECD4C892FD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5" name="Line 5">
              <a:extLst>
                <a:ext uri="{FF2B5EF4-FFF2-40B4-BE49-F238E27FC236}">
                  <a16:creationId xmlns:a16="http://schemas.microsoft.com/office/drawing/2014/main" id="{ACAE24DD-285C-1A4B-BCFA-8404276F01E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6" name="Line 6">
              <a:extLst>
                <a:ext uri="{FF2B5EF4-FFF2-40B4-BE49-F238E27FC236}">
                  <a16:creationId xmlns:a16="http://schemas.microsoft.com/office/drawing/2014/main" id="{C7A30EBE-A0CE-1843-81B8-C7C5912F977E}"/>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7" name="Text Box 7">
              <a:extLst>
                <a:ext uri="{FF2B5EF4-FFF2-40B4-BE49-F238E27FC236}">
                  <a16:creationId xmlns:a16="http://schemas.microsoft.com/office/drawing/2014/main" id="{C72AC942-4082-484E-BAFE-A5E786381735}"/>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0248" name="Text Box 8">
            <a:extLst>
              <a:ext uri="{FF2B5EF4-FFF2-40B4-BE49-F238E27FC236}">
                <a16:creationId xmlns:a16="http://schemas.microsoft.com/office/drawing/2014/main" id="{9CE517CE-C864-5640-87ED-60D5DDA29DCC}"/>
              </a:ext>
            </a:extLst>
          </p:cNvPr>
          <p:cNvSpPr txBox="1">
            <a:spLocks noChangeArrowheads="1"/>
          </p:cNvSpPr>
          <p:nvPr/>
        </p:nvSpPr>
        <p:spPr bwMode="auto">
          <a:xfrm>
            <a:off x="1196975" y="1487489"/>
            <a:ext cx="5399088" cy="376237"/>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t>……………….   An Old Testament Perspective</a:t>
            </a:r>
            <a:endParaRPr lang="en-AU" altLang="en-US" sz="1400" b="1"/>
          </a:p>
        </p:txBody>
      </p:sp>
      <p:sp>
        <p:nvSpPr>
          <p:cNvPr id="10252" name="Text Box 12">
            <a:extLst>
              <a:ext uri="{FF2B5EF4-FFF2-40B4-BE49-F238E27FC236}">
                <a16:creationId xmlns:a16="http://schemas.microsoft.com/office/drawing/2014/main" id="{C063F1F4-1104-134B-B003-A446D7807ED4}"/>
              </a:ext>
            </a:extLst>
          </p:cNvPr>
          <p:cNvSpPr txBox="1">
            <a:spLocks noChangeArrowheads="1"/>
          </p:cNvSpPr>
          <p:nvPr/>
        </p:nvSpPr>
        <p:spPr bwMode="auto">
          <a:xfrm>
            <a:off x="1412876" y="1919288"/>
            <a:ext cx="5040313"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u="sng"/>
              <a:t>AND THE SIX PART BLESSING</a:t>
            </a:r>
            <a:r>
              <a:rPr lang="en-AU" altLang="en-US" sz="1200"/>
              <a:t> of the Abrahamic Covenant                                                  Genesis 12:1ff </a:t>
            </a:r>
          </a:p>
          <a:p>
            <a:endParaRPr lang="en-AU" altLang="en-US" sz="1200"/>
          </a:p>
          <a:p>
            <a:r>
              <a:rPr lang="en-AU" altLang="en-US" sz="1200" b="1"/>
              <a:t>Hebrews 12:1</a:t>
            </a:r>
            <a:r>
              <a:rPr lang="en-AU" altLang="en-US" sz="1200"/>
              <a:t> Now the LORD said to Abram,</a:t>
            </a:r>
          </a:p>
          <a:p>
            <a:r>
              <a:rPr lang="en-AU" altLang="en-US" sz="1200"/>
              <a:t>"</a:t>
            </a:r>
            <a:r>
              <a:rPr lang="en-AU" altLang="en-US" sz="1200" b="1" u="sng"/>
              <a:t>Go</a:t>
            </a:r>
            <a:r>
              <a:rPr lang="en-AU" altLang="en-US" sz="1200" b="1"/>
              <a:t> forth</a:t>
            </a:r>
            <a:r>
              <a:rPr lang="en-AU" altLang="en-US" sz="1200"/>
              <a:t> from your country, </a:t>
            </a:r>
          </a:p>
          <a:p>
            <a:r>
              <a:rPr lang="en-AU" altLang="en-US" sz="1200"/>
              <a:t>And from your relatives </a:t>
            </a:r>
          </a:p>
          <a:p>
            <a:r>
              <a:rPr lang="en-AU" altLang="en-US" sz="1200"/>
              <a:t>And from your father's house, </a:t>
            </a:r>
          </a:p>
          <a:p>
            <a:r>
              <a:rPr lang="en-AU" altLang="en-US" sz="1200" b="1" u="sng"/>
              <a:t>To</a:t>
            </a:r>
            <a:r>
              <a:rPr lang="en-AU" altLang="en-US" sz="1200" b="1"/>
              <a:t> the land</a:t>
            </a:r>
            <a:r>
              <a:rPr lang="en-AU" altLang="en-US" sz="1200"/>
              <a:t> which I will show you; </a:t>
            </a:r>
          </a:p>
          <a:p>
            <a:r>
              <a:rPr lang="en-AU" altLang="en-US" sz="1200" b="1"/>
              <a:t>2</a:t>
            </a:r>
            <a:r>
              <a:rPr lang="en-AU" altLang="en-US" sz="1200"/>
              <a:t> And </a:t>
            </a:r>
            <a:r>
              <a:rPr lang="en-AU" altLang="en-US" sz="1200">
                <a:solidFill>
                  <a:schemeClr val="accent2"/>
                </a:solidFill>
              </a:rPr>
              <a:t>I will make </a:t>
            </a:r>
            <a:r>
              <a:rPr lang="en-AU" altLang="en-US" sz="1200" u="sng">
                <a:solidFill>
                  <a:schemeClr val="accent2"/>
                </a:solidFill>
              </a:rPr>
              <a:t>you</a:t>
            </a:r>
            <a:r>
              <a:rPr lang="en-AU" altLang="en-US" sz="1200">
                <a:solidFill>
                  <a:schemeClr val="accent2"/>
                </a:solidFill>
              </a:rPr>
              <a:t> a great nation</a:t>
            </a:r>
            <a:r>
              <a:rPr lang="en-AU" altLang="en-US" sz="1200"/>
              <a:t>,</a:t>
            </a:r>
          </a:p>
          <a:p>
            <a:r>
              <a:rPr lang="en-AU" altLang="en-US" sz="1200"/>
              <a:t>And </a:t>
            </a:r>
            <a:r>
              <a:rPr lang="en-AU" altLang="en-US" sz="1200">
                <a:solidFill>
                  <a:srgbClr val="CC3300"/>
                </a:solidFill>
              </a:rPr>
              <a:t>I will bless </a:t>
            </a:r>
            <a:r>
              <a:rPr lang="en-AU" altLang="en-US" sz="1200" u="sng">
                <a:solidFill>
                  <a:srgbClr val="CC3300"/>
                </a:solidFill>
              </a:rPr>
              <a:t>you</a:t>
            </a:r>
            <a:r>
              <a:rPr lang="en-AU" altLang="en-US" sz="1200"/>
              <a:t>,</a:t>
            </a:r>
          </a:p>
          <a:p>
            <a:r>
              <a:rPr lang="en-AU" altLang="en-US" sz="1200"/>
              <a:t>And </a:t>
            </a:r>
            <a:r>
              <a:rPr lang="en-AU" altLang="en-US" sz="1200">
                <a:solidFill>
                  <a:srgbClr val="006600"/>
                </a:solidFill>
              </a:rPr>
              <a:t>make </a:t>
            </a:r>
            <a:r>
              <a:rPr lang="en-AU" altLang="en-US" sz="1200" u="sng">
                <a:solidFill>
                  <a:srgbClr val="006600"/>
                </a:solidFill>
              </a:rPr>
              <a:t>your</a:t>
            </a:r>
            <a:r>
              <a:rPr lang="en-AU" altLang="en-US" sz="1200">
                <a:solidFill>
                  <a:srgbClr val="006600"/>
                </a:solidFill>
              </a:rPr>
              <a:t> name great</a:t>
            </a:r>
            <a:r>
              <a:rPr lang="en-AU" altLang="en-US" sz="1200"/>
              <a:t>; </a:t>
            </a:r>
          </a:p>
          <a:p>
            <a:r>
              <a:rPr lang="en-AU" altLang="en-US" sz="1200"/>
              <a:t>And so </a:t>
            </a:r>
            <a:r>
              <a:rPr lang="en-AU" altLang="en-US" sz="1200" u="sng">
                <a:solidFill>
                  <a:srgbClr val="993366"/>
                </a:solidFill>
              </a:rPr>
              <a:t>you</a:t>
            </a:r>
            <a:r>
              <a:rPr lang="en-AU" altLang="en-US" sz="1200">
                <a:solidFill>
                  <a:srgbClr val="993366"/>
                </a:solidFill>
              </a:rPr>
              <a:t> shall be a blessing</a:t>
            </a:r>
            <a:r>
              <a:rPr lang="en-AU" altLang="en-US" sz="1200"/>
              <a:t>; </a:t>
            </a:r>
          </a:p>
          <a:p>
            <a:r>
              <a:rPr lang="en-AU" altLang="en-US" sz="1200" b="1"/>
              <a:t>3 </a:t>
            </a:r>
            <a:r>
              <a:rPr lang="en-AU" altLang="en-US" sz="1200"/>
              <a:t>And </a:t>
            </a:r>
            <a:r>
              <a:rPr lang="en-AU" altLang="en-US" sz="1200">
                <a:solidFill>
                  <a:srgbClr val="996633"/>
                </a:solidFill>
              </a:rPr>
              <a:t>I will bless those who bless </a:t>
            </a:r>
            <a:r>
              <a:rPr lang="en-AU" altLang="en-US" sz="1200" u="sng">
                <a:solidFill>
                  <a:srgbClr val="996633"/>
                </a:solidFill>
              </a:rPr>
              <a:t>you</a:t>
            </a:r>
            <a:r>
              <a:rPr lang="en-AU" altLang="en-US" sz="1200">
                <a:solidFill>
                  <a:srgbClr val="996633"/>
                </a:solidFill>
              </a:rPr>
              <a:t>,</a:t>
            </a:r>
          </a:p>
          <a:p>
            <a:r>
              <a:rPr lang="en-AU" altLang="en-US" sz="1200"/>
              <a:t>And </a:t>
            </a:r>
            <a:r>
              <a:rPr lang="en-AU" altLang="en-US" sz="1200">
                <a:solidFill>
                  <a:srgbClr val="996633"/>
                </a:solidFill>
              </a:rPr>
              <a:t>the one who curses </a:t>
            </a:r>
            <a:r>
              <a:rPr lang="en-AU" altLang="en-US" sz="1200" u="sng">
                <a:solidFill>
                  <a:srgbClr val="996633"/>
                </a:solidFill>
              </a:rPr>
              <a:t>you</a:t>
            </a:r>
            <a:r>
              <a:rPr lang="en-AU" altLang="en-US" sz="1200">
                <a:solidFill>
                  <a:srgbClr val="996633"/>
                </a:solidFill>
              </a:rPr>
              <a:t> I will curse</a:t>
            </a:r>
            <a:r>
              <a:rPr lang="en-AU" altLang="en-US" sz="1200"/>
              <a:t>. </a:t>
            </a:r>
          </a:p>
          <a:p>
            <a:r>
              <a:rPr lang="en-AU" altLang="en-US" sz="1200"/>
              <a:t>And </a:t>
            </a:r>
            <a:r>
              <a:rPr lang="en-AU" altLang="en-US" sz="1200" u="sng">
                <a:solidFill>
                  <a:srgbClr val="CC0000"/>
                </a:solidFill>
              </a:rPr>
              <a:t>in you</a:t>
            </a:r>
            <a:r>
              <a:rPr lang="en-AU" altLang="en-US" sz="1200">
                <a:solidFill>
                  <a:srgbClr val="CC0000"/>
                </a:solidFill>
              </a:rPr>
              <a:t> </a:t>
            </a:r>
            <a:r>
              <a:rPr lang="en-AU" altLang="en-US" sz="1200" i="1" u="sng">
                <a:solidFill>
                  <a:srgbClr val="CC0000"/>
                </a:solidFill>
              </a:rPr>
              <a:t>all the families</a:t>
            </a:r>
            <a:r>
              <a:rPr lang="en-AU" altLang="en-US" sz="1200">
                <a:solidFill>
                  <a:srgbClr val="CC0000"/>
                </a:solidFill>
              </a:rPr>
              <a:t> of the earth shall be blessed.</a:t>
            </a:r>
            <a:r>
              <a:rPr lang="en-AU" altLang="en-US" sz="1200">
                <a:solidFill>
                  <a:srgbClr val="CC3300"/>
                </a:solidFill>
              </a:rPr>
              <a:t> " </a:t>
            </a:r>
          </a:p>
        </p:txBody>
      </p:sp>
      <p:sp>
        <p:nvSpPr>
          <p:cNvPr id="10253" name="Text Box 13">
            <a:extLst>
              <a:ext uri="{FF2B5EF4-FFF2-40B4-BE49-F238E27FC236}">
                <a16:creationId xmlns:a16="http://schemas.microsoft.com/office/drawing/2014/main" id="{3A4E667F-72CB-FD4B-8F92-D4CB11B07F95}"/>
              </a:ext>
            </a:extLst>
          </p:cNvPr>
          <p:cNvSpPr txBox="1">
            <a:spLocks noChangeArrowheads="1"/>
          </p:cNvSpPr>
          <p:nvPr/>
        </p:nvSpPr>
        <p:spPr bwMode="auto">
          <a:xfrm>
            <a:off x="4076700" y="3359150"/>
            <a:ext cx="5032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a:solidFill>
                  <a:schemeClr val="accent2"/>
                </a:solidFill>
              </a:rPr>
              <a:t>A</a:t>
            </a:r>
          </a:p>
        </p:txBody>
      </p:sp>
      <p:sp>
        <p:nvSpPr>
          <p:cNvPr id="10254" name="Text Box 14">
            <a:extLst>
              <a:ext uri="{FF2B5EF4-FFF2-40B4-BE49-F238E27FC236}">
                <a16:creationId xmlns:a16="http://schemas.microsoft.com/office/drawing/2014/main" id="{AA903E7D-68BA-6B43-8AF6-36874B75193B}"/>
              </a:ext>
            </a:extLst>
          </p:cNvPr>
          <p:cNvSpPr txBox="1">
            <a:spLocks noChangeArrowheads="1"/>
          </p:cNvSpPr>
          <p:nvPr/>
        </p:nvSpPr>
        <p:spPr bwMode="auto">
          <a:xfrm>
            <a:off x="4149725" y="3575050"/>
            <a:ext cx="5032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a:solidFill>
                  <a:srgbClr val="CC3300"/>
                </a:solidFill>
              </a:rPr>
              <a:t>B</a:t>
            </a:r>
          </a:p>
        </p:txBody>
      </p:sp>
      <p:sp>
        <p:nvSpPr>
          <p:cNvPr id="10255" name="Text Box 15">
            <a:extLst>
              <a:ext uri="{FF2B5EF4-FFF2-40B4-BE49-F238E27FC236}">
                <a16:creationId xmlns:a16="http://schemas.microsoft.com/office/drawing/2014/main" id="{C7D29040-3FF3-9149-9470-AAC1181C9254}"/>
              </a:ext>
            </a:extLst>
          </p:cNvPr>
          <p:cNvSpPr txBox="1">
            <a:spLocks noChangeArrowheads="1"/>
          </p:cNvSpPr>
          <p:nvPr/>
        </p:nvSpPr>
        <p:spPr bwMode="auto">
          <a:xfrm>
            <a:off x="4221164" y="3719514"/>
            <a:ext cx="5032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a:solidFill>
                  <a:srgbClr val="006600"/>
                </a:solidFill>
              </a:rPr>
              <a:t>C</a:t>
            </a:r>
          </a:p>
        </p:txBody>
      </p:sp>
      <p:sp>
        <p:nvSpPr>
          <p:cNvPr id="10256" name="Text Box 16">
            <a:extLst>
              <a:ext uri="{FF2B5EF4-FFF2-40B4-BE49-F238E27FC236}">
                <a16:creationId xmlns:a16="http://schemas.microsoft.com/office/drawing/2014/main" id="{F1678A36-62FE-E04B-8813-D2DD5D2B6056}"/>
              </a:ext>
            </a:extLst>
          </p:cNvPr>
          <p:cNvSpPr txBox="1">
            <a:spLocks noChangeArrowheads="1"/>
          </p:cNvSpPr>
          <p:nvPr/>
        </p:nvSpPr>
        <p:spPr bwMode="auto">
          <a:xfrm>
            <a:off x="4292600" y="3935414"/>
            <a:ext cx="5032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a:solidFill>
                  <a:srgbClr val="993366"/>
                </a:solidFill>
              </a:rPr>
              <a:t>D</a:t>
            </a:r>
          </a:p>
        </p:txBody>
      </p:sp>
      <p:sp>
        <p:nvSpPr>
          <p:cNvPr id="10257" name="Text Box 17">
            <a:extLst>
              <a:ext uri="{FF2B5EF4-FFF2-40B4-BE49-F238E27FC236}">
                <a16:creationId xmlns:a16="http://schemas.microsoft.com/office/drawing/2014/main" id="{A3BA8CB5-4271-EF46-85AF-6201CEFE2928}"/>
              </a:ext>
            </a:extLst>
          </p:cNvPr>
          <p:cNvSpPr txBox="1">
            <a:spLocks noChangeArrowheads="1"/>
          </p:cNvSpPr>
          <p:nvPr/>
        </p:nvSpPr>
        <p:spPr bwMode="auto">
          <a:xfrm>
            <a:off x="5445125" y="4440239"/>
            <a:ext cx="6492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a:solidFill>
                  <a:srgbClr val="CC0000"/>
                </a:solidFill>
              </a:rPr>
              <a:t>---- F</a:t>
            </a:r>
          </a:p>
        </p:txBody>
      </p:sp>
      <p:sp>
        <p:nvSpPr>
          <p:cNvPr id="10258" name="Text Box 18">
            <a:extLst>
              <a:ext uri="{FF2B5EF4-FFF2-40B4-BE49-F238E27FC236}">
                <a16:creationId xmlns:a16="http://schemas.microsoft.com/office/drawing/2014/main" id="{C636175E-D344-864D-8CA1-F9D175DDF2CC}"/>
              </a:ext>
            </a:extLst>
          </p:cNvPr>
          <p:cNvSpPr txBox="1">
            <a:spLocks noChangeArrowheads="1"/>
          </p:cNvSpPr>
          <p:nvPr/>
        </p:nvSpPr>
        <p:spPr bwMode="auto">
          <a:xfrm>
            <a:off x="4365625" y="4151314"/>
            <a:ext cx="5032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i="1">
                <a:solidFill>
                  <a:srgbClr val="996633"/>
                </a:solidFill>
              </a:rPr>
              <a:t>E</a:t>
            </a:r>
          </a:p>
        </p:txBody>
      </p:sp>
      <p:sp>
        <p:nvSpPr>
          <p:cNvPr id="10260" name="Line 20">
            <a:extLst>
              <a:ext uri="{FF2B5EF4-FFF2-40B4-BE49-F238E27FC236}">
                <a16:creationId xmlns:a16="http://schemas.microsoft.com/office/drawing/2014/main" id="{E5071494-A305-694D-B2EE-7825B0E53250}"/>
              </a:ext>
            </a:extLst>
          </p:cNvPr>
          <p:cNvSpPr>
            <a:spLocks noChangeShapeType="1"/>
          </p:cNvSpPr>
          <p:nvPr/>
        </p:nvSpPr>
        <p:spPr bwMode="auto">
          <a:xfrm>
            <a:off x="1557338" y="4943475"/>
            <a:ext cx="1655762" cy="0"/>
          </a:xfrm>
          <a:prstGeom prst="line">
            <a:avLst/>
          </a:prstGeom>
          <a:noFill/>
          <a:ln w="57150">
            <a:solidFill>
              <a:schemeClr val="accent2"/>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1" name="Line 21">
            <a:extLst>
              <a:ext uri="{FF2B5EF4-FFF2-40B4-BE49-F238E27FC236}">
                <a16:creationId xmlns:a16="http://schemas.microsoft.com/office/drawing/2014/main" id="{B8FA45E4-99F3-E845-97D2-2EF7C1031D66}"/>
              </a:ext>
            </a:extLst>
          </p:cNvPr>
          <p:cNvSpPr>
            <a:spLocks noChangeShapeType="1"/>
          </p:cNvSpPr>
          <p:nvPr/>
        </p:nvSpPr>
        <p:spPr bwMode="auto">
          <a:xfrm>
            <a:off x="1557338" y="5086350"/>
            <a:ext cx="1655762" cy="0"/>
          </a:xfrm>
          <a:prstGeom prst="line">
            <a:avLst/>
          </a:prstGeom>
          <a:noFill/>
          <a:ln w="57150">
            <a:solidFill>
              <a:srgbClr val="CC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2" name="Line 22">
            <a:extLst>
              <a:ext uri="{FF2B5EF4-FFF2-40B4-BE49-F238E27FC236}">
                <a16:creationId xmlns:a16="http://schemas.microsoft.com/office/drawing/2014/main" id="{6F2DFA84-9268-0E40-B2BC-1E6B2CF976F6}"/>
              </a:ext>
            </a:extLst>
          </p:cNvPr>
          <p:cNvSpPr>
            <a:spLocks noChangeShapeType="1"/>
          </p:cNvSpPr>
          <p:nvPr/>
        </p:nvSpPr>
        <p:spPr bwMode="auto">
          <a:xfrm>
            <a:off x="1557338" y="5230813"/>
            <a:ext cx="1655762" cy="0"/>
          </a:xfrm>
          <a:prstGeom prst="line">
            <a:avLst/>
          </a:prstGeom>
          <a:noFill/>
          <a:ln w="57150">
            <a:solidFill>
              <a:srgbClr val="0066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3" name="Line 23">
            <a:extLst>
              <a:ext uri="{FF2B5EF4-FFF2-40B4-BE49-F238E27FC236}">
                <a16:creationId xmlns:a16="http://schemas.microsoft.com/office/drawing/2014/main" id="{60CE85A9-27AD-EC46-AE70-4E9617F0D580}"/>
              </a:ext>
            </a:extLst>
          </p:cNvPr>
          <p:cNvSpPr>
            <a:spLocks noChangeShapeType="1"/>
          </p:cNvSpPr>
          <p:nvPr/>
        </p:nvSpPr>
        <p:spPr bwMode="auto">
          <a:xfrm>
            <a:off x="1557338" y="5375275"/>
            <a:ext cx="1655762" cy="0"/>
          </a:xfrm>
          <a:prstGeom prst="line">
            <a:avLst/>
          </a:prstGeom>
          <a:noFill/>
          <a:ln w="57150">
            <a:solidFill>
              <a:srgbClr val="993366"/>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4" name="Line 24">
            <a:extLst>
              <a:ext uri="{FF2B5EF4-FFF2-40B4-BE49-F238E27FC236}">
                <a16:creationId xmlns:a16="http://schemas.microsoft.com/office/drawing/2014/main" id="{28BB3169-3096-FB46-9A6B-2A35F9D5CB02}"/>
              </a:ext>
            </a:extLst>
          </p:cNvPr>
          <p:cNvSpPr>
            <a:spLocks noChangeShapeType="1"/>
          </p:cNvSpPr>
          <p:nvPr/>
        </p:nvSpPr>
        <p:spPr bwMode="auto">
          <a:xfrm>
            <a:off x="1557338" y="5519738"/>
            <a:ext cx="1655762" cy="0"/>
          </a:xfrm>
          <a:prstGeom prst="line">
            <a:avLst/>
          </a:prstGeom>
          <a:noFill/>
          <a:ln w="57150">
            <a:solidFill>
              <a:srgbClr val="996633"/>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6" name="Line 26">
            <a:extLst>
              <a:ext uri="{FF2B5EF4-FFF2-40B4-BE49-F238E27FC236}">
                <a16:creationId xmlns:a16="http://schemas.microsoft.com/office/drawing/2014/main" id="{318389A8-D848-0A4F-A467-DBBE501F4509}"/>
              </a:ext>
            </a:extLst>
          </p:cNvPr>
          <p:cNvSpPr>
            <a:spLocks noChangeShapeType="1"/>
          </p:cNvSpPr>
          <p:nvPr/>
        </p:nvSpPr>
        <p:spPr bwMode="auto">
          <a:xfrm>
            <a:off x="4652963" y="5807075"/>
            <a:ext cx="1223962" cy="0"/>
          </a:xfrm>
          <a:prstGeom prst="line">
            <a:avLst/>
          </a:prstGeom>
          <a:noFill/>
          <a:ln w="76200">
            <a:solidFill>
              <a:srgbClr val="CC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0267" name="Picture 27" descr="MCj04363920000[1]">
            <a:extLst>
              <a:ext uri="{FF2B5EF4-FFF2-40B4-BE49-F238E27FC236}">
                <a16:creationId xmlns:a16="http://schemas.microsoft.com/office/drawing/2014/main" id="{D48348AF-4710-F44C-B2AD-7608F38E1B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2238" y="5519738"/>
            <a:ext cx="457200" cy="627062"/>
          </a:xfrm>
          <a:prstGeom prst="rect">
            <a:avLst/>
          </a:prstGeom>
          <a:noFill/>
          <a:extLst>
            <a:ext uri="{909E8E84-426E-40DD-AFC4-6F175D3DCCD1}">
              <a14:hiddenFill xmlns:a14="http://schemas.microsoft.com/office/drawing/2010/main">
                <a:solidFill>
                  <a:srgbClr val="FFFFFF"/>
                </a:solidFill>
              </a14:hiddenFill>
            </a:ext>
          </a:extLst>
        </p:spPr>
      </p:pic>
      <p:sp>
        <p:nvSpPr>
          <p:cNvPr id="10268" name="Text Box 28">
            <a:extLst>
              <a:ext uri="{FF2B5EF4-FFF2-40B4-BE49-F238E27FC236}">
                <a16:creationId xmlns:a16="http://schemas.microsoft.com/office/drawing/2014/main" id="{5948717C-0546-FD46-B693-41B3BF522383}"/>
              </a:ext>
            </a:extLst>
          </p:cNvPr>
          <p:cNvSpPr txBox="1">
            <a:spLocks noChangeArrowheads="1"/>
          </p:cNvSpPr>
          <p:nvPr/>
        </p:nvSpPr>
        <p:spPr bwMode="auto">
          <a:xfrm>
            <a:off x="1628775" y="6240464"/>
            <a:ext cx="43195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a:t>Genesis 12:1-3,   Genesis 17:1ff,   Genesis 22:9-19  (:16)</a:t>
            </a:r>
          </a:p>
        </p:txBody>
      </p:sp>
      <p:sp>
        <p:nvSpPr>
          <p:cNvPr id="10269" name="Text Box 29">
            <a:extLst>
              <a:ext uri="{FF2B5EF4-FFF2-40B4-BE49-F238E27FC236}">
                <a16:creationId xmlns:a16="http://schemas.microsoft.com/office/drawing/2014/main" id="{187122BC-DCB4-7241-8F68-C86BF74B17F5}"/>
              </a:ext>
            </a:extLst>
          </p:cNvPr>
          <p:cNvSpPr txBox="1">
            <a:spLocks noChangeArrowheads="1"/>
          </p:cNvSpPr>
          <p:nvPr/>
        </p:nvSpPr>
        <p:spPr bwMode="auto">
          <a:xfrm>
            <a:off x="3500439" y="5014914"/>
            <a:ext cx="9366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1200" b="1"/>
              <a:t>Punctilliar</a:t>
            </a:r>
          </a:p>
        </p:txBody>
      </p:sp>
      <p:sp>
        <p:nvSpPr>
          <p:cNvPr id="10270" name="Text Box 30">
            <a:extLst>
              <a:ext uri="{FF2B5EF4-FFF2-40B4-BE49-F238E27FC236}">
                <a16:creationId xmlns:a16="http://schemas.microsoft.com/office/drawing/2014/main" id="{C1957A21-3B0E-2A4C-A86B-3E07E748E049}"/>
              </a:ext>
            </a:extLst>
          </p:cNvPr>
          <p:cNvSpPr txBox="1">
            <a:spLocks noChangeArrowheads="1"/>
          </p:cNvSpPr>
          <p:nvPr/>
        </p:nvSpPr>
        <p:spPr bwMode="auto">
          <a:xfrm>
            <a:off x="4797426" y="5519739"/>
            <a:ext cx="7921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t>Linear</a:t>
            </a:r>
          </a:p>
        </p:txBody>
      </p:sp>
      <p:sp>
        <p:nvSpPr>
          <p:cNvPr id="10271" name="Line 31">
            <a:extLst>
              <a:ext uri="{FF2B5EF4-FFF2-40B4-BE49-F238E27FC236}">
                <a16:creationId xmlns:a16="http://schemas.microsoft.com/office/drawing/2014/main" id="{0F7BD5BA-7A73-EB48-8BA5-766DA390EC5E}"/>
              </a:ext>
            </a:extLst>
          </p:cNvPr>
          <p:cNvSpPr>
            <a:spLocks noChangeShapeType="1"/>
          </p:cNvSpPr>
          <p:nvPr/>
        </p:nvSpPr>
        <p:spPr bwMode="auto">
          <a:xfrm>
            <a:off x="3213100" y="4727576"/>
            <a:ext cx="0" cy="1008063"/>
          </a:xfrm>
          <a:prstGeom prst="line">
            <a:avLst/>
          </a:prstGeom>
          <a:noFill/>
          <a:ln w="285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2" name="Text Box 32">
            <a:extLst>
              <a:ext uri="{FF2B5EF4-FFF2-40B4-BE49-F238E27FC236}">
                <a16:creationId xmlns:a16="http://schemas.microsoft.com/office/drawing/2014/main" id="{ED3DB504-97C4-9941-8874-234FAAD14EBB}"/>
              </a:ext>
            </a:extLst>
          </p:cNvPr>
          <p:cNvSpPr txBox="1">
            <a:spLocks noChangeArrowheads="1"/>
          </p:cNvSpPr>
          <p:nvPr/>
        </p:nvSpPr>
        <p:spPr bwMode="auto">
          <a:xfrm>
            <a:off x="4437063" y="5014913"/>
            <a:ext cx="1801812" cy="228600"/>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900" b="1"/>
              <a:t>The ‘You’ of the “</a:t>
            </a:r>
            <a:r>
              <a:rPr lang="en-AU" altLang="en-US" sz="900" b="1" i="1"/>
              <a:t>Ad Olam”</a:t>
            </a:r>
          </a:p>
        </p:txBody>
      </p:sp>
      <p:sp>
        <p:nvSpPr>
          <p:cNvPr id="10273" name="Text Box 33">
            <a:extLst>
              <a:ext uri="{FF2B5EF4-FFF2-40B4-BE49-F238E27FC236}">
                <a16:creationId xmlns:a16="http://schemas.microsoft.com/office/drawing/2014/main" id="{7219A64A-5608-E940-9E18-CA4FBA2DD15E}"/>
              </a:ext>
            </a:extLst>
          </p:cNvPr>
          <p:cNvSpPr txBox="1">
            <a:spLocks noChangeArrowheads="1"/>
          </p:cNvSpPr>
          <p:nvPr/>
        </p:nvSpPr>
        <p:spPr bwMode="auto">
          <a:xfrm>
            <a:off x="1628776" y="5880100"/>
            <a:ext cx="2017713" cy="215444"/>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800" b="1"/>
              <a:t>Qualifying extension:  ‘all the families’</a:t>
            </a:r>
            <a:endParaRPr lang="en-AU" altLang="en-US" sz="800" b="1" i="1"/>
          </a:p>
        </p:txBody>
      </p:sp>
      <p:sp>
        <p:nvSpPr>
          <p:cNvPr id="10275" name="Text Box 35">
            <a:extLst>
              <a:ext uri="{FF2B5EF4-FFF2-40B4-BE49-F238E27FC236}">
                <a16:creationId xmlns:a16="http://schemas.microsoft.com/office/drawing/2014/main" id="{B7A3E32E-DDFE-7344-8A71-EDE18251C632}"/>
              </a:ext>
            </a:extLst>
          </p:cNvPr>
          <p:cNvSpPr txBox="1">
            <a:spLocks noChangeArrowheads="1"/>
          </p:cNvSpPr>
          <p:nvPr/>
        </p:nvSpPr>
        <p:spPr bwMode="auto">
          <a:xfrm>
            <a:off x="1428750" y="6600826"/>
            <a:ext cx="5097464" cy="409342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317625" indent="-342900">
              <a:defRPr>
                <a:solidFill>
                  <a:schemeClr val="tx1"/>
                </a:solidFill>
                <a:latin typeface="Arial" panose="020B0604020202020204" pitchFamily="34" charset="0"/>
                <a:cs typeface="Arial" panose="020B0604020202020204" pitchFamily="34" charset="0"/>
              </a:defRPr>
            </a:lvl3pPr>
            <a:lvl4pPr marL="1839913" indent="-342900">
              <a:defRPr>
                <a:solidFill>
                  <a:schemeClr val="tx1"/>
                </a:solidFill>
                <a:latin typeface="Arial" panose="020B0604020202020204" pitchFamily="34" charset="0"/>
                <a:cs typeface="Arial" panose="020B0604020202020204" pitchFamily="34" charset="0"/>
              </a:defRPr>
            </a:lvl4pPr>
            <a:lvl5pPr marL="2362200" indent="-342900">
              <a:defRPr>
                <a:solidFill>
                  <a:schemeClr val="tx1"/>
                </a:solidFill>
                <a:latin typeface="Arial" panose="020B0604020202020204" pitchFamily="34" charset="0"/>
                <a:cs typeface="Arial" panose="020B0604020202020204" pitchFamily="34" charset="0"/>
              </a:defRPr>
            </a:lvl5pPr>
            <a:lvl6pPr marL="28194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2766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7338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1910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ct val="50000"/>
              </a:spcBef>
            </a:pPr>
            <a:r>
              <a:rPr lang="en-AU" altLang="en-US" sz="1000" b="1" dirty="0"/>
              <a:t>Hebrews 6:  13</a:t>
            </a:r>
            <a:r>
              <a:rPr lang="en-AU" altLang="en-US" sz="1000" dirty="0"/>
              <a:t> For when God made the promise to Abraham, since He could swear by no one greater, He swore by Himself, 14 saying, "I will surely bless you, and I will surely multiply you." 15 And thus, having patiently waited, he obtained the promise. 16 For men swear by one greater than themselves, and with them an oath given as confirmation is an end of every dispute. 17 In the same way God, desiring even more to show to the heirs of the promise the </a:t>
            </a:r>
            <a:r>
              <a:rPr lang="en-AU" altLang="en-US" sz="1000" dirty="0" err="1"/>
              <a:t>unchangeableness</a:t>
            </a:r>
            <a:r>
              <a:rPr lang="en-AU" altLang="en-US" sz="1000" dirty="0"/>
              <a:t> of His purpose, interposed with an oath, 18 in order that by two unchangeable things, in which it is impossible for God to lie, we may have strong encouragement, we who have fled for refuge in </a:t>
            </a:r>
            <a:r>
              <a:rPr lang="en-AU" altLang="en-US" sz="1000" u="sng" dirty="0"/>
              <a:t>laying hold of the hope set before us. 19 This hope we have as an anchor of the soul, a hope both sure and steadfast and one which enters within the veil, 20 where Jesus has entered as a forerunner for us, having become a high priest forever according to the order of Melchizedek.</a:t>
            </a:r>
          </a:p>
          <a:p>
            <a:pPr algn="just">
              <a:spcBef>
                <a:spcPct val="50000"/>
              </a:spcBef>
            </a:pPr>
            <a:endParaRPr lang="en-AU" altLang="en-US" sz="1000" u="sng" dirty="0"/>
          </a:p>
          <a:p>
            <a:pPr algn="just">
              <a:spcBef>
                <a:spcPct val="50000"/>
              </a:spcBef>
              <a:buFontTx/>
              <a:buAutoNum type="arabicPeriod"/>
            </a:pPr>
            <a:r>
              <a:rPr lang="en-AU" altLang="en-US" sz="1000" dirty="0"/>
              <a:t>Reference is to Genesis 22:16.</a:t>
            </a:r>
          </a:p>
          <a:p>
            <a:pPr algn="just">
              <a:spcBef>
                <a:spcPct val="50000"/>
              </a:spcBef>
              <a:buFontTx/>
              <a:buAutoNum type="arabicPeriod"/>
            </a:pPr>
            <a:r>
              <a:rPr lang="en-AU" altLang="en-US" sz="1000" dirty="0"/>
              <a:t>We have in Jesus a sure thing, because God took an oath to ensure that we have an anchor and a priest that owes no allegiance to anything but to God and righteousness.</a:t>
            </a:r>
          </a:p>
          <a:p>
            <a:pPr algn="just">
              <a:spcBef>
                <a:spcPct val="50000"/>
              </a:spcBef>
              <a:buFontTx/>
              <a:buAutoNum type="arabicPeriod"/>
            </a:pPr>
            <a:r>
              <a:rPr lang="en-AU" altLang="en-US" sz="1000" dirty="0"/>
              <a:t>As in all of the statements of the Abrahamic Covenant, the one point that is set in linear syntax is the part about all families / all peoples will be blessed in the progeny of Abraham.  </a:t>
            </a:r>
          </a:p>
          <a:p>
            <a:pPr algn="just">
              <a:spcBef>
                <a:spcPct val="50000"/>
              </a:spcBef>
              <a:buFontTx/>
              <a:buAutoNum type="arabicPeriod"/>
            </a:pPr>
            <a:r>
              <a:rPr lang="en-AU" altLang="en-US" sz="1000" dirty="0"/>
              <a:t>Paul clarifies this when he says in Galatians 3 that the dual ‘</a:t>
            </a:r>
            <a:r>
              <a:rPr lang="en-AU" altLang="en-US" sz="1000" dirty="0" err="1"/>
              <a:t>zerah</a:t>
            </a:r>
            <a:r>
              <a:rPr lang="en-AU" altLang="en-US" sz="1000" dirty="0"/>
              <a:t>’ was in reference to the one and not to the many.   [A dual is a word that is both singular and plural without and added letters.  We have a few of these still in English: deer, sheep.]</a:t>
            </a:r>
          </a:p>
          <a:p>
            <a:pPr algn="just">
              <a:spcBef>
                <a:spcPct val="50000"/>
              </a:spcBef>
              <a:buFontTx/>
              <a:buAutoNum type="arabicPeriod"/>
            </a:pPr>
            <a:endParaRPr lang="en-AU" altLang="en-US" sz="1000" dirty="0"/>
          </a:p>
        </p:txBody>
      </p:sp>
      <p:sp>
        <p:nvSpPr>
          <p:cNvPr id="10276" name="Text Box 36">
            <a:extLst>
              <a:ext uri="{FF2B5EF4-FFF2-40B4-BE49-F238E27FC236}">
                <a16:creationId xmlns:a16="http://schemas.microsoft.com/office/drawing/2014/main" id="{5AE033B2-C01A-CA40-B203-AC0FF67EC927}"/>
              </a:ext>
            </a:extLst>
          </p:cNvPr>
          <p:cNvSpPr txBox="1">
            <a:spLocks noChangeArrowheads="1"/>
          </p:cNvSpPr>
          <p:nvPr/>
        </p:nvSpPr>
        <p:spPr bwMode="auto">
          <a:xfrm>
            <a:off x="4652964" y="5808664"/>
            <a:ext cx="10810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rgbClr val="CC0000"/>
                </a:solidFill>
              </a:rPr>
              <a:t>Infinite</a:t>
            </a:r>
          </a:p>
        </p:txBody>
      </p:sp>
      <p:sp>
        <p:nvSpPr>
          <p:cNvPr id="10277" name="Text Box 37">
            <a:extLst>
              <a:ext uri="{FF2B5EF4-FFF2-40B4-BE49-F238E27FC236}">
                <a16:creationId xmlns:a16="http://schemas.microsoft.com/office/drawing/2014/main" id="{186E2CC6-4A71-234C-A9A4-701A49747718}"/>
              </a:ext>
            </a:extLst>
          </p:cNvPr>
          <p:cNvSpPr txBox="1">
            <a:spLocks noChangeArrowheads="1"/>
          </p:cNvSpPr>
          <p:nvPr/>
        </p:nvSpPr>
        <p:spPr bwMode="auto">
          <a:xfrm>
            <a:off x="3429000" y="5159376"/>
            <a:ext cx="108108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rgbClr val="CC0000"/>
                </a:solidFill>
              </a:rPr>
              <a:t>Finite</a:t>
            </a:r>
          </a:p>
        </p:txBody>
      </p:sp>
      <p:sp>
        <p:nvSpPr>
          <p:cNvPr id="10265" name="Line 25">
            <a:extLst>
              <a:ext uri="{FF2B5EF4-FFF2-40B4-BE49-F238E27FC236}">
                <a16:creationId xmlns:a16="http://schemas.microsoft.com/office/drawing/2014/main" id="{6ED6927F-DB0A-DA4C-AD50-1DA55DEB37CF}"/>
              </a:ext>
            </a:extLst>
          </p:cNvPr>
          <p:cNvSpPr>
            <a:spLocks noChangeShapeType="1"/>
          </p:cNvSpPr>
          <p:nvPr/>
        </p:nvSpPr>
        <p:spPr bwMode="auto">
          <a:xfrm>
            <a:off x="1555751" y="5807075"/>
            <a:ext cx="2303463" cy="0"/>
          </a:xfrm>
          <a:prstGeom prst="line">
            <a:avLst/>
          </a:prstGeom>
          <a:noFill/>
          <a:ln w="76200">
            <a:solidFill>
              <a:srgbClr val="CC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8" name="Text Box 38">
            <a:extLst>
              <a:ext uri="{FF2B5EF4-FFF2-40B4-BE49-F238E27FC236}">
                <a16:creationId xmlns:a16="http://schemas.microsoft.com/office/drawing/2014/main" id="{333213B1-C687-3146-9443-99529D9B475E}"/>
              </a:ext>
            </a:extLst>
          </p:cNvPr>
          <p:cNvSpPr txBox="1">
            <a:spLocks noChangeArrowheads="1"/>
          </p:cNvSpPr>
          <p:nvPr/>
        </p:nvSpPr>
        <p:spPr bwMode="auto">
          <a:xfrm>
            <a:off x="4005264" y="2711450"/>
            <a:ext cx="2447925" cy="590550"/>
          </a:xfrm>
          <a:prstGeom prst="rect">
            <a:avLst/>
          </a:prstGeom>
          <a:noFill/>
          <a:ln w="9525">
            <a:solidFill>
              <a:srgbClr val="CC0000"/>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800" b="1"/>
              <a:t>This is a request for a total break with all that Abraham has in this world, from the perspective of the Nuzi Laws.  It is absolute total surrender of all personal sovereignty.</a:t>
            </a:r>
          </a:p>
        </p:txBody>
      </p:sp>
      <p:sp>
        <p:nvSpPr>
          <p:cNvPr id="10279" name="Text Box 39">
            <a:extLst>
              <a:ext uri="{FF2B5EF4-FFF2-40B4-BE49-F238E27FC236}">
                <a16:creationId xmlns:a16="http://schemas.microsoft.com/office/drawing/2014/main" id="{2B803298-1D10-0449-8270-245A9F0A63B1}"/>
              </a:ext>
            </a:extLst>
          </p:cNvPr>
          <p:cNvSpPr txBox="1">
            <a:spLocks noChangeArrowheads="1"/>
          </p:cNvSpPr>
          <p:nvPr/>
        </p:nvSpPr>
        <p:spPr bwMode="auto">
          <a:xfrm>
            <a:off x="4652964" y="3719514"/>
            <a:ext cx="1728787" cy="346075"/>
          </a:xfrm>
          <a:prstGeom prst="rect">
            <a:avLst/>
          </a:prstGeom>
          <a:noFill/>
          <a:ln w="9525">
            <a:solidFill>
              <a:srgbClr val="CC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800"/>
              <a:t>His loss is replaced with substance greater than loss.</a:t>
            </a:r>
          </a:p>
        </p:txBody>
      </p:sp>
      <p:sp>
        <p:nvSpPr>
          <p:cNvPr id="10281" name="Line 41">
            <a:extLst>
              <a:ext uri="{FF2B5EF4-FFF2-40B4-BE49-F238E27FC236}">
                <a16:creationId xmlns:a16="http://schemas.microsoft.com/office/drawing/2014/main" id="{830260D8-AB8F-2B47-81E4-23300825B1F9}"/>
              </a:ext>
            </a:extLst>
          </p:cNvPr>
          <p:cNvSpPr>
            <a:spLocks noChangeShapeType="1"/>
          </p:cNvSpPr>
          <p:nvPr/>
        </p:nvSpPr>
        <p:spPr bwMode="auto">
          <a:xfrm>
            <a:off x="1052514" y="6527800"/>
            <a:ext cx="5545137" cy="0"/>
          </a:xfrm>
          <a:prstGeom prst="line">
            <a:avLst/>
          </a:prstGeom>
          <a:noFill/>
          <a:ln w="9525">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2" name="Text Box 42">
            <a:extLst>
              <a:ext uri="{FF2B5EF4-FFF2-40B4-BE49-F238E27FC236}">
                <a16:creationId xmlns:a16="http://schemas.microsoft.com/office/drawing/2014/main" id="{0FB8CA72-D550-5C43-94D8-0CCF73760C27}"/>
              </a:ext>
            </a:extLst>
          </p:cNvPr>
          <p:cNvSpPr txBox="1">
            <a:spLocks noChangeArrowheads="1"/>
          </p:cNvSpPr>
          <p:nvPr/>
        </p:nvSpPr>
        <p:spPr bwMode="auto">
          <a:xfrm rot="16200000">
            <a:off x="-131762" y="8174039"/>
            <a:ext cx="2808287" cy="274637"/>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t>The “Oath” of God To Abraham</a:t>
            </a:r>
          </a:p>
        </p:txBody>
      </p:sp>
      <p:grpSp>
        <p:nvGrpSpPr>
          <p:cNvPr id="39" name="Group 38">
            <a:extLst>
              <a:ext uri="{FF2B5EF4-FFF2-40B4-BE49-F238E27FC236}">
                <a16:creationId xmlns:a16="http://schemas.microsoft.com/office/drawing/2014/main" id="{7455F9F3-6CD3-0E43-B639-365CC4ADD575}"/>
              </a:ext>
            </a:extLst>
          </p:cNvPr>
          <p:cNvGrpSpPr/>
          <p:nvPr/>
        </p:nvGrpSpPr>
        <p:grpSpPr>
          <a:xfrm rot="16200000">
            <a:off x="-1637956" y="6305207"/>
            <a:ext cx="4324350" cy="742268"/>
            <a:chOff x="7505700" y="2952750"/>
            <a:chExt cx="4324350" cy="665381"/>
          </a:xfrm>
        </p:grpSpPr>
        <p:sp>
          <p:nvSpPr>
            <p:cNvPr id="40" name="TextBox 39">
              <a:extLst>
                <a:ext uri="{FF2B5EF4-FFF2-40B4-BE49-F238E27FC236}">
                  <a16:creationId xmlns:a16="http://schemas.microsoft.com/office/drawing/2014/main" id="{3D6C17DC-E076-D64A-A28C-D415D85501D4}"/>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41" name="TextBox 40">
              <a:extLst>
                <a:ext uri="{FF2B5EF4-FFF2-40B4-BE49-F238E27FC236}">
                  <a16:creationId xmlns:a16="http://schemas.microsoft.com/office/drawing/2014/main" id="{21DF691B-B891-A44F-80E9-B05B584DF59A}"/>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42" name="TextBox 41">
            <a:extLst>
              <a:ext uri="{FF2B5EF4-FFF2-40B4-BE49-F238E27FC236}">
                <a16:creationId xmlns:a16="http://schemas.microsoft.com/office/drawing/2014/main" id="{A7CF7412-96BC-E043-A7FF-7FD4C94FE30A}"/>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39225493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a:extLst>
              <a:ext uri="{FF2B5EF4-FFF2-40B4-BE49-F238E27FC236}">
                <a16:creationId xmlns:a16="http://schemas.microsoft.com/office/drawing/2014/main" id="{EA40B837-B481-B147-A593-04F97BC1EC69}"/>
              </a:ext>
            </a:extLst>
          </p:cNvPr>
          <p:cNvSpPr>
            <a:spLocks noGrp="1"/>
          </p:cNvSpPr>
          <p:nvPr>
            <p:ph type="sldNum" sz="quarter" idx="12"/>
          </p:nvPr>
        </p:nvSpPr>
        <p:spPr/>
        <p:txBody>
          <a:bodyPr/>
          <a:lstStyle/>
          <a:p>
            <a:fld id="{46ED5D45-21A9-9A45-9004-AAB2351F6D6E}" type="slidenum">
              <a:rPr lang="en-AU" altLang="en-US"/>
              <a:pPr/>
              <a:t>60</a:t>
            </a:fld>
            <a:endParaRPr lang="en-AU" altLang="en-US"/>
          </a:p>
        </p:txBody>
      </p:sp>
      <p:sp>
        <p:nvSpPr>
          <p:cNvPr id="13314" name="Rectangle 2">
            <a:extLst>
              <a:ext uri="{FF2B5EF4-FFF2-40B4-BE49-F238E27FC236}">
                <a16:creationId xmlns:a16="http://schemas.microsoft.com/office/drawing/2014/main" id="{D5F66A1A-BE56-544F-97B8-3DB9852A07FB}"/>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315" name="Group 3">
            <a:extLst>
              <a:ext uri="{FF2B5EF4-FFF2-40B4-BE49-F238E27FC236}">
                <a16:creationId xmlns:a16="http://schemas.microsoft.com/office/drawing/2014/main" id="{41183C6B-2B35-2C4E-9B68-0E1E1D7E8B41}"/>
              </a:ext>
            </a:extLst>
          </p:cNvPr>
          <p:cNvGrpSpPr>
            <a:grpSpLocks/>
          </p:cNvGrpSpPr>
          <p:nvPr/>
        </p:nvGrpSpPr>
        <p:grpSpPr bwMode="auto">
          <a:xfrm>
            <a:off x="188913" y="1416051"/>
            <a:ext cx="836612" cy="2030413"/>
            <a:chOff x="119" y="252"/>
            <a:chExt cx="527" cy="1279"/>
          </a:xfrm>
        </p:grpSpPr>
        <p:sp>
          <p:nvSpPr>
            <p:cNvPr id="13316" name="Rectangle 4">
              <a:extLst>
                <a:ext uri="{FF2B5EF4-FFF2-40B4-BE49-F238E27FC236}">
                  <a16:creationId xmlns:a16="http://schemas.microsoft.com/office/drawing/2014/main" id="{C15E175C-7A55-9949-8DCF-1F77DF85DE3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 name="Line 5">
              <a:extLst>
                <a:ext uri="{FF2B5EF4-FFF2-40B4-BE49-F238E27FC236}">
                  <a16:creationId xmlns:a16="http://schemas.microsoft.com/office/drawing/2014/main" id="{264AE4FA-A00E-C441-A1EF-DDA41F7B1E5C}"/>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8" name="Line 6">
              <a:extLst>
                <a:ext uri="{FF2B5EF4-FFF2-40B4-BE49-F238E27FC236}">
                  <a16:creationId xmlns:a16="http://schemas.microsoft.com/office/drawing/2014/main" id="{58CB4596-D2A2-6246-A1A5-D5630C8A8881}"/>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9" name="Text Box 7">
              <a:extLst>
                <a:ext uri="{FF2B5EF4-FFF2-40B4-BE49-F238E27FC236}">
                  <a16:creationId xmlns:a16="http://schemas.microsoft.com/office/drawing/2014/main" id="{975FDDE1-0C3B-1942-B43E-DBC5F4B521D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3320" name="Text Box 8">
            <a:extLst>
              <a:ext uri="{FF2B5EF4-FFF2-40B4-BE49-F238E27FC236}">
                <a16:creationId xmlns:a16="http://schemas.microsoft.com/office/drawing/2014/main" id="{4F87DBE1-01C6-E546-ADEB-212F8D49119A}"/>
              </a:ext>
            </a:extLst>
          </p:cNvPr>
          <p:cNvSpPr txBox="1">
            <a:spLocks noChangeArrowheads="1"/>
          </p:cNvSpPr>
          <p:nvPr/>
        </p:nvSpPr>
        <p:spPr bwMode="auto">
          <a:xfrm>
            <a:off x="1227820" y="6301470"/>
            <a:ext cx="5085895" cy="64633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AU" altLang="en-US" b="1" dirty="0"/>
              <a:t>Some Table Discussions and Question for Sunday Morning Discussion and Friday Morning Coffee’s</a:t>
            </a:r>
            <a:endParaRPr lang="en-AU" altLang="en-US" sz="1400" b="1" dirty="0"/>
          </a:p>
        </p:txBody>
      </p:sp>
      <p:sp>
        <p:nvSpPr>
          <p:cNvPr id="13323" name="WordArt 11">
            <a:extLst>
              <a:ext uri="{FF2B5EF4-FFF2-40B4-BE49-F238E27FC236}">
                <a16:creationId xmlns:a16="http://schemas.microsoft.com/office/drawing/2014/main" id="{1ADC8852-9B7C-8044-99D8-B739D4128749}"/>
              </a:ext>
            </a:extLst>
          </p:cNvPr>
          <p:cNvSpPr>
            <a:spLocks noChangeArrowheads="1" noChangeShapeType="1" noTextEdit="1"/>
          </p:cNvSpPr>
          <p:nvPr/>
        </p:nvSpPr>
        <p:spPr bwMode="auto">
          <a:xfrm>
            <a:off x="1297895" y="726621"/>
            <a:ext cx="4895850" cy="357188"/>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End of The Story:    A  Churches   Example</a:t>
            </a:r>
          </a:p>
        </p:txBody>
      </p:sp>
      <p:sp>
        <p:nvSpPr>
          <p:cNvPr id="13324" name="Text Box 12">
            <a:extLst>
              <a:ext uri="{FF2B5EF4-FFF2-40B4-BE49-F238E27FC236}">
                <a16:creationId xmlns:a16="http://schemas.microsoft.com/office/drawing/2014/main" id="{0FC816A9-7AD3-AC41-84EF-40F451C2F67B}"/>
              </a:ext>
            </a:extLst>
          </p:cNvPr>
          <p:cNvSpPr txBox="1">
            <a:spLocks noChangeArrowheads="1"/>
          </p:cNvSpPr>
          <p:nvPr/>
        </p:nvSpPr>
        <p:spPr bwMode="auto">
          <a:xfrm>
            <a:off x="1188585" y="7007453"/>
            <a:ext cx="5111750"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200" b="1" dirty="0"/>
              <a:t>What is essential that we preach, here in this place, today?    Why?   </a:t>
            </a:r>
          </a:p>
          <a:p>
            <a:pPr>
              <a:spcBef>
                <a:spcPct val="50000"/>
              </a:spcBef>
              <a:buFontTx/>
              <a:buAutoNum type="arabicPeriod"/>
            </a:pPr>
            <a:r>
              <a:rPr lang="en-AU" altLang="en-US" sz="1200" b="1" dirty="0"/>
              <a:t>What is there about this message that is going to take us from the world of the elementary to the world of the mature?</a:t>
            </a:r>
          </a:p>
          <a:p>
            <a:pPr>
              <a:spcBef>
                <a:spcPct val="50000"/>
              </a:spcBef>
              <a:buFontTx/>
              <a:buAutoNum type="arabicPeriod"/>
            </a:pPr>
            <a:r>
              <a:rPr lang="en-AU" altLang="en-US" sz="1200" b="1" dirty="0"/>
              <a:t>How do you determine what should be preached-taught and how much of each segment?</a:t>
            </a:r>
          </a:p>
          <a:p>
            <a:pPr>
              <a:spcBef>
                <a:spcPct val="50000"/>
              </a:spcBef>
              <a:buFontTx/>
              <a:buAutoNum type="arabicPeriod"/>
            </a:pPr>
            <a:r>
              <a:rPr lang="en-AU" altLang="en-US" sz="1200" b="1" dirty="0"/>
              <a:t>Why do you think that one who has once been enlightened, and then fallen away, has so hard a time getting things back right with God, restoring the purity of his faith?</a:t>
            </a:r>
          </a:p>
          <a:p>
            <a:pPr>
              <a:spcBef>
                <a:spcPct val="50000"/>
              </a:spcBef>
              <a:buFontTx/>
              <a:buAutoNum type="arabicPeriod"/>
            </a:pPr>
            <a:r>
              <a:rPr lang="en-AU" altLang="en-US" sz="1200" b="1" dirty="0"/>
              <a:t>How do we nurture and develop an individual?   Give verses to support your thoughts. </a:t>
            </a:r>
          </a:p>
          <a:p>
            <a:pPr>
              <a:spcBef>
                <a:spcPct val="50000"/>
              </a:spcBef>
              <a:buFontTx/>
              <a:buAutoNum type="arabicPeriod"/>
            </a:pPr>
            <a:r>
              <a:rPr lang="en-AU" altLang="en-US" sz="1200" b="1" dirty="0"/>
              <a:t>Where do the seeds for sin and doubt come from in your own life?  How do you handle the incursions of sin ?</a:t>
            </a:r>
          </a:p>
          <a:p>
            <a:pPr>
              <a:spcBef>
                <a:spcPct val="50000"/>
              </a:spcBef>
              <a:buFontTx/>
              <a:buAutoNum type="arabicPeriod"/>
            </a:pPr>
            <a:r>
              <a:rPr lang="en-AU" altLang="en-US" sz="1200" b="1" dirty="0"/>
              <a:t>What do you do to get back up again?</a:t>
            </a:r>
          </a:p>
          <a:p>
            <a:pPr>
              <a:spcBef>
                <a:spcPct val="50000"/>
              </a:spcBef>
              <a:buFontTx/>
              <a:buAutoNum type="arabicPeriod"/>
            </a:pPr>
            <a:r>
              <a:rPr lang="en-AU" altLang="en-US" sz="1200" b="1" dirty="0"/>
              <a:t>How do you handle ‘negative criticism’?    Do you think that you are unique in this reaction?   What do you want people to say to you you to build you up?</a:t>
            </a:r>
          </a:p>
        </p:txBody>
      </p:sp>
      <p:grpSp>
        <p:nvGrpSpPr>
          <p:cNvPr id="13" name="Group 12">
            <a:extLst>
              <a:ext uri="{FF2B5EF4-FFF2-40B4-BE49-F238E27FC236}">
                <a16:creationId xmlns:a16="http://schemas.microsoft.com/office/drawing/2014/main" id="{92B68B7A-DA45-E644-830C-7855669C1F77}"/>
              </a:ext>
            </a:extLst>
          </p:cNvPr>
          <p:cNvGrpSpPr/>
          <p:nvPr/>
        </p:nvGrpSpPr>
        <p:grpSpPr>
          <a:xfrm rot="16200000">
            <a:off x="-1637956" y="6305207"/>
            <a:ext cx="4324350" cy="742268"/>
            <a:chOff x="7505700" y="2952750"/>
            <a:chExt cx="4324350" cy="665381"/>
          </a:xfrm>
        </p:grpSpPr>
        <p:sp>
          <p:nvSpPr>
            <p:cNvPr id="14" name="TextBox 13">
              <a:extLst>
                <a:ext uri="{FF2B5EF4-FFF2-40B4-BE49-F238E27FC236}">
                  <a16:creationId xmlns:a16="http://schemas.microsoft.com/office/drawing/2014/main" id="{46436D6C-C6B8-5D40-BF41-92F7D7498EA6}"/>
                </a:ext>
              </a:extLst>
            </p:cNvPr>
            <p:cNvSpPr txBox="1"/>
            <p:nvPr/>
          </p:nvSpPr>
          <p:spPr>
            <a:xfrm>
              <a:off x="7505700" y="2952750"/>
              <a:ext cx="4286250" cy="646331"/>
            </a:xfrm>
            <a:prstGeom prst="rect">
              <a:avLst/>
            </a:prstGeom>
            <a:noFill/>
          </p:spPr>
          <p:txBody>
            <a:bodyPr wrap="square" rtlCol="0">
              <a:spAutoFit/>
            </a:bodyPr>
            <a:lstStyle/>
            <a:p>
              <a:pPr algn="ctr"/>
              <a:r>
                <a:rPr lang="en-US" sz="3600" b="1" dirty="0">
                  <a:solidFill>
                    <a:srgbClr val="FF0000"/>
                  </a:solidFill>
                </a:rPr>
                <a:t>David Milton’s War</a:t>
              </a:r>
            </a:p>
          </p:txBody>
        </p:sp>
        <p:sp>
          <p:nvSpPr>
            <p:cNvPr id="15" name="TextBox 14">
              <a:extLst>
                <a:ext uri="{FF2B5EF4-FFF2-40B4-BE49-F238E27FC236}">
                  <a16:creationId xmlns:a16="http://schemas.microsoft.com/office/drawing/2014/main" id="{1BA44D9F-0640-0D4D-B17F-9C600F33ABCF}"/>
                </a:ext>
              </a:extLst>
            </p:cNvPr>
            <p:cNvSpPr txBox="1"/>
            <p:nvPr/>
          </p:nvSpPr>
          <p:spPr>
            <a:xfrm>
              <a:off x="7543800" y="2971800"/>
              <a:ext cx="4286250" cy="646331"/>
            </a:xfrm>
            <a:prstGeom prst="rect">
              <a:avLst/>
            </a:prstGeom>
            <a:noFill/>
          </p:spPr>
          <p:txBody>
            <a:bodyPr wrap="square" rtlCol="0">
              <a:spAutoFit/>
            </a:bodyPr>
            <a:lstStyle/>
            <a:p>
              <a:pPr algn="ctr"/>
              <a:r>
                <a:rPr lang="en-US" sz="3600" b="1" dirty="0">
                  <a:solidFill>
                    <a:srgbClr val="FFFF00"/>
                  </a:solidFill>
                </a:rPr>
                <a:t>David Milton’s War</a:t>
              </a:r>
            </a:p>
          </p:txBody>
        </p:sp>
      </p:grpSp>
      <p:sp>
        <p:nvSpPr>
          <p:cNvPr id="16" name="TextBox 15">
            <a:extLst>
              <a:ext uri="{FF2B5EF4-FFF2-40B4-BE49-F238E27FC236}">
                <a16:creationId xmlns:a16="http://schemas.microsoft.com/office/drawing/2014/main" id="{19795727-9AA7-5246-8ECD-803F66121B3A}"/>
              </a:ext>
            </a:extLst>
          </p:cNvPr>
          <p:cNvSpPr txBox="1"/>
          <p:nvPr/>
        </p:nvSpPr>
        <p:spPr>
          <a:xfrm>
            <a:off x="190500" y="10572750"/>
            <a:ext cx="723900" cy="646331"/>
          </a:xfrm>
          <a:prstGeom prst="rect">
            <a:avLst/>
          </a:prstGeom>
          <a:noFill/>
        </p:spPr>
        <p:txBody>
          <a:bodyPr wrap="square" rtlCol="0">
            <a:spAutoFit/>
          </a:bodyPr>
          <a:lstStyle/>
          <a:p>
            <a:pPr algn="ctr"/>
            <a:r>
              <a:rPr lang="en-US" sz="3600" b="1" dirty="0">
                <a:solidFill>
                  <a:schemeClr val="bg1"/>
                </a:solidFill>
              </a:rPr>
              <a:t>L7</a:t>
            </a:r>
          </a:p>
        </p:txBody>
      </p:sp>
    </p:spTree>
    <p:extLst>
      <p:ext uri="{BB962C8B-B14F-4D97-AF65-F5344CB8AC3E}">
        <p14:creationId xmlns:p14="http://schemas.microsoft.com/office/powerpoint/2010/main" val="38456231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C6FDF5F1-A291-9346-9639-B2ED5BA47FA6}"/>
              </a:ext>
            </a:extLst>
          </p:cNvPr>
          <p:cNvSpPr>
            <a:spLocks noGrp="1"/>
          </p:cNvSpPr>
          <p:nvPr>
            <p:ph type="sldNum" sz="quarter" idx="12"/>
          </p:nvPr>
        </p:nvSpPr>
        <p:spPr>
          <a:xfrm>
            <a:off x="4914900" y="9858375"/>
            <a:ext cx="1600200" cy="688975"/>
          </a:xfrm>
        </p:spPr>
        <p:txBody>
          <a:bodyPr/>
          <a:lstStyle/>
          <a:p>
            <a:fld id="{CD1D0E88-A5F7-104B-8057-0B5D05D1C793}" type="slidenum">
              <a:rPr lang="en-AU" altLang="en-US"/>
              <a:pPr/>
              <a:t>61</a:t>
            </a:fld>
            <a:endParaRPr lang="en-AU" altLang="en-US"/>
          </a:p>
        </p:txBody>
      </p:sp>
      <p:sp>
        <p:nvSpPr>
          <p:cNvPr id="3" name="Rectangle 2">
            <a:extLst>
              <a:ext uri="{FF2B5EF4-FFF2-40B4-BE49-F238E27FC236}">
                <a16:creationId xmlns:a16="http://schemas.microsoft.com/office/drawing/2014/main" id="{DCAF0475-9FC5-0043-A8D8-4E14C20F3FC7}"/>
              </a:ext>
            </a:extLst>
          </p:cNvPr>
          <p:cNvSpPr>
            <a:spLocks noChangeArrowheads="1"/>
          </p:cNvSpPr>
          <p:nvPr/>
        </p:nvSpPr>
        <p:spPr bwMode="auto">
          <a:xfrm>
            <a:off x="0" y="0"/>
            <a:ext cx="6858000" cy="12192000"/>
          </a:xfrm>
          <a:prstGeom prst="rect">
            <a:avLst/>
          </a:prstGeom>
          <a:gradFill rotWithShape="1">
            <a:gsLst>
              <a:gs pos="0">
                <a:srgbClr val="000066"/>
              </a:gs>
              <a:gs pos="100000">
                <a:srgbClr val="000066">
                  <a:gamma/>
                  <a:shade val="0"/>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Rectangle 3">
            <a:extLst>
              <a:ext uri="{FF2B5EF4-FFF2-40B4-BE49-F238E27FC236}">
                <a16:creationId xmlns:a16="http://schemas.microsoft.com/office/drawing/2014/main" id="{70BB439D-617A-694E-AF7C-480B0B0594DA}"/>
              </a:ext>
            </a:extLst>
          </p:cNvPr>
          <p:cNvSpPr>
            <a:spLocks noChangeArrowheads="1"/>
          </p:cNvSpPr>
          <p:nvPr/>
        </p:nvSpPr>
        <p:spPr bwMode="auto">
          <a:xfrm>
            <a:off x="620713" y="8382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 name="Picture 4" descr="240px-Bloch-SermonOnTheMount">
            <a:extLst>
              <a:ext uri="{FF2B5EF4-FFF2-40B4-BE49-F238E27FC236}">
                <a16:creationId xmlns:a16="http://schemas.microsoft.com/office/drawing/2014/main" id="{A33B0349-59BC-F14E-9644-803BA1D280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470025"/>
            <a:ext cx="3048000" cy="3416300"/>
          </a:xfrm>
          <a:prstGeom prst="rect">
            <a:avLst/>
          </a:prstGeom>
          <a:noFill/>
          <a:extLst>
            <a:ext uri="{909E8E84-426E-40DD-AFC4-6F175D3DCCD1}">
              <a14:hiddenFill xmlns:a14="http://schemas.microsoft.com/office/drawing/2010/main">
                <a:solidFill>
                  <a:srgbClr val="FFFFFF"/>
                </a:solidFill>
              </a14:hiddenFill>
            </a:ext>
          </a:extLst>
        </p:spPr>
      </p:pic>
      <p:sp>
        <p:nvSpPr>
          <p:cNvPr id="6" name="WordArt 5">
            <a:extLst>
              <a:ext uri="{FF2B5EF4-FFF2-40B4-BE49-F238E27FC236}">
                <a16:creationId xmlns:a16="http://schemas.microsoft.com/office/drawing/2014/main" id="{F4ADB6A2-6C9F-DF46-906B-77E67512A261}"/>
              </a:ext>
            </a:extLst>
          </p:cNvPr>
          <p:cNvSpPr>
            <a:spLocks noChangeArrowheads="1" noChangeShapeType="1" noTextEdit="1"/>
          </p:cNvSpPr>
          <p:nvPr/>
        </p:nvSpPr>
        <p:spPr bwMode="auto">
          <a:xfrm rot="5400000">
            <a:off x="-1647031" y="4531519"/>
            <a:ext cx="7056438" cy="1079500"/>
          </a:xfrm>
          <a:prstGeom prst="rect">
            <a:avLst/>
          </a:prstGeom>
          <a:extLst>
            <a:ext uri="{AF507438-7753-43E0-B8FC-AC1667EBCBE1}">
              <a14:hiddenEffects xmlns:a14="http://schemas.microsoft.com/office/drawing/2010/main">
                <a:effectLst/>
              </a14:hiddenEffects>
            </a:ext>
          </a:extLst>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7" name="AutoShape 6">
            <a:extLst>
              <a:ext uri="{FF2B5EF4-FFF2-40B4-BE49-F238E27FC236}">
                <a16:creationId xmlns:a16="http://schemas.microsoft.com/office/drawing/2014/main" id="{38194FDA-0492-ED41-A911-286C502B9E47}"/>
              </a:ext>
            </a:extLst>
          </p:cNvPr>
          <p:cNvSpPr>
            <a:spLocks noChangeArrowheads="1"/>
          </p:cNvSpPr>
          <p:nvPr/>
        </p:nvSpPr>
        <p:spPr bwMode="auto">
          <a:xfrm flipV="1">
            <a:off x="620713" y="91757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AutoShape 7">
            <a:extLst>
              <a:ext uri="{FF2B5EF4-FFF2-40B4-BE49-F238E27FC236}">
                <a16:creationId xmlns:a16="http://schemas.microsoft.com/office/drawing/2014/main" id="{FA428E38-1A6D-5842-89E4-5B22FEB0A932}"/>
              </a:ext>
            </a:extLst>
          </p:cNvPr>
          <p:cNvSpPr>
            <a:spLocks noChangeArrowheads="1"/>
          </p:cNvSpPr>
          <p:nvPr/>
        </p:nvSpPr>
        <p:spPr bwMode="auto">
          <a:xfrm flipV="1">
            <a:off x="1700213" y="9175750"/>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Text Box 8">
            <a:extLst>
              <a:ext uri="{FF2B5EF4-FFF2-40B4-BE49-F238E27FC236}">
                <a16:creationId xmlns:a16="http://schemas.microsoft.com/office/drawing/2014/main" id="{CD420CFD-E416-E644-9010-95087AC2507F}"/>
              </a:ext>
            </a:extLst>
          </p:cNvPr>
          <p:cNvSpPr txBox="1">
            <a:spLocks noChangeArrowheads="1"/>
          </p:cNvSpPr>
          <p:nvPr/>
        </p:nvSpPr>
        <p:spPr bwMode="auto">
          <a:xfrm>
            <a:off x="3213100" y="4854575"/>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chemeClr val="bg1"/>
                </a:solidFill>
              </a:rPr>
              <a:t>Jesus preaching the “Sermon On The Mount”</a:t>
            </a:r>
          </a:p>
          <a:p>
            <a:pPr algn="ctr">
              <a:spcBef>
                <a:spcPct val="50000"/>
              </a:spcBef>
            </a:pPr>
            <a:r>
              <a:rPr lang="en-AU" altLang="en-US" sz="1000">
                <a:solidFill>
                  <a:schemeClr val="bg1"/>
                </a:solidFill>
              </a:rPr>
              <a:t>By  Karl Heinrich Bloch</a:t>
            </a:r>
          </a:p>
        </p:txBody>
      </p:sp>
      <p:sp>
        <p:nvSpPr>
          <p:cNvPr id="10" name="Text Box 9">
            <a:extLst>
              <a:ext uri="{FF2B5EF4-FFF2-40B4-BE49-F238E27FC236}">
                <a16:creationId xmlns:a16="http://schemas.microsoft.com/office/drawing/2014/main" id="{088F630C-9BB0-5542-9204-54B0B3DC1888}"/>
              </a:ext>
            </a:extLst>
          </p:cNvPr>
          <p:cNvSpPr txBox="1">
            <a:spLocks noChangeArrowheads="1"/>
          </p:cNvSpPr>
          <p:nvPr/>
        </p:nvSpPr>
        <p:spPr bwMode="auto">
          <a:xfrm>
            <a:off x="3141663" y="9607550"/>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chemeClr val="bg1"/>
                </a:solidFill>
              </a:rPr>
              <a:t>The Study prepared by</a:t>
            </a:r>
          </a:p>
          <a:p>
            <a:pPr algn="ctr">
              <a:spcBef>
                <a:spcPct val="50000"/>
              </a:spcBef>
            </a:pPr>
            <a:r>
              <a:rPr lang="en-AU" altLang="en-US" sz="1200" b="1">
                <a:solidFill>
                  <a:schemeClr val="bg1"/>
                </a:solidFill>
              </a:rPr>
              <a:t>L. M.  Ancell , 2010   Australia</a:t>
            </a:r>
          </a:p>
        </p:txBody>
      </p:sp>
      <p:sp>
        <p:nvSpPr>
          <p:cNvPr id="11" name="Line 10">
            <a:extLst>
              <a:ext uri="{FF2B5EF4-FFF2-40B4-BE49-F238E27FC236}">
                <a16:creationId xmlns:a16="http://schemas.microsoft.com/office/drawing/2014/main" id="{5DF4BD70-7B8B-5D44-92B1-552279B9B9E2}"/>
              </a:ext>
            </a:extLst>
          </p:cNvPr>
          <p:cNvSpPr>
            <a:spLocks noChangeShapeType="1"/>
          </p:cNvSpPr>
          <p:nvPr/>
        </p:nvSpPr>
        <p:spPr bwMode="auto">
          <a:xfrm>
            <a:off x="692150" y="91757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1">
            <a:extLst>
              <a:ext uri="{FF2B5EF4-FFF2-40B4-BE49-F238E27FC236}">
                <a16:creationId xmlns:a16="http://schemas.microsoft.com/office/drawing/2014/main" id="{940CD549-4B1F-8247-BB9A-1FECD05A639A}"/>
              </a:ext>
            </a:extLst>
          </p:cNvPr>
          <p:cNvSpPr>
            <a:spLocks noChangeShapeType="1"/>
          </p:cNvSpPr>
          <p:nvPr/>
        </p:nvSpPr>
        <p:spPr bwMode="auto">
          <a:xfrm>
            <a:off x="908050" y="838200"/>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12">
            <a:extLst>
              <a:ext uri="{FF2B5EF4-FFF2-40B4-BE49-F238E27FC236}">
                <a16:creationId xmlns:a16="http://schemas.microsoft.com/office/drawing/2014/main" id="{58DA8547-DF63-D440-B151-6E87162FBF48}"/>
              </a:ext>
            </a:extLst>
          </p:cNvPr>
          <p:cNvSpPr>
            <a:spLocks noChangeShapeType="1"/>
          </p:cNvSpPr>
          <p:nvPr/>
        </p:nvSpPr>
        <p:spPr bwMode="auto">
          <a:xfrm>
            <a:off x="765175" y="8382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13">
            <a:extLst>
              <a:ext uri="{FF2B5EF4-FFF2-40B4-BE49-F238E27FC236}">
                <a16:creationId xmlns:a16="http://schemas.microsoft.com/office/drawing/2014/main" id="{FEF4DF6B-DB85-5B4E-AE28-AAC1D7E326CF}"/>
              </a:ext>
            </a:extLst>
          </p:cNvPr>
          <p:cNvSpPr>
            <a:spLocks noChangeShapeType="1"/>
          </p:cNvSpPr>
          <p:nvPr/>
        </p:nvSpPr>
        <p:spPr bwMode="auto">
          <a:xfrm>
            <a:off x="981075" y="838200"/>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AutoShape 14">
            <a:extLst>
              <a:ext uri="{FF2B5EF4-FFF2-40B4-BE49-F238E27FC236}">
                <a16:creationId xmlns:a16="http://schemas.microsoft.com/office/drawing/2014/main" id="{67A2E74E-6EE3-8742-ACBB-75AEBC937949}"/>
              </a:ext>
            </a:extLst>
          </p:cNvPr>
          <p:cNvSpPr>
            <a:spLocks noChangeArrowheads="1"/>
          </p:cNvSpPr>
          <p:nvPr/>
        </p:nvSpPr>
        <p:spPr bwMode="auto">
          <a:xfrm flipH="1">
            <a:off x="0" y="9175750"/>
            <a:ext cx="1196975" cy="1295400"/>
          </a:xfrm>
          <a:prstGeom prst="triangle">
            <a:avLst>
              <a:gd name="adj" fmla="val 50000"/>
            </a:avLst>
          </a:prstGeom>
          <a:solidFill>
            <a:srgbClr val="000000"/>
          </a:solidFill>
          <a:ln>
            <a:noFill/>
          </a:ln>
          <a:effectLst/>
          <a:extLst/>
        </p:spPr>
        <p:txBody>
          <a:bodyPr wrap="none" anchor="ctr"/>
          <a:lstStyle/>
          <a:p>
            <a:endParaRPr lang="en-US" dirty="0"/>
          </a:p>
        </p:txBody>
      </p:sp>
    </p:spTree>
    <p:extLst>
      <p:ext uri="{BB962C8B-B14F-4D97-AF65-F5344CB8AC3E}">
        <p14:creationId xmlns:p14="http://schemas.microsoft.com/office/powerpoint/2010/main" val="905996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a:extLst>
              <a:ext uri="{FF2B5EF4-FFF2-40B4-BE49-F238E27FC236}">
                <a16:creationId xmlns:a16="http://schemas.microsoft.com/office/drawing/2014/main" id="{C14C3045-0AC5-1149-AA9E-B135AF2A942C}"/>
              </a:ext>
            </a:extLst>
          </p:cNvPr>
          <p:cNvSpPr>
            <a:spLocks noGrp="1"/>
          </p:cNvSpPr>
          <p:nvPr>
            <p:ph type="sldNum" sz="quarter" idx="12"/>
          </p:nvPr>
        </p:nvSpPr>
        <p:spPr/>
        <p:txBody>
          <a:bodyPr/>
          <a:lstStyle/>
          <a:p>
            <a:fld id="{4B6A2B54-D5B3-DB4E-A5B0-AFA81545FCB7}" type="slidenum">
              <a:rPr lang="en-AU" altLang="en-US"/>
              <a:pPr/>
              <a:t>62</a:t>
            </a:fld>
            <a:endParaRPr lang="en-AU" altLang="en-US"/>
          </a:p>
        </p:txBody>
      </p:sp>
      <p:sp>
        <p:nvSpPr>
          <p:cNvPr id="13315" name="Rectangle 3">
            <a:extLst>
              <a:ext uri="{FF2B5EF4-FFF2-40B4-BE49-F238E27FC236}">
                <a16:creationId xmlns:a16="http://schemas.microsoft.com/office/drawing/2014/main" id="{138706F0-74B5-1944-BB18-070F040C681D}"/>
              </a:ext>
            </a:extLst>
          </p:cNvPr>
          <p:cNvSpPr>
            <a:spLocks noChangeArrowheads="1"/>
          </p:cNvSpPr>
          <p:nvPr/>
        </p:nvSpPr>
        <p:spPr bwMode="auto">
          <a:xfrm>
            <a:off x="1" y="0"/>
            <a:ext cx="1052513" cy="12192000"/>
          </a:xfrm>
          <a:prstGeom prst="rect">
            <a:avLst/>
          </a:prstGeom>
          <a:gradFill rotWithShape="1">
            <a:gsLst>
              <a:gs pos="0">
                <a:srgbClr val="000066"/>
              </a:gs>
              <a:gs pos="100000">
                <a:srgbClr val="000066">
                  <a:gamma/>
                  <a:shade val="46275"/>
                  <a:invGamma/>
                </a:srgbClr>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316" name="Group 4">
            <a:extLst>
              <a:ext uri="{FF2B5EF4-FFF2-40B4-BE49-F238E27FC236}">
                <a16:creationId xmlns:a16="http://schemas.microsoft.com/office/drawing/2014/main" id="{E914107C-085F-D649-8478-796183FB35E3}"/>
              </a:ext>
            </a:extLst>
          </p:cNvPr>
          <p:cNvGrpSpPr>
            <a:grpSpLocks/>
          </p:cNvGrpSpPr>
          <p:nvPr/>
        </p:nvGrpSpPr>
        <p:grpSpPr bwMode="auto">
          <a:xfrm>
            <a:off x="188913" y="1416051"/>
            <a:ext cx="836612" cy="2030413"/>
            <a:chOff x="119" y="252"/>
            <a:chExt cx="527" cy="1279"/>
          </a:xfrm>
        </p:grpSpPr>
        <p:sp>
          <p:nvSpPr>
            <p:cNvPr id="13317" name="Rectangle 5">
              <a:extLst>
                <a:ext uri="{FF2B5EF4-FFF2-40B4-BE49-F238E27FC236}">
                  <a16:creationId xmlns:a16="http://schemas.microsoft.com/office/drawing/2014/main" id="{826058E6-DBE8-7B43-B7C4-E833D2A0BC46}"/>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 name="Line 6">
              <a:extLst>
                <a:ext uri="{FF2B5EF4-FFF2-40B4-BE49-F238E27FC236}">
                  <a16:creationId xmlns:a16="http://schemas.microsoft.com/office/drawing/2014/main" id="{EB0559F4-55C3-BA4D-BD0C-BBB099EE36C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9" name="Line 7">
              <a:extLst>
                <a:ext uri="{FF2B5EF4-FFF2-40B4-BE49-F238E27FC236}">
                  <a16:creationId xmlns:a16="http://schemas.microsoft.com/office/drawing/2014/main" id="{6452E387-D449-1F4F-A4E7-D2A0B524224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0" name="Text Box 8">
              <a:extLst>
                <a:ext uri="{FF2B5EF4-FFF2-40B4-BE49-F238E27FC236}">
                  <a16:creationId xmlns:a16="http://schemas.microsoft.com/office/drawing/2014/main" id="{707B16B6-AF02-A44B-89A4-2A6E37B90873}"/>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3321" name="Text Box 9">
            <a:extLst>
              <a:ext uri="{FF2B5EF4-FFF2-40B4-BE49-F238E27FC236}">
                <a16:creationId xmlns:a16="http://schemas.microsoft.com/office/drawing/2014/main" id="{A2274B74-8DA6-9942-B922-F05B1D765DBE}"/>
              </a:ext>
            </a:extLst>
          </p:cNvPr>
          <p:cNvSpPr txBox="1">
            <a:spLocks noChangeArrowheads="1"/>
          </p:cNvSpPr>
          <p:nvPr/>
        </p:nvSpPr>
        <p:spPr bwMode="auto">
          <a:xfrm>
            <a:off x="1268414" y="1416051"/>
            <a:ext cx="4752975" cy="3667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dirty="0">
                <a:effectLst>
                  <a:outerShdw blurRad="38100" dist="38100" dir="2700000" algn="tl">
                    <a:srgbClr val="FFFFFF"/>
                  </a:outerShdw>
                </a:effectLst>
              </a:rPr>
              <a:t>II.    This  Better Hope:  The Text Says So !</a:t>
            </a:r>
          </a:p>
        </p:txBody>
      </p:sp>
      <p:sp>
        <p:nvSpPr>
          <p:cNvPr id="13322" name="Text Box 10">
            <a:extLst>
              <a:ext uri="{FF2B5EF4-FFF2-40B4-BE49-F238E27FC236}">
                <a16:creationId xmlns:a16="http://schemas.microsoft.com/office/drawing/2014/main" id="{792334A5-EFB7-864D-B176-992E57B2B450}"/>
              </a:ext>
            </a:extLst>
          </p:cNvPr>
          <p:cNvSpPr txBox="1">
            <a:spLocks noChangeArrowheads="1"/>
          </p:cNvSpPr>
          <p:nvPr/>
        </p:nvSpPr>
        <p:spPr bwMode="auto">
          <a:xfrm>
            <a:off x="1268414" y="2135188"/>
            <a:ext cx="5184775" cy="307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Tx/>
              <a:buAutoNum type="arabicPeriod"/>
            </a:pPr>
            <a:r>
              <a:rPr lang="en-AU" altLang="en-US" sz="1600" b="1"/>
              <a:t>What is the text telling us?</a:t>
            </a:r>
          </a:p>
          <a:p>
            <a:pPr lvl="1">
              <a:spcBef>
                <a:spcPct val="50000"/>
              </a:spcBef>
              <a:buFontTx/>
              <a:buAutoNum type="arabicPeriod"/>
            </a:pPr>
            <a:r>
              <a:rPr lang="en-AU" altLang="en-US" sz="1200"/>
              <a:t>The way of the law was weak and useless. </a:t>
            </a:r>
          </a:p>
          <a:p>
            <a:pPr lvl="1">
              <a:spcBef>
                <a:spcPct val="50000"/>
              </a:spcBef>
              <a:buFontTx/>
              <a:buAutoNum type="arabicPeriod"/>
            </a:pPr>
            <a:r>
              <a:rPr lang="en-AU" altLang="en-US" sz="1200"/>
              <a:t>But God is all wise and all knowing</a:t>
            </a:r>
          </a:p>
          <a:p>
            <a:pPr lvl="1">
              <a:spcBef>
                <a:spcPct val="50000"/>
              </a:spcBef>
              <a:buFontTx/>
              <a:buAutoNum type="arabicPeriod"/>
            </a:pPr>
            <a:r>
              <a:rPr lang="en-AU" altLang="en-US" sz="1200"/>
              <a:t>And God inspires the word, </a:t>
            </a:r>
            <a:r>
              <a:rPr lang="en-AU" altLang="en-US" sz="1200" u="sng"/>
              <a:t>purposefull</a:t>
            </a:r>
            <a:r>
              <a:rPr lang="en-AU" altLang="en-US" sz="1200"/>
              <a:t>y</a:t>
            </a:r>
          </a:p>
          <a:p>
            <a:pPr lvl="1">
              <a:spcBef>
                <a:spcPct val="50000"/>
              </a:spcBef>
              <a:buFontTx/>
              <a:buAutoNum type="arabicPeriod"/>
            </a:pPr>
            <a:r>
              <a:rPr lang="en-AU" altLang="en-US" sz="1200"/>
              <a:t>There fore God knew that the Law, and all forms of ‘law codes’ are not going to cure man’s sin problem.  They were a training course.</a:t>
            </a:r>
          </a:p>
          <a:p>
            <a:pPr lvl="1">
              <a:spcBef>
                <a:spcPct val="50000"/>
              </a:spcBef>
              <a:buFontTx/>
              <a:buAutoNum type="arabicPeriod"/>
            </a:pPr>
            <a:r>
              <a:rPr lang="en-AU" altLang="en-US" sz="1200"/>
              <a:t>That which came in was the better / best hope mankind had, or will ever have.  It is what we carry with us as we march to ‘The Road’..</a:t>
            </a:r>
          </a:p>
          <a:p>
            <a:pPr lvl="1">
              <a:spcBef>
                <a:spcPct val="50000"/>
              </a:spcBef>
              <a:buFontTx/>
              <a:buAutoNum type="arabicPeriod"/>
            </a:pPr>
            <a:r>
              <a:rPr lang="en-AU" altLang="en-US" sz="1200" b="1"/>
              <a:t>Therefore, do not look back to the old way.  Look forward to the new way.   </a:t>
            </a:r>
            <a:r>
              <a:rPr lang="en-AU" altLang="en-US" sz="1200" b="1">
                <a:solidFill>
                  <a:srgbClr val="CC0000"/>
                </a:solidFill>
              </a:rPr>
              <a:t>As you read Hebrews, remember the Christology</a:t>
            </a:r>
          </a:p>
        </p:txBody>
      </p:sp>
      <p:sp>
        <p:nvSpPr>
          <p:cNvPr id="13323" name="Text Box 11">
            <a:extLst>
              <a:ext uri="{FF2B5EF4-FFF2-40B4-BE49-F238E27FC236}">
                <a16:creationId xmlns:a16="http://schemas.microsoft.com/office/drawing/2014/main" id="{81AA8D86-72F2-3D43-AE38-04AB760B6B41}"/>
              </a:ext>
            </a:extLst>
          </p:cNvPr>
          <p:cNvSpPr txBox="1">
            <a:spLocks noChangeArrowheads="1"/>
          </p:cNvSpPr>
          <p:nvPr/>
        </p:nvSpPr>
        <p:spPr bwMode="auto">
          <a:xfrm rot="16200000">
            <a:off x="-428624" y="7650163"/>
            <a:ext cx="208915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a:solidFill>
                  <a:schemeClr val="bg1"/>
                </a:solidFill>
              </a:rPr>
              <a:t>The ‘road’ may be the way of exile, or it may be the way of hope.  Either way, it is the same road.  It all depends on what we think in our hearts.</a:t>
            </a:r>
          </a:p>
        </p:txBody>
      </p:sp>
      <p:sp>
        <p:nvSpPr>
          <p:cNvPr id="13326" name="Text Box 14">
            <a:extLst>
              <a:ext uri="{FF2B5EF4-FFF2-40B4-BE49-F238E27FC236}">
                <a16:creationId xmlns:a16="http://schemas.microsoft.com/office/drawing/2014/main" id="{41C725E2-0578-8D40-9327-E8642C9F0B7A}"/>
              </a:ext>
            </a:extLst>
          </p:cNvPr>
          <p:cNvSpPr txBox="1">
            <a:spLocks noChangeArrowheads="1"/>
          </p:cNvSpPr>
          <p:nvPr/>
        </p:nvSpPr>
        <p:spPr bwMode="auto">
          <a:xfrm>
            <a:off x="1341438" y="6167439"/>
            <a:ext cx="52562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solidFill>
                  <a:srgbClr val="CC0000"/>
                </a:solidFill>
              </a:rPr>
              <a:t>Jesus is the one who leads us up and over the mountains to God, perfectly, through the new Covenant.  He is not only the leader, but the sacrifice.   He is our bridge and we must not ever forget our mission’s prime directive of following Him, and His leadership in all matters, and in all decisions.</a:t>
            </a:r>
          </a:p>
        </p:txBody>
      </p:sp>
      <p:sp>
        <p:nvSpPr>
          <p:cNvPr id="13327" name="Text Box 15">
            <a:extLst>
              <a:ext uri="{FF2B5EF4-FFF2-40B4-BE49-F238E27FC236}">
                <a16:creationId xmlns:a16="http://schemas.microsoft.com/office/drawing/2014/main" id="{19741638-725E-A94D-8E8F-3C9AEA542805}"/>
              </a:ext>
            </a:extLst>
          </p:cNvPr>
          <p:cNvSpPr txBox="1">
            <a:spLocks noChangeArrowheads="1"/>
          </p:cNvSpPr>
          <p:nvPr/>
        </p:nvSpPr>
        <p:spPr bwMode="auto">
          <a:xfrm>
            <a:off x="260649" y="10128449"/>
            <a:ext cx="5762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sz="2400" b="1" dirty="0">
                <a:solidFill>
                  <a:schemeClr val="bg1"/>
                </a:solidFill>
              </a:rPr>
              <a:t>L8</a:t>
            </a:r>
          </a:p>
        </p:txBody>
      </p:sp>
      <p:sp>
        <p:nvSpPr>
          <p:cNvPr id="13329" name="Text Box 17">
            <a:extLst>
              <a:ext uri="{FF2B5EF4-FFF2-40B4-BE49-F238E27FC236}">
                <a16:creationId xmlns:a16="http://schemas.microsoft.com/office/drawing/2014/main" id="{97C16E0C-0B9C-5640-96DE-9687B4DA43E5}"/>
              </a:ext>
            </a:extLst>
          </p:cNvPr>
          <p:cNvSpPr txBox="1">
            <a:spLocks noChangeArrowheads="1"/>
          </p:cNvSpPr>
          <p:nvPr/>
        </p:nvSpPr>
        <p:spPr bwMode="auto">
          <a:xfrm>
            <a:off x="1700213" y="5303838"/>
            <a:ext cx="4679950" cy="823912"/>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200" b="1"/>
              <a:t>It brings up the very serious question, “Are we to be, ‘law bound’?, or Are we to be ‘relationship bound’?, </a:t>
            </a:r>
          </a:p>
          <a:p>
            <a:pPr algn="ctr">
              <a:spcBef>
                <a:spcPct val="50000"/>
              </a:spcBef>
            </a:pPr>
            <a:r>
              <a:rPr lang="en-AU" altLang="en-US" sz="1600"/>
              <a:t>or</a:t>
            </a:r>
            <a:r>
              <a:rPr lang="en-AU" altLang="en-US" sz="1600" b="1"/>
              <a:t> “Are we to be ‘Jesus bound’?</a:t>
            </a:r>
          </a:p>
        </p:txBody>
      </p:sp>
      <p:sp>
        <p:nvSpPr>
          <p:cNvPr id="13330" name="Text Box 18">
            <a:extLst>
              <a:ext uri="{FF2B5EF4-FFF2-40B4-BE49-F238E27FC236}">
                <a16:creationId xmlns:a16="http://schemas.microsoft.com/office/drawing/2014/main" id="{D5537B55-D0FE-3943-B58F-AFD869D51855}"/>
              </a:ext>
            </a:extLst>
          </p:cNvPr>
          <p:cNvSpPr txBox="1">
            <a:spLocks noChangeArrowheads="1"/>
          </p:cNvSpPr>
          <p:nvPr/>
        </p:nvSpPr>
        <p:spPr bwMode="auto">
          <a:xfrm>
            <a:off x="0" y="9120336"/>
            <a:ext cx="108108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400" dirty="0">
                <a:solidFill>
                  <a:schemeClr val="bg1"/>
                </a:solidFill>
              </a:rPr>
              <a:t>Keep your eye on the leader !</a:t>
            </a:r>
          </a:p>
        </p:txBody>
      </p:sp>
      <p:sp>
        <p:nvSpPr>
          <p:cNvPr id="13331" name="Text Box 19">
            <a:extLst>
              <a:ext uri="{FF2B5EF4-FFF2-40B4-BE49-F238E27FC236}">
                <a16:creationId xmlns:a16="http://schemas.microsoft.com/office/drawing/2014/main" id="{621C0472-B8C0-CF44-B68D-61B5F8171BC3}"/>
              </a:ext>
            </a:extLst>
          </p:cNvPr>
          <p:cNvSpPr txBox="1">
            <a:spLocks noChangeArrowheads="1"/>
          </p:cNvSpPr>
          <p:nvPr/>
        </p:nvSpPr>
        <p:spPr bwMode="auto">
          <a:xfrm>
            <a:off x="1196976" y="11049000"/>
            <a:ext cx="540067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altLang="en-US"/>
              <a:t>A careful watching of the feet keeps one from stumbling over obstacles, but it does not necessarily keep one on track with the leader.</a:t>
            </a:r>
          </a:p>
        </p:txBody>
      </p:sp>
      <p:sp>
        <p:nvSpPr>
          <p:cNvPr id="13333" name="Text Box 21">
            <a:extLst>
              <a:ext uri="{FF2B5EF4-FFF2-40B4-BE49-F238E27FC236}">
                <a16:creationId xmlns:a16="http://schemas.microsoft.com/office/drawing/2014/main" id="{239955C3-B293-A345-8A66-A4528B38974E}"/>
              </a:ext>
            </a:extLst>
          </p:cNvPr>
          <p:cNvSpPr txBox="1">
            <a:spLocks noChangeArrowheads="1"/>
          </p:cNvSpPr>
          <p:nvPr/>
        </p:nvSpPr>
        <p:spPr bwMode="auto">
          <a:xfrm>
            <a:off x="1268414" y="7175500"/>
            <a:ext cx="5400675" cy="707886"/>
          </a:xfrm>
          <a:prstGeom prst="rect">
            <a:avLst/>
          </a:prstGeom>
          <a:solidFill>
            <a:srgbClr val="FFFF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sz="1000" b="1">
                <a:effectLst>
                  <a:outerShdw blurRad="38100" dist="38100" dir="2700000" algn="tl">
                    <a:srgbClr val="FFFFFF"/>
                  </a:outerShdw>
                </a:effectLst>
              </a:rPr>
              <a:t>A careful watching of the feet keeps one from stumbling over obstacles, but it does not necessarily keep one on track with the leader.  Jesus is the leader who knows the way, and is thus the sure high priest.       </a:t>
            </a:r>
            <a:r>
              <a:rPr lang="en-AU" altLang="en-US" sz="1000" b="1">
                <a:effectLst>
                  <a:outerShdw blurRad="38100" dist="38100" dir="2700000" algn="tl">
                    <a:srgbClr val="FFFFFF"/>
                  </a:outerShdw>
                </a:effectLst>
                <a:sym typeface="Wingdings" pitchFamily="2" charset="2"/>
              </a:rPr>
              <a:t>   </a:t>
            </a:r>
            <a:r>
              <a:rPr lang="en-AU" altLang="en-US" sz="1000" b="1">
                <a:effectLst>
                  <a:outerShdw blurRad="38100" dist="38100" dir="2700000" algn="tl">
                    <a:srgbClr val="FFFFFF"/>
                  </a:outerShdw>
                </a:effectLst>
              </a:rPr>
              <a:t>  This is the reason for Hebrews as you let this big picture settle inside of your mind.</a:t>
            </a:r>
          </a:p>
        </p:txBody>
      </p:sp>
      <p:sp>
        <p:nvSpPr>
          <p:cNvPr id="13334" name="Rectangle 22">
            <a:extLst>
              <a:ext uri="{FF2B5EF4-FFF2-40B4-BE49-F238E27FC236}">
                <a16:creationId xmlns:a16="http://schemas.microsoft.com/office/drawing/2014/main" id="{B98A11F0-38B7-8B47-84AB-8A2385F87CDF}"/>
              </a:ext>
            </a:extLst>
          </p:cNvPr>
          <p:cNvSpPr>
            <a:spLocks noChangeArrowheads="1"/>
          </p:cNvSpPr>
          <p:nvPr/>
        </p:nvSpPr>
        <p:spPr bwMode="auto">
          <a:xfrm>
            <a:off x="1268414" y="8401051"/>
            <a:ext cx="489743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altLang="en-US" sz="1200">
                <a:solidFill>
                  <a:srgbClr val="CC0000"/>
                </a:solidFill>
              </a:rPr>
              <a:t>26 For it was fitting that we should have such a high priest, </a:t>
            </a:r>
            <a:r>
              <a:rPr lang="en-AU" altLang="en-US" sz="1200" u="sng">
                <a:solidFill>
                  <a:srgbClr val="CC0000"/>
                </a:solidFill>
              </a:rPr>
              <a:t>holy</a:t>
            </a:r>
            <a:r>
              <a:rPr lang="en-AU" altLang="en-US" sz="1200">
                <a:solidFill>
                  <a:srgbClr val="CC0000"/>
                </a:solidFill>
              </a:rPr>
              <a:t>, </a:t>
            </a:r>
            <a:r>
              <a:rPr lang="en-AU" altLang="en-US" sz="1200" u="sng">
                <a:solidFill>
                  <a:srgbClr val="CC0000"/>
                </a:solidFill>
              </a:rPr>
              <a:t>innocent</a:t>
            </a:r>
            <a:r>
              <a:rPr lang="en-AU" altLang="en-US" sz="1200">
                <a:solidFill>
                  <a:srgbClr val="CC0000"/>
                </a:solidFill>
              </a:rPr>
              <a:t>, </a:t>
            </a:r>
            <a:r>
              <a:rPr lang="en-AU" altLang="en-US" sz="1200" u="sng">
                <a:solidFill>
                  <a:srgbClr val="CC0000"/>
                </a:solidFill>
              </a:rPr>
              <a:t>undefiled</a:t>
            </a:r>
            <a:r>
              <a:rPr lang="en-AU" altLang="en-US" sz="1200">
                <a:solidFill>
                  <a:srgbClr val="CC0000"/>
                </a:solidFill>
              </a:rPr>
              <a:t>, </a:t>
            </a:r>
            <a:r>
              <a:rPr lang="en-AU" altLang="en-US" sz="1200" u="sng">
                <a:solidFill>
                  <a:srgbClr val="CC0000"/>
                </a:solidFill>
              </a:rPr>
              <a:t>separated from sinners and exalted above the heavens</a:t>
            </a:r>
            <a:r>
              <a:rPr lang="en-AU" altLang="en-US" sz="1200">
                <a:solidFill>
                  <a:srgbClr val="CC0000"/>
                </a:solidFill>
              </a:rPr>
              <a:t>; 27 who does not need daily, like those high priests, to offer up sacrifices, first for His own sins, and then for the sins of the people, because </a:t>
            </a:r>
            <a:r>
              <a:rPr lang="en-AU" altLang="en-US" sz="1200" i="1" u="sng">
                <a:solidFill>
                  <a:srgbClr val="CC0000"/>
                </a:solidFill>
                <a:effectLst>
                  <a:outerShdw blurRad="38100" dist="38100" dir="2700000" algn="tl">
                    <a:srgbClr val="C0C0C0"/>
                  </a:outerShdw>
                </a:effectLst>
              </a:rPr>
              <a:t>this He did</a:t>
            </a:r>
            <a:r>
              <a:rPr lang="en-AU" altLang="en-US" sz="1200">
                <a:solidFill>
                  <a:srgbClr val="CC0000"/>
                </a:solidFill>
              </a:rPr>
              <a:t> </a:t>
            </a:r>
            <a:r>
              <a:rPr lang="en-AU" altLang="en-US" sz="1200" i="1" u="sng">
                <a:solidFill>
                  <a:srgbClr val="CC0000"/>
                </a:solidFill>
                <a:effectLst>
                  <a:outerShdw blurRad="38100" dist="38100" dir="2700000" algn="tl">
                    <a:srgbClr val="C0C0C0"/>
                  </a:outerShdw>
                </a:effectLst>
              </a:rPr>
              <a:t>once for all</a:t>
            </a:r>
            <a:r>
              <a:rPr lang="en-AU" altLang="en-US" sz="1200">
                <a:solidFill>
                  <a:srgbClr val="CC0000"/>
                </a:solidFill>
              </a:rPr>
              <a:t> when He offered up Himself. 28 For the Law appoints men as high priests who are weak, but the word of the oath, which came after the Law, appoints a Son, </a:t>
            </a:r>
            <a:r>
              <a:rPr lang="en-AU" altLang="en-US" sz="1200" u="sng">
                <a:solidFill>
                  <a:srgbClr val="CC0000"/>
                </a:solidFill>
              </a:rPr>
              <a:t>made perfect forever. </a:t>
            </a:r>
          </a:p>
        </p:txBody>
      </p:sp>
      <p:sp>
        <p:nvSpPr>
          <p:cNvPr id="13335" name="WordArt 23">
            <a:extLst>
              <a:ext uri="{FF2B5EF4-FFF2-40B4-BE49-F238E27FC236}">
                <a16:creationId xmlns:a16="http://schemas.microsoft.com/office/drawing/2014/main" id="{A0A76E18-02F3-7D4B-A3D1-BC1CBF091AE3}"/>
              </a:ext>
            </a:extLst>
          </p:cNvPr>
          <p:cNvSpPr>
            <a:spLocks noChangeArrowheads="1" noChangeShapeType="1" noTextEdit="1"/>
          </p:cNvSpPr>
          <p:nvPr/>
        </p:nvSpPr>
        <p:spPr bwMode="auto">
          <a:xfrm>
            <a:off x="1341438" y="8040689"/>
            <a:ext cx="2952750" cy="242887"/>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Let's return to the text ...</a:t>
            </a:r>
          </a:p>
        </p:txBody>
      </p:sp>
      <p:sp>
        <p:nvSpPr>
          <p:cNvPr id="13336" name="WordArt 24">
            <a:extLst>
              <a:ext uri="{FF2B5EF4-FFF2-40B4-BE49-F238E27FC236}">
                <a16:creationId xmlns:a16="http://schemas.microsoft.com/office/drawing/2014/main" id="{33B90694-1D1C-734D-86E9-92C4F55F380B}"/>
              </a:ext>
            </a:extLst>
          </p:cNvPr>
          <p:cNvSpPr>
            <a:spLocks noChangeArrowheads="1" noChangeShapeType="1" noTextEdit="1"/>
          </p:cNvSpPr>
          <p:nvPr/>
        </p:nvSpPr>
        <p:spPr bwMode="auto">
          <a:xfrm>
            <a:off x="1916113" y="9840914"/>
            <a:ext cx="3816350" cy="504825"/>
          </a:xfrm>
          <a:prstGeom prst="rect">
            <a:avLst/>
          </a:prstGeom>
        </p:spPr>
        <p:txBody>
          <a:bodyPr wrap="none" fromWordArt="1">
            <a:prstTxWarp prst="textPlain">
              <a:avLst>
                <a:gd name="adj" fmla="val 50000"/>
              </a:avLst>
            </a:prstTxWarp>
          </a:bodyPr>
          <a:lstStyle/>
          <a:p>
            <a:pPr algn="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enough said ... best said"</a:t>
            </a:r>
          </a:p>
          <a:p>
            <a:pPr algn="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No one needs to commnt on this at all.</a:t>
            </a:r>
          </a:p>
          <a:p>
            <a:pPr algn="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 is the capable one !!</a:t>
            </a:r>
          </a:p>
        </p:txBody>
      </p:sp>
    </p:spTree>
    <p:extLst>
      <p:ext uri="{BB962C8B-B14F-4D97-AF65-F5344CB8AC3E}">
        <p14:creationId xmlns:p14="http://schemas.microsoft.com/office/powerpoint/2010/main" val="36997549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Slide Number Placeholder 3">
            <a:extLst>
              <a:ext uri="{FF2B5EF4-FFF2-40B4-BE49-F238E27FC236}">
                <a16:creationId xmlns:a16="http://schemas.microsoft.com/office/drawing/2014/main" id="{61F1C5AD-8BCF-054F-8DA8-C5CFB95781F1}"/>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BBE79C7-5E79-2946-ACC3-1CB5B5744C59}" type="slidenum">
              <a:rPr lang="en-AU" altLang="en-US"/>
              <a:pPr/>
              <a:t>63</a:t>
            </a:fld>
            <a:endParaRPr lang="en-AU" altLang="en-US"/>
          </a:p>
        </p:txBody>
      </p:sp>
      <p:sp>
        <p:nvSpPr>
          <p:cNvPr id="3074" name="Rectangle 2">
            <a:extLst>
              <a:ext uri="{FF2B5EF4-FFF2-40B4-BE49-F238E27FC236}">
                <a16:creationId xmlns:a16="http://schemas.microsoft.com/office/drawing/2014/main" id="{B621BF1C-FF6B-4F40-B0DF-D936C134728E}"/>
              </a:ext>
            </a:extLst>
          </p:cNvPr>
          <p:cNvSpPr>
            <a:spLocks noChangeArrowheads="1"/>
          </p:cNvSpPr>
          <p:nvPr/>
        </p:nvSpPr>
        <p:spPr bwMode="auto">
          <a:xfrm>
            <a:off x="0" y="0"/>
            <a:ext cx="6858000" cy="12192000"/>
          </a:xfrm>
          <a:prstGeom prst="rect">
            <a:avLst/>
          </a:prstGeom>
          <a:gradFill rotWithShape="1">
            <a:gsLst>
              <a:gs pos="0">
                <a:srgbClr val="000066"/>
              </a:gs>
              <a:gs pos="100000">
                <a:srgbClr val="000000"/>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5" name="Rectangle 3">
            <a:extLst>
              <a:ext uri="{FF2B5EF4-FFF2-40B4-BE49-F238E27FC236}">
                <a16:creationId xmlns:a16="http://schemas.microsoft.com/office/drawing/2014/main" id="{F47287CB-7A40-0D41-9817-2D7D9DCEAB1C}"/>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3076" name="Picture 4" descr="240px-Bloch-SermonOnTheMount">
            <a:extLst>
              <a:ext uri="{FF2B5EF4-FFF2-40B4-BE49-F238E27FC236}">
                <a16:creationId xmlns:a16="http://schemas.microsoft.com/office/drawing/2014/main" id="{1724EA00-14CE-3849-8726-8FE648440C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WordArt 5">
            <a:extLst>
              <a:ext uri="{FF2B5EF4-FFF2-40B4-BE49-F238E27FC236}">
                <a16:creationId xmlns:a16="http://schemas.microsoft.com/office/drawing/2014/main" id="{CDCD3ECA-99BE-A34C-AD0D-7C8F930B81FF}"/>
              </a:ext>
            </a:extLst>
          </p:cNvPr>
          <p:cNvSpPr>
            <a:spLocks noChangeArrowheads="1" noChangeShapeType="1" noTextEdit="1"/>
          </p:cNvSpPr>
          <p:nvPr/>
        </p:nvSpPr>
        <p:spPr bwMode="auto">
          <a:xfrm rot="5400000">
            <a:off x="-1647031" y="4836319"/>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62D1A867-A678-CC4C-B757-192EEDEF8680}"/>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9" name="AutoShape 7">
            <a:extLst>
              <a:ext uri="{FF2B5EF4-FFF2-40B4-BE49-F238E27FC236}">
                <a16:creationId xmlns:a16="http://schemas.microsoft.com/office/drawing/2014/main" id="{C175FD3E-21D7-A84E-9CAA-A38546B51104}"/>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0" name="Text Box 9">
            <a:extLst>
              <a:ext uri="{FF2B5EF4-FFF2-40B4-BE49-F238E27FC236}">
                <a16:creationId xmlns:a16="http://schemas.microsoft.com/office/drawing/2014/main" id="{867275D2-EF4D-8D40-8F24-EFBCD3E27B30}"/>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a:solidFill>
                  <a:schemeClr val="bg1"/>
                </a:solidFill>
              </a:rPr>
              <a:t>Jesus preaching the “Sermon On The Mount”</a:t>
            </a:r>
          </a:p>
          <a:p>
            <a:pPr algn="ctr" eaLnBrk="1" hangingPunct="1">
              <a:spcBef>
                <a:spcPct val="50000"/>
              </a:spcBef>
            </a:pPr>
            <a:r>
              <a:rPr lang="en-AU" altLang="en-US" sz="1000">
                <a:solidFill>
                  <a:schemeClr val="bg1"/>
                </a:solidFill>
              </a:rPr>
              <a:t>By  Karl Heinrich Bloch</a:t>
            </a:r>
          </a:p>
        </p:txBody>
      </p:sp>
      <p:sp>
        <p:nvSpPr>
          <p:cNvPr id="3081" name="Text Box 10">
            <a:extLst>
              <a:ext uri="{FF2B5EF4-FFF2-40B4-BE49-F238E27FC236}">
                <a16:creationId xmlns:a16="http://schemas.microsoft.com/office/drawing/2014/main" id="{D3B87BA5-0DE6-1E4E-9244-5E47C802D839}"/>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solidFill>
                  <a:schemeClr val="bg1"/>
                </a:solidFill>
              </a:rPr>
              <a:t>The Study prepared by</a:t>
            </a:r>
          </a:p>
          <a:p>
            <a:pPr algn="ctr" eaLnBrk="1" hangingPunct="1">
              <a:spcBef>
                <a:spcPct val="50000"/>
              </a:spcBef>
            </a:pPr>
            <a:r>
              <a:rPr lang="en-AU" altLang="en-US" sz="1200" b="1">
                <a:solidFill>
                  <a:schemeClr val="bg1"/>
                </a:solidFill>
              </a:rPr>
              <a:t>L. M.  Ancell , 2010   Australia</a:t>
            </a:r>
          </a:p>
        </p:txBody>
      </p:sp>
      <p:sp>
        <p:nvSpPr>
          <p:cNvPr id="3082" name="Line 11">
            <a:extLst>
              <a:ext uri="{FF2B5EF4-FFF2-40B4-BE49-F238E27FC236}">
                <a16:creationId xmlns:a16="http://schemas.microsoft.com/office/drawing/2014/main" id="{F158FEDA-7879-F346-B56F-AB3CFFB7C5F3}"/>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3" name="Line 12">
            <a:extLst>
              <a:ext uri="{FF2B5EF4-FFF2-40B4-BE49-F238E27FC236}">
                <a16:creationId xmlns:a16="http://schemas.microsoft.com/office/drawing/2014/main" id="{FF03969F-62E8-6C4D-BED0-DD7D04B062E8}"/>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3">
            <a:extLst>
              <a:ext uri="{FF2B5EF4-FFF2-40B4-BE49-F238E27FC236}">
                <a16:creationId xmlns:a16="http://schemas.microsoft.com/office/drawing/2014/main" id="{63460F13-CD8F-AA43-8A87-CB28E0937806}"/>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4">
            <a:extLst>
              <a:ext uri="{FF2B5EF4-FFF2-40B4-BE49-F238E27FC236}">
                <a16:creationId xmlns:a16="http://schemas.microsoft.com/office/drawing/2014/main" id="{3B87E6BB-DC64-004E-94B7-7B239C9B6C2B}"/>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AutoShape 15">
            <a:extLst>
              <a:ext uri="{FF2B5EF4-FFF2-40B4-BE49-F238E27FC236}">
                <a16:creationId xmlns:a16="http://schemas.microsoft.com/office/drawing/2014/main" id="{F100D7D8-E4B0-9E4F-B6C2-DE545D79EE9A}"/>
              </a:ext>
            </a:extLst>
          </p:cNvPr>
          <p:cNvSpPr>
            <a:spLocks noChangeArrowheads="1"/>
          </p:cNvSpPr>
          <p:nvPr/>
        </p:nvSpPr>
        <p:spPr bwMode="auto">
          <a:xfrm flipH="1">
            <a:off x="1" y="9480550"/>
            <a:ext cx="1196975" cy="1295400"/>
          </a:xfrm>
          <a:prstGeom prst="triangle">
            <a:avLst>
              <a:gd name="adj" fmla="val 50000"/>
            </a:avLst>
          </a:prstGeom>
          <a:solidFill>
            <a:srgbClr val="000000"/>
          </a:solidFill>
          <a:ln>
            <a:noFill/>
          </a:ln>
          <a:effectLs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7" name="Text Box 16">
            <a:extLst>
              <a:ext uri="{FF2B5EF4-FFF2-40B4-BE49-F238E27FC236}">
                <a16:creationId xmlns:a16="http://schemas.microsoft.com/office/drawing/2014/main" id="{5FCF0CED-DEFB-954D-A4F7-DCA59C603842}"/>
              </a:ext>
            </a:extLst>
          </p:cNvPr>
          <p:cNvSpPr txBox="1">
            <a:spLocks noChangeArrowheads="1"/>
          </p:cNvSpPr>
          <p:nvPr/>
        </p:nvSpPr>
        <p:spPr bwMode="auto">
          <a:xfrm>
            <a:off x="2997200" y="6959600"/>
            <a:ext cx="34559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AU" altLang="en-US" b="1">
                <a:solidFill>
                  <a:schemeClr val="bg1"/>
                </a:solidFill>
              </a:rPr>
              <a:t>A  STUDY  IN  PRACTICAL CHRISTOLOGY  FOR  THE 21</a:t>
            </a:r>
            <a:r>
              <a:rPr lang="en-AU" altLang="en-US" b="1" baseline="30000">
                <a:solidFill>
                  <a:schemeClr val="bg1"/>
                </a:solidFill>
              </a:rPr>
              <a:t>ST</a:t>
            </a:r>
            <a:r>
              <a:rPr lang="en-AU" altLang="en-US" b="1">
                <a:solidFill>
                  <a:schemeClr val="bg1"/>
                </a:solidFill>
              </a:rPr>
              <a:t>  CENTURY</a:t>
            </a:r>
            <a:endParaRPr lang="en-AU" altLang="en-US"/>
          </a:p>
        </p:txBody>
      </p:sp>
    </p:spTree>
    <p:extLst>
      <p:ext uri="{BB962C8B-B14F-4D97-AF65-F5344CB8AC3E}">
        <p14:creationId xmlns:p14="http://schemas.microsoft.com/office/powerpoint/2010/main" val="23594066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Number Placeholder 3">
            <a:extLst>
              <a:ext uri="{FF2B5EF4-FFF2-40B4-BE49-F238E27FC236}">
                <a16:creationId xmlns:a16="http://schemas.microsoft.com/office/drawing/2014/main" id="{A89F7C69-F559-5345-BB9E-8D31A328FBD0}"/>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EC2F819-441C-1344-96D2-F07460F82890}" type="slidenum">
              <a:rPr lang="en-AU" altLang="en-US"/>
              <a:pPr/>
              <a:t>64</a:t>
            </a:fld>
            <a:endParaRPr lang="en-AU" altLang="en-US"/>
          </a:p>
        </p:txBody>
      </p:sp>
      <p:sp>
        <p:nvSpPr>
          <p:cNvPr id="4098" name="Rectangle 2">
            <a:extLst>
              <a:ext uri="{FF2B5EF4-FFF2-40B4-BE49-F238E27FC236}">
                <a16:creationId xmlns:a16="http://schemas.microsoft.com/office/drawing/2014/main" id="{FBC21AC9-FFF5-A349-9DDA-254D0AC6DC26}"/>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4099" name="Group 3">
            <a:extLst>
              <a:ext uri="{FF2B5EF4-FFF2-40B4-BE49-F238E27FC236}">
                <a16:creationId xmlns:a16="http://schemas.microsoft.com/office/drawing/2014/main" id="{E1CE8E3A-FB79-D849-8C20-616E64924211}"/>
              </a:ext>
            </a:extLst>
          </p:cNvPr>
          <p:cNvGrpSpPr>
            <a:grpSpLocks/>
          </p:cNvGrpSpPr>
          <p:nvPr/>
        </p:nvGrpSpPr>
        <p:grpSpPr bwMode="auto">
          <a:xfrm>
            <a:off x="188913" y="1416051"/>
            <a:ext cx="836612" cy="2030413"/>
            <a:chOff x="119" y="252"/>
            <a:chExt cx="527" cy="1279"/>
          </a:xfrm>
        </p:grpSpPr>
        <p:sp>
          <p:nvSpPr>
            <p:cNvPr id="4105" name="Rectangle 4">
              <a:extLst>
                <a:ext uri="{FF2B5EF4-FFF2-40B4-BE49-F238E27FC236}">
                  <a16:creationId xmlns:a16="http://schemas.microsoft.com/office/drawing/2014/main" id="{12362DB7-2E46-4B40-AA77-7CE861EE665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106" name="Line 5">
              <a:extLst>
                <a:ext uri="{FF2B5EF4-FFF2-40B4-BE49-F238E27FC236}">
                  <a16:creationId xmlns:a16="http://schemas.microsoft.com/office/drawing/2014/main" id="{7865C129-109E-FB45-8F7A-A747E06BB31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7" name="Line 6">
              <a:extLst>
                <a:ext uri="{FF2B5EF4-FFF2-40B4-BE49-F238E27FC236}">
                  <a16:creationId xmlns:a16="http://schemas.microsoft.com/office/drawing/2014/main" id="{A252ACFB-CB41-884A-AA37-DC878C981CA6}"/>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8" name="Text Box 7">
              <a:extLst>
                <a:ext uri="{FF2B5EF4-FFF2-40B4-BE49-F238E27FC236}">
                  <a16:creationId xmlns:a16="http://schemas.microsoft.com/office/drawing/2014/main" id="{5B271416-1149-194A-A3FD-C0952616CF8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4100" name="Text Box 8">
            <a:extLst>
              <a:ext uri="{FF2B5EF4-FFF2-40B4-BE49-F238E27FC236}">
                <a16:creationId xmlns:a16="http://schemas.microsoft.com/office/drawing/2014/main" id="{454B6C1A-49CA-3D42-B03B-D15D5E2795DB}"/>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4101" name="Text Box 9">
            <a:extLst>
              <a:ext uri="{FF2B5EF4-FFF2-40B4-BE49-F238E27FC236}">
                <a16:creationId xmlns:a16="http://schemas.microsoft.com/office/drawing/2014/main" id="{F194CEEB-20E0-F64A-B03D-B0D7FC6FAA38}"/>
              </a:ext>
            </a:extLst>
          </p:cNvPr>
          <p:cNvSpPr txBox="1">
            <a:spLocks noChangeArrowheads="1"/>
          </p:cNvSpPr>
          <p:nvPr/>
        </p:nvSpPr>
        <p:spPr bwMode="auto">
          <a:xfrm>
            <a:off x="115889" y="4079875"/>
            <a:ext cx="981075"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Human </a:t>
            </a:r>
            <a:r>
              <a:rPr lang="en-AU" altLang="en-US" sz="1200" b="1">
                <a:solidFill>
                  <a:schemeClr val="bg1"/>
                </a:solidFill>
              </a:rPr>
              <a:t>Interest</a:t>
            </a:r>
            <a:r>
              <a:rPr lang="en-AU" altLang="en-US" sz="1000" b="1">
                <a:solidFill>
                  <a:schemeClr val="bg1"/>
                </a:solidFill>
              </a:rPr>
              <a:t> Story           of the       Day</a:t>
            </a:r>
          </a:p>
        </p:txBody>
      </p:sp>
      <p:sp>
        <p:nvSpPr>
          <p:cNvPr id="4102" name="Text Box 10">
            <a:extLst>
              <a:ext uri="{FF2B5EF4-FFF2-40B4-BE49-F238E27FC236}">
                <a16:creationId xmlns:a16="http://schemas.microsoft.com/office/drawing/2014/main" id="{4B2B648B-2BBB-F745-A253-C39324A6D3E1}"/>
              </a:ext>
            </a:extLst>
          </p:cNvPr>
          <p:cNvSpPr txBox="1">
            <a:spLocks noChangeArrowheads="1"/>
          </p:cNvSpPr>
          <p:nvPr/>
        </p:nvSpPr>
        <p:spPr bwMode="auto">
          <a:xfrm>
            <a:off x="1196976" y="1919289"/>
            <a:ext cx="5256213" cy="849463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a:solidFill>
                  <a:schemeClr val="accent2"/>
                </a:solidFill>
              </a:rPr>
              <a:t>“All of us, need to have an emergency road bag prepared.   The great question is, what should we pack inside of it?”</a:t>
            </a:r>
          </a:p>
          <a:p>
            <a:pPr algn="ctr" eaLnBrk="1" hangingPunct="1">
              <a:spcBef>
                <a:spcPct val="50000"/>
              </a:spcBef>
            </a:pPr>
            <a:r>
              <a:rPr lang="en-AU" altLang="en-US" sz="1200"/>
              <a:t>One of the problems with being an immigrant, is in having to learn a new language and a new culture, let alone a new way to think.  Not many ex-pats find that to be easy.   The Christian is called to always be prepared to be out on the road to somewhere.  It may come as an individual move or it may come as a group exodus, but move we all will, several times in our lives.</a:t>
            </a:r>
          </a:p>
          <a:p>
            <a:pPr algn="just" eaLnBrk="1" hangingPunct="1">
              <a:spcBef>
                <a:spcPct val="50000"/>
              </a:spcBef>
            </a:pPr>
            <a:r>
              <a:rPr lang="en-AU" altLang="en-US" sz="1200"/>
              <a:t>I have lived in several countries now.  I love Australia, but I still love my homeland as well.  I have seen beautiful places in my travels and I have learned the ability to live in all of them, appreciating them for what they are.  As a result of travel, I have learned how to go about the actual act of travel; to take what is really necessary and what is really going to be needed on that first trip to the ‘new place’.  </a:t>
            </a:r>
          </a:p>
          <a:p>
            <a:pPr algn="just" eaLnBrk="1" hangingPunct="1">
              <a:spcBef>
                <a:spcPct val="50000"/>
              </a:spcBef>
            </a:pPr>
            <a:r>
              <a:rPr lang="en-AU" altLang="en-US" sz="1200"/>
              <a:t>The problem is, is that I always take a bit of the old place with me.  Recipes, favourite music,  friendships, heirlooms and nick-nacks to remind me of the places to which I have travelled.  Some have been places where my expectations and excitement were high as I journeyed there.  Some were not.  You just do not know what to prepare for, other than ‘the road’.</a:t>
            </a:r>
          </a:p>
          <a:p>
            <a:pPr algn="just" eaLnBrk="1" hangingPunct="1">
              <a:spcBef>
                <a:spcPct val="50000"/>
              </a:spcBef>
            </a:pPr>
            <a:r>
              <a:rPr lang="en-AU" altLang="en-US" sz="1200"/>
              <a:t>I was asked to go to one place, Abilene, Texas, that was going to be a real dump in my mind.  No mountains, no clear rivers, no friends, no beauty.  Now, I like to take pictures and in Abilene, there was nothing to take pictures of at all in my mind, and I was getting very lonely and morose.  Why would God send me here !!!</a:t>
            </a:r>
          </a:p>
          <a:p>
            <a:pPr algn="just" eaLnBrk="1" hangingPunct="1">
              <a:spcBef>
                <a:spcPct val="50000"/>
              </a:spcBef>
            </a:pPr>
            <a:r>
              <a:rPr lang="en-AU" altLang="en-US" sz="1200"/>
              <a:t>Just as it was getting hard to handle, God sent along a man named John Whitfield, who took me out to an old deserted Calvary post of the US Army, a place of ruins, a place from back in the Indian wars, called Fort Phantom.  We shot pictures of cactus, of sunsets, of old buildings, of each other, of little lizards, and of tracks in the sand.  What was once a place of no-beauty became a place of great beauty when this brother took time away from his family and showed me another picture of Abilene.</a:t>
            </a:r>
          </a:p>
          <a:p>
            <a:pPr algn="just" eaLnBrk="1" hangingPunct="1">
              <a:spcBef>
                <a:spcPct val="50000"/>
              </a:spcBef>
            </a:pPr>
            <a:r>
              <a:rPr lang="en-AU" altLang="en-US" sz="1200"/>
              <a:t>John Whitfield became one of the bright lights in my life at that time, along with a family that sort of adopted me and treated me as a son, the Stewarts.  I carry with me, everywhere I go, a picture of a cactus with the son shining behind it and I remember Abilene as a very special place, filled with very special memories and even greater friends, like the Stewarts, the Longleys, the Whitfield’s, the Connel’s, and so many, many more.</a:t>
            </a:r>
          </a:p>
          <a:p>
            <a:pPr algn="just" eaLnBrk="1" hangingPunct="1">
              <a:spcBef>
                <a:spcPct val="50000"/>
              </a:spcBef>
            </a:pPr>
            <a:r>
              <a:rPr lang="en-AU" altLang="en-US" sz="1200"/>
              <a:t>When anyone gets called on to ‘immigrate, as a simple choice, or as an enforced choice,it is a scary thing.  Who is going to look after me?  Will I be safe?  Will my needs be meet?  Will I find someone to be friends with there?     </a:t>
            </a:r>
            <a:r>
              <a:rPr lang="en-AU" altLang="en-US" sz="1200" b="1"/>
              <a:t>These questions are hard.  In the Old Testament, these and many more were the job of the high priest, to “keep” the people.</a:t>
            </a:r>
            <a:endParaRPr lang="en-AU" altLang="en-US" sz="1200"/>
          </a:p>
        </p:txBody>
      </p:sp>
      <p:sp>
        <p:nvSpPr>
          <p:cNvPr id="4103" name="WordArt 11">
            <a:extLst>
              <a:ext uri="{FF2B5EF4-FFF2-40B4-BE49-F238E27FC236}">
                <a16:creationId xmlns:a16="http://schemas.microsoft.com/office/drawing/2014/main" id="{1A99550D-5FAE-684B-B1C5-C60D70A99263}"/>
              </a:ext>
            </a:extLst>
          </p:cNvPr>
          <p:cNvSpPr>
            <a:spLocks noChangeArrowheads="1" noChangeShapeType="1" noTextEdit="1"/>
          </p:cNvSpPr>
          <p:nvPr/>
        </p:nvSpPr>
        <p:spPr bwMode="auto">
          <a:xfrm>
            <a:off x="2205038" y="1558926"/>
            <a:ext cx="2951162" cy="28892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Immigrant's   Dream</a:t>
            </a:r>
          </a:p>
        </p:txBody>
      </p:sp>
      <p:sp>
        <p:nvSpPr>
          <p:cNvPr id="4104" name="WordArt 12">
            <a:extLst>
              <a:ext uri="{FF2B5EF4-FFF2-40B4-BE49-F238E27FC236}">
                <a16:creationId xmlns:a16="http://schemas.microsoft.com/office/drawing/2014/main" id="{BFB1B1FF-0F29-DA4A-9FF8-599B86CC5DF9}"/>
              </a:ext>
            </a:extLst>
          </p:cNvPr>
          <p:cNvSpPr>
            <a:spLocks noChangeArrowheads="1" noChangeShapeType="1" noTextEdit="1"/>
          </p:cNvSpPr>
          <p:nvPr/>
        </p:nvSpPr>
        <p:spPr bwMode="auto">
          <a:xfrm>
            <a:off x="4797152" y="10488488"/>
            <a:ext cx="1149350" cy="173038"/>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 . in point of fact</a:t>
            </a:r>
          </a:p>
        </p:txBody>
      </p:sp>
    </p:spTree>
    <p:extLst>
      <p:ext uri="{BB962C8B-B14F-4D97-AF65-F5344CB8AC3E}">
        <p14:creationId xmlns:p14="http://schemas.microsoft.com/office/powerpoint/2010/main" val="34082475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Number Placeholder 3">
            <a:extLst>
              <a:ext uri="{FF2B5EF4-FFF2-40B4-BE49-F238E27FC236}">
                <a16:creationId xmlns:a16="http://schemas.microsoft.com/office/drawing/2014/main" id="{C7D7DBB7-2274-234D-AD59-2D9DC27F87B2}"/>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7EDFFF4-455C-CB46-9D7D-725DF559CB96}" type="slidenum">
              <a:rPr lang="en-AU" altLang="en-US"/>
              <a:pPr/>
              <a:t>65</a:t>
            </a:fld>
            <a:endParaRPr lang="en-AU" altLang="en-US"/>
          </a:p>
        </p:txBody>
      </p:sp>
      <p:sp>
        <p:nvSpPr>
          <p:cNvPr id="5122" name="Rectangle 2">
            <a:extLst>
              <a:ext uri="{FF2B5EF4-FFF2-40B4-BE49-F238E27FC236}">
                <a16:creationId xmlns:a16="http://schemas.microsoft.com/office/drawing/2014/main" id="{82C84540-BF61-7347-8034-995D02045EDF}"/>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5123" name="Group 3">
            <a:extLst>
              <a:ext uri="{FF2B5EF4-FFF2-40B4-BE49-F238E27FC236}">
                <a16:creationId xmlns:a16="http://schemas.microsoft.com/office/drawing/2014/main" id="{A7CB0000-7E57-E745-99C0-AC09017FD7E9}"/>
              </a:ext>
            </a:extLst>
          </p:cNvPr>
          <p:cNvGrpSpPr>
            <a:grpSpLocks/>
          </p:cNvGrpSpPr>
          <p:nvPr/>
        </p:nvGrpSpPr>
        <p:grpSpPr bwMode="auto">
          <a:xfrm>
            <a:off x="188913" y="1416051"/>
            <a:ext cx="836612" cy="2030413"/>
            <a:chOff x="119" y="252"/>
            <a:chExt cx="527" cy="1279"/>
          </a:xfrm>
        </p:grpSpPr>
        <p:sp>
          <p:nvSpPr>
            <p:cNvPr id="5133" name="Rectangle 4">
              <a:extLst>
                <a:ext uri="{FF2B5EF4-FFF2-40B4-BE49-F238E27FC236}">
                  <a16:creationId xmlns:a16="http://schemas.microsoft.com/office/drawing/2014/main" id="{B8F5390C-834C-994B-99E9-0894B8484BC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5134" name="Line 5">
              <a:extLst>
                <a:ext uri="{FF2B5EF4-FFF2-40B4-BE49-F238E27FC236}">
                  <a16:creationId xmlns:a16="http://schemas.microsoft.com/office/drawing/2014/main" id="{90BA4203-5D07-2F40-987B-754277569F6C}"/>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5" name="Line 6">
              <a:extLst>
                <a:ext uri="{FF2B5EF4-FFF2-40B4-BE49-F238E27FC236}">
                  <a16:creationId xmlns:a16="http://schemas.microsoft.com/office/drawing/2014/main" id="{8EDAC9FC-8072-2D46-A3DA-7633D212323A}"/>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6" name="Text Box 7">
              <a:extLst>
                <a:ext uri="{FF2B5EF4-FFF2-40B4-BE49-F238E27FC236}">
                  <a16:creationId xmlns:a16="http://schemas.microsoft.com/office/drawing/2014/main" id="{DF22DCF4-956C-9A4A-A957-76B4D0F06E5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5124" name="Text Box 8">
            <a:extLst>
              <a:ext uri="{FF2B5EF4-FFF2-40B4-BE49-F238E27FC236}">
                <a16:creationId xmlns:a16="http://schemas.microsoft.com/office/drawing/2014/main" id="{98FD0C2B-F021-834A-9370-5970A7CFD820}"/>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5125" name="Text Box 9">
            <a:extLst>
              <a:ext uri="{FF2B5EF4-FFF2-40B4-BE49-F238E27FC236}">
                <a16:creationId xmlns:a16="http://schemas.microsoft.com/office/drawing/2014/main" id="{69DBBB61-2B59-0447-B8D1-B51DDF497F9C}"/>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5126" name="WordArt 10">
            <a:extLst>
              <a:ext uri="{FF2B5EF4-FFF2-40B4-BE49-F238E27FC236}">
                <a16:creationId xmlns:a16="http://schemas.microsoft.com/office/drawing/2014/main" id="{E622D6EF-D0D1-5244-82B9-BED77B7327EC}"/>
              </a:ext>
            </a:extLst>
          </p:cNvPr>
          <p:cNvSpPr>
            <a:spLocks noChangeArrowheads="1" noChangeShapeType="1" noTextEdit="1"/>
          </p:cNvSpPr>
          <p:nvPr/>
        </p:nvSpPr>
        <p:spPr bwMode="auto">
          <a:xfrm>
            <a:off x="1268413" y="1703388"/>
            <a:ext cx="2514600" cy="36036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8:1 ff</a:t>
            </a:r>
          </a:p>
        </p:txBody>
      </p:sp>
      <p:sp>
        <p:nvSpPr>
          <p:cNvPr id="5127" name="Text Box 11">
            <a:extLst>
              <a:ext uri="{FF2B5EF4-FFF2-40B4-BE49-F238E27FC236}">
                <a16:creationId xmlns:a16="http://schemas.microsoft.com/office/drawing/2014/main" id="{390875B2-9336-E840-AB46-59EAB082B666}"/>
              </a:ext>
            </a:extLst>
          </p:cNvPr>
          <p:cNvSpPr txBox="1">
            <a:spLocks noChangeArrowheads="1"/>
          </p:cNvSpPr>
          <p:nvPr/>
        </p:nvSpPr>
        <p:spPr bwMode="auto">
          <a:xfrm>
            <a:off x="1268413" y="2495551"/>
            <a:ext cx="5256212" cy="7294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a:t>8:1 </a:t>
            </a:r>
            <a:r>
              <a:rPr lang="en-AU" altLang="en-US" sz="1200" b="1" u="sng"/>
              <a:t>Now the main point in what has been said is this</a:t>
            </a:r>
            <a:r>
              <a:rPr lang="en-AU" altLang="en-US" sz="1200" u="sng"/>
              <a:t>: we have such a high priest, who has taken His seat at the right hand of the throne of the Majesty in the heavens, 2 a minister in the sanctuary, and in the true tabernacle, which the Lord pitched, not man</a:t>
            </a:r>
            <a:r>
              <a:rPr lang="en-AU" altLang="en-US" sz="1200"/>
              <a:t>. 3 For every high priest is appointed to offer both gifts and sacrifices; hence it is necessary that this high priest also have something to offer. 4 Now if He were on earth, He would not be a priest at all, since there are those who offer the gifts according to the Law; 5 who serve a copy and shadow of the heavenly things, just as Moses was warned by God when he was about to erect the tabernacle; for, "See," He says, "that you </a:t>
            </a:r>
            <a:r>
              <a:rPr lang="en-AU" altLang="en-US" sz="1200" u="sng"/>
              <a:t>make all things according to the pattern</a:t>
            </a:r>
            <a:r>
              <a:rPr lang="en-AU" altLang="en-US" sz="1200"/>
              <a:t> which was shown you on the mountain." 6 </a:t>
            </a:r>
            <a:r>
              <a:rPr lang="en-AU" altLang="en-US" sz="1200" u="sng"/>
              <a:t>But now He has obtained a more excellent ministry, by as much as He is also the mediator of a better covenant, which has been enacted on better promises. 7 For if that first covenant had been faultless, there would have been no occasion sought for a second.</a:t>
            </a:r>
            <a:r>
              <a:rPr lang="en-AU" altLang="en-US" sz="1200"/>
              <a:t> 8 For finding fault with them, He says,</a:t>
            </a:r>
          </a:p>
          <a:p>
            <a:pPr algn="just" eaLnBrk="1" hangingPunct="1"/>
            <a:endParaRPr lang="en-AU" altLang="en-US" sz="1200"/>
          </a:p>
          <a:p>
            <a:pPr lvl="1" eaLnBrk="1" hangingPunct="1"/>
            <a:r>
              <a:rPr lang="en-AU" altLang="en-US" sz="1200"/>
              <a:t>"Behold, days are coming, says the Lord, </a:t>
            </a:r>
          </a:p>
          <a:p>
            <a:pPr lvl="1" eaLnBrk="1" hangingPunct="1"/>
            <a:r>
              <a:rPr lang="en-AU" altLang="en-US" sz="1200"/>
              <a:t>When I will effect a new covenant   (a new land of promise)</a:t>
            </a:r>
          </a:p>
          <a:p>
            <a:pPr lvl="1" eaLnBrk="1" hangingPunct="1"/>
            <a:r>
              <a:rPr lang="en-AU" altLang="en-US" sz="1200"/>
              <a:t>With the house of Israel and with the house of Judah; </a:t>
            </a:r>
          </a:p>
          <a:p>
            <a:pPr lvl="1" eaLnBrk="1" hangingPunct="1"/>
            <a:r>
              <a:rPr lang="en-AU" altLang="en-US" sz="1200"/>
              <a:t>9 Not like the covenant which I made with their fathers </a:t>
            </a:r>
          </a:p>
          <a:p>
            <a:pPr lvl="1" eaLnBrk="1" hangingPunct="1"/>
            <a:r>
              <a:rPr lang="en-AU" altLang="en-US" sz="1200"/>
              <a:t>On the day when I took them by the hand </a:t>
            </a:r>
          </a:p>
          <a:p>
            <a:pPr lvl="1" eaLnBrk="1" hangingPunct="1"/>
            <a:r>
              <a:rPr lang="en-AU" altLang="en-US" sz="1200"/>
              <a:t>To lead them out of the land of Egypt; </a:t>
            </a:r>
          </a:p>
          <a:p>
            <a:pPr lvl="1" eaLnBrk="1" hangingPunct="1"/>
            <a:r>
              <a:rPr lang="en-AU" altLang="en-US" sz="1200"/>
              <a:t>For they did not continue in My covenant, </a:t>
            </a:r>
          </a:p>
          <a:p>
            <a:pPr lvl="1" eaLnBrk="1" hangingPunct="1"/>
            <a:r>
              <a:rPr lang="en-AU" altLang="en-US" sz="1200"/>
              <a:t>And I did not care for them, says the Lord. </a:t>
            </a:r>
          </a:p>
          <a:p>
            <a:pPr lvl="1" eaLnBrk="1" hangingPunct="1"/>
            <a:r>
              <a:rPr lang="en-AU" altLang="en-US" sz="1200"/>
              <a:t>10 "For this is the covenant that I will make with the house of Israel</a:t>
            </a:r>
          </a:p>
          <a:p>
            <a:pPr lvl="1" eaLnBrk="1" hangingPunct="1"/>
            <a:r>
              <a:rPr lang="en-AU" altLang="en-US" sz="1200"/>
              <a:t>After those days, says the Lord: </a:t>
            </a:r>
          </a:p>
          <a:p>
            <a:pPr lvl="1" eaLnBrk="1" hangingPunct="1"/>
            <a:r>
              <a:rPr lang="en-AU" altLang="en-US" sz="1200"/>
              <a:t>I will put My laws into their minds,</a:t>
            </a:r>
          </a:p>
          <a:p>
            <a:pPr lvl="1" eaLnBrk="1" hangingPunct="1"/>
            <a:r>
              <a:rPr lang="en-AU" altLang="en-US" sz="1200"/>
              <a:t>And I will write them upon their hearts.</a:t>
            </a:r>
          </a:p>
          <a:p>
            <a:pPr lvl="1" eaLnBrk="1" hangingPunct="1"/>
            <a:r>
              <a:rPr lang="en-AU" altLang="en-US" sz="1200"/>
              <a:t>And I will be their God, </a:t>
            </a:r>
          </a:p>
          <a:p>
            <a:pPr lvl="1" eaLnBrk="1" hangingPunct="1"/>
            <a:r>
              <a:rPr lang="en-AU" altLang="en-US" sz="1200"/>
              <a:t>And they shall be My people. </a:t>
            </a:r>
          </a:p>
          <a:p>
            <a:pPr lvl="1" eaLnBrk="1" hangingPunct="1"/>
            <a:r>
              <a:rPr lang="en-AU" altLang="en-US" sz="1200"/>
              <a:t>11 "And they shall not teach everyone his fellow citizen, </a:t>
            </a:r>
          </a:p>
          <a:p>
            <a:pPr lvl="1" eaLnBrk="1" hangingPunct="1"/>
            <a:r>
              <a:rPr lang="en-AU" altLang="en-US" sz="1200"/>
              <a:t>And everyone his brother, saying, 'Know the Lord,' </a:t>
            </a:r>
          </a:p>
          <a:p>
            <a:pPr lvl="1" eaLnBrk="1" hangingPunct="1"/>
            <a:r>
              <a:rPr lang="en-AU" altLang="en-US" sz="1200"/>
              <a:t>For all shall know Me, </a:t>
            </a:r>
          </a:p>
          <a:p>
            <a:pPr lvl="1" eaLnBrk="1" hangingPunct="1"/>
            <a:r>
              <a:rPr lang="en-AU" altLang="en-US" sz="1200"/>
              <a:t>From the least to the greatest of them. </a:t>
            </a:r>
          </a:p>
          <a:p>
            <a:pPr lvl="1" eaLnBrk="1" hangingPunct="1"/>
            <a:r>
              <a:rPr lang="en-AU" altLang="en-US" sz="1200"/>
              <a:t>12 "For I will be merciful to their iniquities, </a:t>
            </a:r>
          </a:p>
          <a:p>
            <a:pPr lvl="1" eaLnBrk="1" hangingPunct="1"/>
            <a:r>
              <a:rPr lang="en-AU" altLang="en-US" sz="1200"/>
              <a:t>And I will remember their sins no more." </a:t>
            </a:r>
          </a:p>
          <a:p>
            <a:pPr lvl="1" eaLnBrk="1" hangingPunct="1"/>
            <a:r>
              <a:rPr lang="en-AU" altLang="en-US" sz="1200"/>
              <a:t>13 </a:t>
            </a:r>
            <a:r>
              <a:rPr lang="en-AU" altLang="en-US" sz="1200" u="sng"/>
              <a:t>When He said, "A new covenant," He has made the first obsolete. But whatever is becoming obsolete and growing old is ready to disappear. </a:t>
            </a:r>
          </a:p>
        </p:txBody>
      </p:sp>
      <p:sp>
        <p:nvSpPr>
          <p:cNvPr id="5128" name="Text Box 12">
            <a:extLst>
              <a:ext uri="{FF2B5EF4-FFF2-40B4-BE49-F238E27FC236}">
                <a16:creationId xmlns:a16="http://schemas.microsoft.com/office/drawing/2014/main" id="{637BDF94-61DD-0944-967C-B39682CED33E}"/>
              </a:ext>
            </a:extLst>
          </p:cNvPr>
          <p:cNvSpPr txBox="1">
            <a:spLocks noChangeArrowheads="1"/>
          </p:cNvSpPr>
          <p:nvPr/>
        </p:nvSpPr>
        <p:spPr bwMode="auto">
          <a:xfrm>
            <a:off x="5589588" y="5951538"/>
            <a:ext cx="1079500" cy="85408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900" b="1"/>
              <a:t>Cf.   Passages</a:t>
            </a:r>
          </a:p>
          <a:p>
            <a:pPr algn="ctr" eaLnBrk="1" hangingPunct="1">
              <a:spcBef>
                <a:spcPct val="50000"/>
              </a:spcBef>
            </a:pPr>
            <a:r>
              <a:rPr lang="en-AU" altLang="en-US" sz="900" b="1"/>
              <a:t>Jeremiah 31:31</a:t>
            </a:r>
          </a:p>
          <a:p>
            <a:pPr algn="ctr" eaLnBrk="1" hangingPunct="1">
              <a:spcBef>
                <a:spcPct val="50000"/>
              </a:spcBef>
            </a:pPr>
            <a:r>
              <a:rPr lang="en-AU" altLang="en-US" sz="900" b="1"/>
              <a:t>Luke  22:20</a:t>
            </a:r>
          </a:p>
          <a:p>
            <a:pPr algn="ctr" eaLnBrk="1" hangingPunct="1">
              <a:spcBef>
                <a:spcPct val="50000"/>
              </a:spcBef>
            </a:pPr>
            <a:r>
              <a:rPr lang="en-AU" altLang="en-US" sz="900" b="1"/>
              <a:t>II Cor. 3:6</a:t>
            </a:r>
          </a:p>
        </p:txBody>
      </p:sp>
      <p:sp>
        <p:nvSpPr>
          <p:cNvPr id="5129" name="Text Box 13">
            <a:extLst>
              <a:ext uri="{FF2B5EF4-FFF2-40B4-BE49-F238E27FC236}">
                <a16:creationId xmlns:a16="http://schemas.microsoft.com/office/drawing/2014/main" id="{5D9B6232-27DE-3D4D-BA0E-738668731A3B}"/>
              </a:ext>
            </a:extLst>
          </p:cNvPr>
          <p:cNvSpPr txBox="1">
            <a:spLocks noChangeArrowheads="1"/>
          </p:cNvSpPr>
          <p:nvPr/>
        </p:nvSpPr>
        <p:spPr bwMode="auto">
          <a:xfrm>
            <a:off x="1341438" y="9840913"/>
            <a:ext cx="4895850" cy="8255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n-AU" altLang="en-US" sz="800" b="1">
                <a:latin typeface="Lucida Calligraphy" panose="03010101010101010101" pitchFamily="66" charset="77"/>
              </a:rPr>
              <a:t>NOTE:</a:t>
            </a:r>
            <a:r>
              <a:rPr lang="en-AU" altLang="en-US" sz="800" b="1"/>
              <a:t>   When people immigrant they fall into three categories normally.  1)</a:t>
            </a:r>
            <a:r>
              <a:rPr lang="en-AU" altLang="en-US" sz="800"/>
              <a:t> they completely reject their former culture and immerse themselves in the new one 2</a:t>
            </a:r>
            <a:r>
              <a:rPr lang="en-AU" altLang="en-US" sz="800" b="1"/>
              <a:t>)</a:t>
            </a:r>
            <a:r>
              <a:rPr lang="en-AU" altLang="en-US" sz="800"/>
              <a:t> they set up, as much as possible, the first country within the second country or </a:t>
            </a:r>
            <a:r>
              <a:rPr lang="en-AU" altLang="en-US" sz="800" b="1"/>
              <a:t>3)</a:t>
            </a:r>
            <a:r>
              <a:rPr lang="en-AU" altLang="en-US" sz="800"/>
              <a:t> they find a happy balance between preserving some of the old within the new. It seems obvious to me that the third way, for the first generation at least, has got to be the most sensible.   </a:t>
            </a:r>
            <a:r>
              <a:rPr lang="en-AU" altLang="en-US" sz="800" b="1"/>
              <a:t>We must be a people that embrace the new covenant as an immigrant embraces a new country, to the exclusion of the old.</a:t>
            </a:r>
          </a:p>
        </p:txBody>
      </p:sp>
      <p:sp>
        <p:nvSpPr>
          <p:cNvPr id="5130" name="WordArt 15">
            <a:extLst>
              <a:ext uri="{FF2B5EF4-FFF2-40B4-BE49-F238E27FC236}">
                <a16:creationId xmlns:a16="http://schemas.microsoft.com/office/drawing/2014/main" id="{D40ECFB5-7707-AE4A-8DDC-DC9BB749611D}"/>
              </a:ext>
            </a:extLst>
          </p:cNvPr>
          <p:cNvSpPr>
            <a:spLocks noChangeArrowheads="1" noChangeShapeType="1" noTextEdit="1"/>
          </p:cNvSpPr>
          <p:nvPr/>
        </p:nvSpPr>
        <p:spPr bwMode="auto">
          <a:xfrm>
            <a:off x="1341438" y="2208213"/>
            <a:ext cx="5118100"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Part of the high priest's job was to train the people and to keep them both physically and spiritually secure.</a:t>
            </a:r>
          </a:p>
        </p:txBody>
      </p:sp>
      <p:sp>
        <p:nvSpPr>
          <p:cNvPr id="5131" name="Text Box 16">
            <a:extLst>
              <a:ext uri="{FF2B5EF4-FFF2-40B4-BE49-F238E27FC236}">
                <a16:creationId xmlns:a16="http://schemas.microsoft.com/office/drawing/2014/main" id="{E4E991AB-AE67-534C-B505-9DEC48096120}"/>
              </a:ext>
            </a:extLst>
          </p:cNvPr>
          <p:cNvSpPr txBox="1">
            <a:spLocks noChangeArrowheads="1"/>
          </p:cNvSpPr>
          <p:nvPr/>
        </p:nvSpPr>
        <p:spPr bwMode="auto">
          <a:xfrm rot="16200000">
            <a:off x="-1704181" y="7054057"/>
            <a:ext cx="475138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sz="1000">
                <a:solidFill>
                  <a:schemeClr val="bg1"/>
                </a:solidFill>
              </a:rPr>
              <a:t>Why would one need to make such a summation?   Shat does it tell us, really?</a:t>
            </a:r>
          </a:p>
        </p:txBody>
      </p:sp>
      <p:sp>
        <p:nvSpPr>
          <p:cNvPr id="5132" name="Text Box 17">
            <a:extLst>
              <a:ext uri="{FF2B5EF4-FFF2-40B4-BE49-F238E27FC236}">
                <a16:creationId xmlns:a16="http://schemas.microsoft.com/office/drawing/2014/main" id="{5975D9D4-FFE4-0D42-814B-9B71B70D2999}"/>
              </a:ext>
            </a:extLst>
          </p:cNvPr>
          <p:cNvSpPr txBox="1">
            <a:spLocks noChangeArrowheads="1"/>
          </p:cNvSpPr>
          <p:nvPr/>
        </p:nvSpPr>
        <p:spPr bwMode="auto">
          <a:xfrm rot="16200000">
            <a:off x="-668337" y="7310766"/>
            <a:ext cx="4105275" cy="52322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400"/>
              <a:t>This quotation has been described by some as </a:t>
            </a:r>
            <a:r>
              <a:rPr lang="en-AU" altLang="en-US" sz="1400" b="1"/>
              <a:t>The Song Of The Immigrant’s Vision</a:t>
            </a:r>
          </a:p>
        </p:txBody>
      </p:sp>
    </p:spTree>
    <p:extLst>
      <p:ext uri="{BB962C8B-B14F-4D97-AF65-F5344CB8AC3E}">
        <p14:creationId xmlns:p14="http://schemas.microsoft.com/office/powerpoint/2010/main" val="28509361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Number Placeholder 3">
            <a:extLst>
              <a:ext uri="{FF2B5EF4-FFF2-40B4-BE49-F238E27FC236}">
                <a16:creationId xmlns:a16="http://schemas.microsoft.com/office/drawing/2014/main" id="{EE1F8FDD-FF5B-E749-95E9-FDDA0655A289}"/>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A718D2D-0B4B-134F-A239-8FF900758235}" type="slidenum">
              <a:rPr lang="en-AU" altLang="en-US"/>
              <a:pPr/>
              <a:t>66</a:t>
            </a:fld>
            <a:endParaRPr lang="en-AU" altLang="en-US"/>
          </a:p>
        </p:txBody>
      </p:sp>
      <p:sp>
        <p:nvSpPr>
          <p:cNvPr id="6146" name="Rectangle 2">
            <a:extLst>
              <a:ext uri="{FF2B5EF4-FFF2-40B4-BE49-F238E27FC236}">
                <a16:creationId xmlns:a16="http://schemas.microsoft.com/office/drawing/2014/main" id="{D43095DA-8DAC-6B43-A7EE-2A9C1686912C}"/>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6147" name="Group 3">
            <a:extLst>
              <a:ext uri="{FF2B5EF4-FFF2-40B4-BE49-F238E27FC236}">
                <a16:creationId xmlns:a16="http://schemas.microsoft.com/office/drawing/2014/main" id="{3913D326-2629-BF41-91F0-09E7B43C337F}"/>
              </a:ext>
            </a:extLst>
          </p:cNvPr>
          <p:cNvGrpSpPr>
            <a:grpSpLocks/>
          </p:cNvGrpSpPr>
          <p:nvPr/>
        </p:nvGrpSpPr>
        <p:grpSpPr bwMode="auto">
          <a:xfrm>
            <a:off x="188913" y="1416051"/>
            <a:ext cx="836612" cy="2030413"/>
            <a:chOff x="119" y="252"/>
            <a:chExt cx="527" cy="1279"/>
          </a:xfrm>
        </p:grpSpPr>
        <p:sp>
          <p:nvSpPr>
            <p:cNvPr id="6158" name="Rectangle 4">
              <a:extLst>
                <a:ext uri="{FF2B5EF4-FFF2-40B4-BE49-F238E27FC236}">
                  <a16:creationId xmlns:a16="http://schemas.microsoft.com/office/drawing/2014/main" id="{7BC3C8C9-64B5-D943-B0A8-01A767AC1B1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59" name="Line 5">
              <a:extLst>
                <a:ext uri="{FF2B5EF4-FFF2-40B4-BE49-F238E27FC236}">
                  <a16:creationId xmlns:a16="http://schemas.microsoft.com/office/drawing/2014/main" id="{7355DA88-9A28-9C49-9507-261952063EA4}"/>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60" name="Line 6">
              <a:extLst>
                <a:ext uri="{FF2B5EF4-FFF2-40B4-BE49-F238E27FC236}">
                  <a16:creationId xmlns:a16="http://schemas.microsoft.com/office/drawing/2014/main" id="{9D39C016-13E5-024B-B6E8-BD36CCBB01B0}"/>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61" name="Text Box 7">
              <a:extLst>
                <a:ext uri="{FF2B5EF4-FFF2-40B4-BE49-F238E27FC236}">
                  <a16:creationId xmlns:a16="http://schemas.microsoft.com/office/drawing/2014/main" id="{89B013FA-F264-EA4B-A0CA-01DCF706602A}"/>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6148" name="Text Box 8">
            <a:extLst>
              <a:ext uri="{FF2B5EF4-FFF2-40B4-BE49-F238E27FC236}">
                <a16:creationId xmlns:a16="http://schemas.microsoft.com/office/drawing/2014/main" id="{B64B7CE6-F486-194F-B2A9-CE51C3C0CA28}"/>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6149" name="WordArt 9">
            <a:extLst>
              <a:ext uri="{FF2B5EF4-FFF2-40B4-BE49-F238E27FC236}">
                <a16:creationId xmlns:a16="http://schemas.microsoft.com/office/drawing/2014/main" id="{922ED1DA-9700-144A-A92A-DABF2C14ADE0}"/>
              </a:ext>
            </a:extLst>
          </p:cNvPr>
          <p:cNvSpPr>
            <a:spLocks noChangeArrowheads="1" noChangeShapeType="1" noTextEdit="1"/>
          </p:cNvSpPr>
          <p:nvPr/>
        </p:nvSpPr>
        <p:spPr bwMode="auto">
          <a:xfrm>
            <a:off x="1268413" y="1558926"/>
            <a:ext cx="5040312" cy="50482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FIRST:   Seven  Quick  Points  On  The  </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Reality  of  Christ  For  Us  Today</a:t>
            </a:r>
          </a:p>
        </p:txBody>
      </p:sp>
      <p:sp>
        <p:nvSpPr>
          <p:cNvPr id="14346" name="Rectangle 10">
            <a:extLst>
              <a:ext uri="{FF2B5EF4-FFF2-40B4-BE49-F238E27FC236}">
                <a16:creationId xmlns:a16="http://schemas.microsoft.com/office/drawing/2014/main" id="{BD1248C5-D299-244D-8ABE-FE6178129524}"/>
              </a:ext>
            </a:extLst>
          </p:cNvPr>
          <p:cNvSpPr>
            <a:spLocks noChangeArrowheads="1"/>
          </p:cNvSpPr>
          <p:nvPr/>
        </p:nvSpPr>
        <p:spPr bwMode="auto">
          <a:xfrm>
            <a:off x="1628775" y="2279651"/>
            <a:ext cx="44640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defRPr/>
            </a:pPr>
            <a:r>
              <a:rPr lang="en-AU" altLang="en-US" sz="1200" b="1">
                <a:solidFill>
                  <a:schemeClr val="accent2"/>
                </a:solidFill>
              </a:rPr>
              <a:t>Hebrews 8:1-2</a:t>
            </a:r>
            <a:r>
              <a:rPr lang="en-AU" altLang="en-US" sz="1200">
                <a:solidFill>
                  <a:schemeClr val="accent2"/>
                </a:solidFill>
              </a:rPr>
              <a:t> </a:t>
            </a:r>
            <a:r>
              <a:rPr lang="en-AU" altLang="en-US" sz="1200" u="sng">
                <a:solidFill>
                  <a:schemeClr val="accent2"/>
                </a:solidFill>
              </a:rPr>
              <a:t>Now </a:t>
            </a:r>
            <a:r>
              <a:rPr lang="en-AU" altLang="en-US" sz="1200" b="1" u="sng">
                <a:solidFill>
                  <a:schemeClr val="accent2"/>
                </a:solidFill>
                <a:effectLst>
                  <a:outerShdw blurRad="38100" dist="38100" dir="2700000" algn="tl">
                    <a:srgbClr val="C0C0C0"/>
                  </a:outerShdw>
                </a:effectLst>
              </a:rPr>
              <a:t>the main point in what has been said is this</a:t>
            </a:r>
            <a:r>
              <a:rPr lang="en-AU" altLang="en-US" sz="1200" b="1" u="sng">
                <a:solidFill>
                  <a:schemeClr val="accent2"/>
                </a:solidFill>
              </a:rPr>
              <a:t>:</a:t>
            </a:r>
            <a:r>
              <a:rPr lang="en-AU" altLang="en-US" sz="1200" u="sng">
                <a:solidFill>
                  <a:schemeClr val="accent2"/>
                </a:solidFill>
              </a:rPr>
              <a:t> we have such a high priest, who has taken His seat at the right hand of the throne of the Majesty in the heavens, 2 a minister in the sanctuary, and in the true tabernacle, which the Lord pitched, not man</a:t>
            </a:r>
            <a:r>
              <a:rPr lang="en-AU" altLang="en-US" sz="1200">
                <a:solidFill>
                  <a:schemeClr val="accent2"/>
                </a:solidFill>
              </a:rPr>
              <a:t>.</a:t>
            </a:r>
          </a:p>
        </p:txBody>
      </p:sp>
      <p:sp>
        <p:nvSpPr>
          <p:cNvPr id="6151" name="Text Box 11">
            <a:extLst>
              <a:ext uri="{FF2B5EF4-FFF2-40B4-BE49-F238E27FC236}">
                <a16:creationId xmlns:a16="http://schemas.microsoft.com/office/drawing/2014/main" id="{211696A5-7456-0944-A5C4-231164397412}"/>
              </a:ext>
            </a:extLst>
          </p:cNvPr>
          <p:cNvSpPr txBox="1">
            <a:spLocks noChangeArrowheads="1"/>
          </p:cNvSpPr>
          <p:nvPr/>
        </p:nvSpPr>
        <p:spPr bwMode="auto">
          <a:xfrm>
            <a:off x="1412875" y="3503614"/>
            <a:ext cx="5183188"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90600" indent="-990600">
              <a:defRPr>
                <a:solidFill>
                  <a:schemeClr val="tx1"/>
                </a:solidFill>
                <a:latin typeface="Arial" panose="020B0604020202020204" pitchFamily="34" charset="0"/>
                <a:cs typeface="Arial" panose="020B0604020202020204" pitchFamily="34" charset="0"/>
              </a:defRPr>
            </a:lvl1pPr>
            <a:lvl2pPr marL="1512888" indent="-342900">
              <a:defRPr>
                <a:solidFill>
                  <a:schemeClr val="tx1"/>
                </a:solidFill>
                <a:latin typeface="Arial" panose="020B0604020202020204" pitchFamily="34" charset="0"/>
                <a:cs typeface="Arial" panose="020B0604020202020204" pitchFamily="34" charset="0"/>
              </a:defRPr>
            </a:lvl2pPr>
            <a:lvl3pPr marL="2035175" indent="-342900">
              <a:defRPr>
                <a:solidFill>
                  <a:schemeClr val="tx1"/>
                </a:solidFill>
                <a:latin typeface="Arial" panose="020B0604020202020204" pitchFamily="34" charset="0"/>
                <a:cs typeface="Arial" panose="020B0604020202020204" pitchFamily="34" charset="0"/>
              </a:defRPr>
            </a:lvl3pPr>
            <a:lvl4pPr marL="2557463" indent="-342900">
              <a:defRPr>
                <a:solidFill>
                  <a:schemeClr val="tx1"/>
                </a:solidFill>
                <a:latin typeface="Arial" panose="020B0604020202020204" pitchFamily="34" charset="0"/>
                <a:cs typeface="Arial" panose="020B0604020202020204" pitchFamily="34" charset="0"/>
              </a:defRPr>
            </a:lvl4pPr>
            <a:lvl5pPr marL="3079750" indent="-342900">
              <a:defRPr>
                <a:solidFill>
                  <a:schemeClr val="tx1"/>
                </a:solidFill>
                <a:latin typeface="Arial" panose="020B0604020202020204" pitchFamily="34" charset="0"/>
                <a:cs typeface="Arial" panose="020B0604020202020204" pitchFamily="34" charset="0"/>
              </a:defRPr>
            </a:lvl5pPr>
            <a:lvl6pPr marL="353695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99415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445135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90855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b="1"/>
              <a:t>Develop A Real Jesus Picture:</a:t>
            </a:r>
            <a:r>
              <a:rPr lang="en-AU" altLang="en-US" sz="1200"/>
              <a:t>  The reality that the ‘Christian-out-on-the-road’ must keep close to his heart is that </a:t>
            </a:r>
            <a:r>
              <a:rPr lang="en-AU" altLang="en-US" sz="1200" b="1"/>
              <a:t>the Christ is not a myth, but a true reality</a:t>
            </a:r>
            <a:r>
              <a:rPr lang="en-AU" altLang="en-US" sz="1200"/>
              <a:t>.  We can count on Him.  {We all are out on the road, in the field, having to carry our faith with us, each step of the way, -to work, -to class, -to our homes, -to life.  If we only carry a general concept of behaviour, and consistently assume the reality of Christ in my life, or in the congregational life, then He will dim and fade into the darkest of backgrounds.  </a:t>
            </a:r>
          </a:p>
          <a:p>
            <a:pPr eaLnBrk="1" hangingPunct="1">
              <a:spcBef>
                <a:spcPct val="50000"/>
              </a:spcBef>
              <a:buFontTx/>
              <a:buAutoNum type="arabicPeriod"/>
            </a:pPr>
            <a:r>
              <a:rPr lang="en-AU" altLang="en-US" sz="1200" b="1"/>
              <a:t>Fighting's and turmoil will eventuate and destroy that person quickly.  Keep the focus of Jesus, just as it says in Hebrews 2:1.</a:t>
            </a:r>
            <a:r>
              <a:rPr lang="en-AU" altLang="en-US" sz="1200"/>
              <a:t>  </a:t>
            </a:r>
            <a:r>
              <a:rPr lang="en-AU" altLang="en-US" sz="1200">
                <a:solidFill>
                  <a:srgbClr val="CC0000"/>
                </a:solidFill>
              </a:rPr>
              <a:t>This whole book is about keeping Jesus plainly in our focus and in our living.  If all we do is ‘improve the periphery’ we will still destroy the centre.}</a:t>
            </a:r>
          </a:p>
          <a:p>
            <a:pPr eaLnBrk="1" hangingPunct="1">
              <a:spcBef>
                <a:spcPct val="50000"/>
              </a:spcBef>
              <a:buFontTx/>
              <a:buAutoNum type="arabicPeriod"/>
            </a:pPr>
            <a:r>
              <a:rPr lang="en-AU" altLang="en-US" sz="1200" b="1"/>
              <a:t>Defend the fact that He is The Real First Authority:</a:t>
            </a:r>
            <a:r>
              <a:rPr lang="en-AU" altLang="en-US" sz="1200"/>
              <a:t> We must remember that He is at the right hand of the throne of the Majesty in the heavens</a:t>
            </a:r>
          </a:p>
          <a:p>
            <a:pPr eaLnBrk="1" hangingPunct="1">
              <a:spcBef>
                <a:spcPct val="50000"/>
              </a:spcBef>
              <a:buFontTx/>
              <a:buAutoNum type="arabicPeriod"/>
            </a:pPr>
            <a:r>
              <a:rPr lang="en-AU" altLang="en-US" sz="1200" b="1"/>
              <a:t>Remember That He is Always Active On Our Behalf,</a:t>
            </a:r>
            <a:r>
              <a:rPr lang="en-AU" altLang="en-US" sz="1200"/>
              <a:t> not a passive, High Priest.-He continually ministers in the sanctuary / true tabernacle that God Himself has made.   </a:t>
            </a:r>
          </a:p>
        </p:txBody>
      </p:sp>
      <p:sp>
        <p:nvSpPr>
          <p:cNvPr id="6152" name="Rectangle 12">
            <a:extLst>
              <a:ext uri="{FF2B5EF4-FFF2-40B4-BE49-F238E27FC236}">
                <a16:creationId xmlns:a16="http://schemas.microsoft.com/office/drawing/2014/main" id="{1F81EE40-21AE-EE48-9780-B039F7205FFC}"/>
              </a:ext>
            </a:extLst>
          </p:cNvPr>
          <p:cNvSpPr>
            <a:spLocks noChangeArrowheads="1"/>
          </p:cNvSpPr>
          <p:nvPr/>
        </p:nvSpPr>
        <p:spPr bwMode="auto">
          <a:xfrm>
            <a:off x="1700214" y="7896226"/>
            <a:ext cx="44656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b="1">
                <a:solidFill>
                  <a:schemeClr val="accent2"/>
                </a:solidFill>
              </a:rPr>
              <a:t>Hebrews 8:6-7</a:t>
            </a:r>
            <a:r>
              <a:rPr lang="en-AU" altLang="en-US" sz="1200">
                <a:solidFill>
                  <a:schemeClr val="accent2"/>
                </a:solidFill>
              </a:rPr>
              <a:t>   </a:t>
            </a:r>
            <a:r>
              <a:rPr lang="en-AU" altLang="en-US" sz="1200" u="sng">
                <a:solidFill>
                  <a:schemeClr val="accent2"/>
                </a:solidFill>
              </a:rPr>
              <a:t>But now He has obtained a more excellent ministry, by as much as He is also the mediator of a better covenant, which has been enacted on better promises. 7 For if that first covenant had been faultless, there would have been no occasion sought for a second.</a:t>
            </a:r>
          </a:p>
        </p:txBody>
      </p:sp>
      <p:sp>
        <p:nvSpPr>
          <p:cNvPr id="6153" name="Text Box 13">
            <a:extLst>
              <a:ext uri="{FF2B5EF4-FFF2-40B4-BE49-F238E27FC236}">
                <a16:creationId xmlns:a16="http://schemas.microsoft.com/office/drawing/2014/main" id="{93468DF2-A9B0-A847-9730-1F539285140E}"/>
              </a:ext>
            </a:extLst>
          </p:cNvPr>
          <p:cNvSpPr txBox="1">
            <a:spLocks noChangeArrowheads="1"/>
          </p:cNvSpPr>
          <p:nvPr/>
        </p:nvSpPr>
        <p:spPr bwMode="auto">
          <a:xfrm>
            <a:off x="1268413" y="9048750"/>
            <a:ext cx="5327650" cy="914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startAt="4"/>
            </a:pPr>
            <a:r>
              <a:rPr lang="en-AU" altLang="en-US" sz="1200" b="1"/>
              <a:t>He fulfils all.</a:t>
            </a:r>
            <a:r>
              <a:rPr lang="en-AU" altLang="en-US" sz="1200"/>
              <a:t>  The reality is, is that this Jesus, this Christ, has done what the earthly priests were to do, bringing both gifts and sacrifices. The pattern established by God is maintained in Jesus’ ministry.</a:t>
            </a:r>
          </a:p>
          <a:p>
            <a:pPr eaLnBrk="1" hangingPunct="1">
              <a:spcBef>
                <a:spcPct val="50000"/>
              </a:spcBef>
              <a:buFontTx/>
              <a:buAutoNum type="arabicPeriod" startAt="4"/>
            </a:pPr>
            <a:r>
              <a:rPr lang="en-AU" altLang="en-US" sz="1200"/>
              <a:t>But </a:t>
            </a:r>
            <a:r>
              <a:rPr lang="en-AU" altLang="en-US" sz="1200" b="1"/>
              <a:t>He brings to us a better covenant</a:t>
            </a:r>
            <a:r>
              <a:rPr lang="en-AU" altLang="en-US" sz="1200"/>
              <a:t>, one that is faultless.</a:t>
            </a:r>
          </a:p>
        </p:txBody>
      </p:sp>
      <p:sp>
        <p:nvSpPr>
          <p:cNvPr id="6154" name="Text Box 14">
            <a:extLst>
              <a:ext uri="{FF2B5EF4-FFF2-40B4-BE49-F238E27FC236}">
                <a16:creationId xmlns:a16="http://schemas.microsoft.com/office/drawing/2014/main" id="{FF17496D-5CE2-2348-9213-820EB5C0E12A}"/>
              </a:ext>
            </a:extLst>
          </p:cNvPr>
          <p:cNvSpPr txBox="1">
            <a:spLocks noChangeArrowheads="1"/>
          </p:cNvSpPr>
          <p:nvPr/>
        </p:nvSpPr>
        <p:spPr bwMode="auto">
          <a:xfrm>
            <a:off x="1125538" y="4008439"/>
            <a:ext cx="1223962" cy="18446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t>7 Things that have to be in our kit-bags and back packs… you have to work on these, they don’t just happen</a:t>
            </a:r>
          </a:p>
          <a:p>
            <a:pPr algn="ctr" eaLnBrk="1" hangingPunct="1">
              <a:spcBef>
                <a:spcPct val="50000"/>
              </a:spcBef>
            </a:pPr>
            <a:r>
              <a:rPr lang="en-AU" altLang="en-US" sz="1000" b="1"/>
              <a:t>Be ready and prepared to immigrate…</a:t>
            </a:r>
          </a:p>
        </p:txBody>
      </p:sp>
      <p:sp>
        <p:nvSpPr>
          <p:cNvPr id="6155" name="Text Box 18">
            <a:extLst>
              <a:ext uri="{FF2B5EF4-FFF2-40B4-BE49-F238E27FC236}">
                <a16:creationId xmlns:a16="http://schemas.microsoft.com/office/drawing/2014/main" id="{D9EFE1F3-D1F5-D441-9ACC-1AE011A2E110}"/>
              </a:ext>
            </a:extLst>
          </p:cNvPr>
          <p:cNvSpPr txBox="1">
            <a:spLocks noChangeArrowheads="1"/>
          </p:cNvSpPr>
          <p:nvPr/>
        </p:nvSpPr>
        <p:spPr bwMode="auto">
          <a:xfrm>
            <a:off x="1196976" y="10560050"/>
            <a:ext cx="5256213" cy="274638"/>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sz="1200" b="1"/>
              <a:t>      ...these seven points are the facts and they are uncontested !!!</a:t>
            </a:r>
          </a:p>
        </p:txBody>
      </p:sp>
      <p:sp>
        <p:nvSpPr>
          <p:cNvPr id="6156" name="WordArt 19">
            <a:extLst>
              <a:ext uri="{FF2B5EF4-FFF2-40B4-BE49-F238E27FC236}">
                <a16:creationId xmlns:a16="http://schemas.microsoft.com/office/drawing/2014/main" id="{A42F2E4C-F4CB-6143-B0F5-06323F7AB5A1}"/>
              </a:ext>
            </a:extLst>
          </p:cNvPr>
          <p:cNvSpPr>
            <a:spLocks noChangeArrowheads="1" noChangeShapeType="1" noTextEdit="1"/>
          </p:cNvSpPr>
          <p:nvPr/>
        </p:nvSpPr>
        <p:spPr bwMode="auto">
          <a:xfrm rot="16200000">
            <a:off x="-1323975" y="7537450"/>
            <a:ext cx="3817938" cy="5032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With these in my kit, I will live better,</a:t>
            </a:r>
          </a:p>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therefore remember 1, 2, 3, 4, 5, 6, 7.</a:t>
            </a:r>
          </a:p>
        </p:txBody>
      </p:sp>
      <p:sp>
        <p:nvSpPr>
          <p:cNvPr id="6157" name="Text Box 20">
            <a:extLst>
              <a:ext uri="{FF2B5EF4-FFF2-40B4-BE49-F238E27FC236}">
                <a16:creationId xmlns:a16="http://schemas.microsoft.com/office/drawing/2014/main" id="{FE9CB467-C2B0-DA49-95DA-ED210C8B6C47}"/>
              </a:ext>
            </a:extLst>
          </p:cNvPr>
          <p:cNvSpPr txBox="1">
            <a:spLocks noChangeArrowheads="1"/>
          </p:cNvSpPr>
          <p:nvPr/>
        </p:nvSpPr>
        <p:spPr bwMode="auto">
          <a:xfrm rot="16200000">
            <a:off x="-528637" y="7605713"/>
            <a:ext cx="35290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a:sym typeface="Wingdings" pitchFamily="2" charset="2"/>
              </a:rPr>
              <a:t>  </a:t>
            </a:r>
            <a:r>
              <a:rPr lang="en-AU" altLang="en-US"/>
              <a:t>Mindset of Survival </a:t>
            </a:r>
            <a:r>
              <a:rPr lang="en-AU" altLang="en-US">
                <a:sym typeface="Wingdings" pitchFamily="2" charset="2"/>
              </a:rPr>
              <a:t> </a:t>
            </a:r>
            <a:endParaRPr lang="en-AU" altLang="en-US"/>
          </a:p>
        </p:txBody>
      </p:sp>
    </p:spTree>
    <p:extLst>
      <p:ext uri="{BB962C8B-B14F-4D97-AF65-F5344CB8AC3E}">
        <p14:creationId xmlns:p14="http://schemas.microsoft.com/office/powerpoint/2010/main" val="38063009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Number Placeholder 3">
            <a:extLst>
              <a:ext uri="{FF2B5EF4-FFF2-40B4-BE49-F238E27FC236}">
                <a16:creationId xmlns:a16="http://schemas.microsoft.com/office/drawing/2014/main" id="{995E2E96-AB16-4743-9F3E-43915A85CF3D}"/>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D8F88CC-08AB-7847-9440-DC311B6BFEE2}" type="slidenum">
              <a:rPr lang="en-AU" altLang="en-US"/>
              <a:pPr/>
              <a:t>67</a:t>
            </a:fld>
            <a:endParaRPr lang="en-AU" altLang="en-US"/>
          </a:p>
        </p:txBody>
      </p:sp>
      <p:sp>
        <p:nvSpPr>
          <p:cNvPr id="7170" name="Rectangle 2">
            <a:extLst>
              <a:ext uri="{FF2B5EF4-FFF2-40B4-BE49-F238E27FC236}">
                <a16:creationId xmlns:a16="http://schemas.microsoft.com/office/drawing/2014/main" id="{D0A9BCE9-88CC-1245-B357-E2757A708BA0}"/>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7171" name="Group 3">
            <a:extLst>
              <a:ext uri="{FF2B5EF4-FFF2-40B4-BE49-F238E27FC236}">
                <a16:creationId xmlns:a16="http://schemas.microsoft.com/office/drawing/2014/main" id="{7EA5D2D8-D4C2-104B-8ECC-C05982ED98DF}"/>
              </a:ext>
            </a:extLst>
          </p:cNvPr>
          <p:cNvGrpSpPr>
            <a:grpSpLocks/>
          </p:cNvGrpSpPr>
          <p:nvPr/>
        </p:nvGrpSpPr>
        <p:grpSpPr bwMode="auto">
          <a:xfrm>
            <a:off x="188913" y="1416051"/>
            <a:ext cx="836612" cy="2030413"/>
            <a:chOff x="119" y="252"/>
            <a:chExt cx="527" cy="1279"/>
          </a:xfrm>
        </p:grpSpPr>
        <p:sp>
          <p:nvSpPr>
            <p:cNvPr id="7176" name="Rectangle 4">
              <a:extLst>
                <a:ext uri="{FF2B5EF4-FFF2-40B4-BE49-F238E27FC236}">
                  <a16:creationId xmlns:a16="http://schemas.microsoft.com/office/drawing/2014/main" id="{044E1B2E-00DF-A64C-9016-86799D4C56D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177" name="Line 5">
              <a:extLst>
                <a:ext uri="{FF2B5EF4-FFF2-40B4-BE49-F238E27FC236}">
                  <a16:creationId xmlns:a16="http://schemas.microsoft.com/office/drawing/2014/main" id="{DDF63D8F-4580-3842-9336-7C1F28063ABC}"/>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8" name="Line 6">
              <a:extLst>
                <a:ext uri="{FF2B5EF4-FFF2-40B4-BE49-F238E27FC236}">
                  <a16:creationId xmlns:a16="http://schemas.microsoft.com/office/drawing/2014/main" id="{6D0C87E5-0173-A149-A9E6-AD7C9F54729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9" name="Text Box 7">
              <a:extLst>
                <a:ext uri="{FF2B5EF4-FFF2-40B4-BE49-F238E27FC236}">
                  <a16:creationId xmlns:a16="http://schemas.microsoft.com/office/drawing/2014/main" id="{26135939-AE95-6746-9367-B8F98703A41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7172" name="Text Box 8">
            <a:extLst>
              <a:ext uri="{FF2B5EF4-FFF2-40B4-BE49-F238E27FC236}">
                <a16:creationId xmlns:a16="http://schemas.microsoft.com/office/drawing/2014/main" id="{33C481CD-9619-294F-9E43-8A6C37EC5F73}"/>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7173" name="WordArt 9">
            <a:extLst>
              <a:ext uri="{FF2B5EF4-FFF2-40B4-BE49-F238E27FC236}">
                <a16:creationId xmlns:a16="http://schemas.microsoft.com/office/drawing/2014/main" id="{40322087-4DDF-6645-A799-6527BBACE869}"/>
              </a:ext>
            </a:extLst>
          </p:cNvPr>
          <p:cNvSpPr>
            <a:spLocks noChangeArrowheads="1" noChangeShapeType="1" noTextEdit="1"/>
          </p:cNvSpPr>
          <p:nvPr/>
        </p:nvSpPr>
        <p:spPr bwMode="auto">
          <a:xfrm>
            <a:off x="1196976" y="4079876"/>
            <a:ext cx="5040313"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Second:   Exercises  for  building  a  better  'Christ  Picture'</a:t>
            </a:r>
          </a:p>
        </p:txBody>
      </p:sp>
      <p:sp>
        <p:nvSpPr>
          <p:cNvPr id="7174" name="Text Box 20">
            <a:extLst>
              <a:ext uri="{FF2B5EF4-FFF2-40B4-BE49-F238E27FC236}">
                <a16:creationId xmlns:a16="http://schemas.microsoft.com/office/drawing/2014/main" id="{AD82B726-65A1-1E49-B5A4-5B6C52A29ADC}"/>
              </a:ext>
            </a:extLst>
          </p:cNvPr>
          <p:cNvSpPr txBox="1">
            <a:spLocks noChangeArrowheads="1"/>
          </p:cNvSpPr>
          <p:nvPr/>
        </p:nvSpPr>
        <p:spPr bwMode="auto">
          <a:xfrm>
            <a:off x="1125539" y="4656138"/>
            <a:ext cx="5113337" cy="627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lphaUcPeriod"/>
            </a:pPr>
            <a:r>
              <a:rPr lang="en-AU" altLang="en-US" sz="1200" b="1"/>
              <a:t>Make it a point to read through the gospels every four months.  This is just a chapter per day, per month.  Do it together as a couple / family.</a:t>
            </a:r>
          </a:p>
          <a:p>
            <a:pPr eaLnBrk="1" hangingPunct="1">
              <a:spcBef>
                <a:spcPct val="50000"/>
              </a:spcBef>
              <a:buFontTx/>
              <a:buAutoNum type="alphaUcPeriod"/>
            </a:pPr>
            <a:r>
              <a:rPr lang="en-AU" altLang="en-US" sz="1200" b="1"/>
              <a:t>Using a wide margin bible, note all of the Old Testament prophecies that are answered in Jesus.  Write these in the margins in archival red ink so it will not bleed through.  You can make your own wide margin bible by using your computer and copying down chapters of the bible that are free on the internet.</a:t>
            </a:r>
          </a:p>
          <a:p>
            <a:pPr eaLnBrk="1" hangingPunct="1">
              <a:spcBef>
                <a:spcPct val="50000"/>
              </a:spcBef>
              <a:buFontTx/>
              <a:buAutoNum type="alphaUcPeriod"/>
            </a:pPr>
            <a:r>
              <a:rPr lang="en-AU" altLang="en-US" sz="1200" b="1"/>
              <a:t>Set up a yearly ‘family bible retreat’ and challenge each other on one of the gospels in a ‘bible bowl’ style of competition and then make it an annual fun event, a tradition.</a:t>
            </a:r>
          </a:p>
          <a:p>
            <a:pPr eaLnBrk="1" hangingPunct="1">
              <a:spcBef>
                <a:spcPct val="50000"/>
              </a:spcBef>
              <a:buFontTx/>
              <a:buAutoNum type="alphaUcPeriod"/>
            </a:pPr>
            <a:r>
              <a:rPr lang="en-AU" altLang="en-US" sz="1200" b="1"/>
              <a:t>Develop a habit of special prayer, where each day you talk to God about one of the stories in the gospels and ask Him the questions that you have regarding it.  Discuss all things with God, regularly, but make it a point to focus on the things that Jesus has done and how I can communicate it better to the community around me.</a:t>
            </a:r>
          </a:p>
          <a:p>
            <a:pPr eaLnBrk="1" hangingPunct="1">
              <a:spcBef>
                <a:spcPct val="50000"/>
              </a:spcBef>
              <a:buFontTx/>
              <a:buAutoNum type="alphaUcPeriod"/>
            </a:pPr>
            <a:r>
              <a:rPr lang="en-AU" altLang="en-US" sz="1200" b="1"/>
              <a:t>Read one book per year that is on some part of Jesus life and ministry.  Get to be very well read on the subject of Jesus.</a:t>
            </a:r>
          </a:p>
          <a:p>
            <a:pPr eaLnBrk="1" hangingPunct="1">
              <a:spcBef>
                <a:spcPct val="50000"/>
              </a:spcBef>
              <a:buFontTx/>
              <a:buAutoNum type="alphaUcPeriod"/>
            </a:pPr>
            <a:r>
              <a:rPr lang="en-AU" altLang="en-US" sz="1200" b="1"/>
              <a:t>Find some one who is willing to be a pen pal with you on the subject of Jesus on the internet and share your thoughts and observations with that person.  You can even go in for teaching on the WBS format and just write to some students as they take the course.  Get involved in sharing the very hearty of the gospel with someone every day.</a:t>
            </a:r>
          </a:p>
          <a:p>
            <a:pPr eaLnBrk="1" hangingPunct="1">
              <a:spcBef>
                <a:spcPct val="50000"/>
              </a:spcBef>
              <a:buFontTx/>
              <a:buAutoNum type="alphaUcPeriod"/>
            </a:pPr>
            <a:r>
              <a:rPr lang="en-AU" altLang="en-US" sz="1200" b="1"/>
              <a:t>Write cards to people in moments of travail and encourage them through the works and heart of Jesus.  Help them know that they are not alone.</a:t>
            </a:r>
          </a:p>
          <a:p>
            <a:pPr eaLnBrk="1" hangingPunct="1">
              <a:spcBef>
                <a:spcPct val="50000"/>
              </a:spcBef>
              <a:buFontTx/>
              <a:buAutoNum type="alphaUcPeriod"/>
            </a:pPr>
            <a:endParaRPr lang="en-AU" altLang="en-US" sz="1200" b="1"/>
          </a:p>
        </p:txBody>
      </p:sp>
      <p:sp>
        <p:nvSpPr>
          <p:cNvPr id="7175" name="Rectangle 21">
            <a:extLst>
              <a:ext uri="{FF2B5EF4-FFF2-40B4-BE49-F238E27FC236}">
                <a16:creationId xmlns:a16="http://schemas.microsoft.com/office/drawing/2014/main" id="{FF11F007-4FCE-3041-A04B-1594FB5EE417}"/>
              </a:ext>
            </a:extLst>
          </p:cNvPr>
          <p:cNvSpPr>
            <a:spLocks noChangeArrowheads="1"/>
          </p:cNvSpPr>
          <p:nvPr/>
        </p:nvSpPr>
        <p:spPr bwMode="auto">
          <a:xfrm>
            <a:off x="1268413" y="1703388"/>
            <a:ext cx="5040312"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33400">
              <a:defRPr>
                <a:solidFill>
                  <a:schemeClr val="tx1"/>
                </a:solidFill>
                <a:latin typeface="Arial" panose="020B0604020202020204" pitchFamily="34" charset="0"/>
                <a:cs typeface="Arial" panose="020B0604020202020204" pitchFamily="34" charset="0"/>
              </a:defRPr>
            </a:lvl1pPr>
            <a:lvl2pPr marL="801688">
              <a:defRPr>
                <a:solidFill>
                  <a:schemeClr val="tx1"/>
                </a:solidFill>
                <a:latin typeface="Arial" panose="020B0604020202020204" pitchFamily="34" charset="0"/>
                <a:cs typeface="Arial" panose="020B0604020202020204" pitchFamily="34" charset="0"/>
              </a:defRPr>
            </a:lvl2pPr>
            <a:lvl3pPr marL="1779588" indent="-342900">
              <a:defRPr>
                <a:solidFill>
                  <a:schemeClr val="tx1"/>
                </a:solidFill>
                <a:latin typeface="Arial" panose="020B0604020202020204" pitchFamily="34" charset="0"/>
                <a:cs typeface="Arial" panose="020B0604020202020204" pitchFamily="34" charset="0"/>
              </a:defRPr>
            </a:lvl3pPr>
            <a:lvl4pPr marL="2301875" indent="-342900">
              <a:defRPr>
                <a:solidFill>
                  <a:schemeClr val="tx1"/>
                </a:solidFill>
                <a:latin typeface="Arial" panose="020B0604020202020204" pitchFamily="34" charset="0"/>
                <a:cs typeface="Arial" panose="020B0604020202020204" pitchFamily="34" charset="0"/>
              </a:defRPr>
            </a:lvl4pPr>
            <a:lvl5pPr marL="2824163" indent="-342900">
              <a:defRPr>
                <a:solidFill>
                  <a:schemeClr val="tx1"/>
                </a:solidFill>
                <a:latin typeface="Arial" panose="020B0604020202020204" pitchFamily="34" charset="0"/>
                <a:cs typeface="Arial" panose="020B0604020202020204" pitchFamily="34" charset="0"/>
              </a:defRPr>
            </a:lvl5pPr>
            <a:lvl6pPr marL="328136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73856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419576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65296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eaLnBrk="1" hangingPunct="1">
              <a:buFontTx/>
              <a:buAutoNum type="arabicPeriod" startAt="6"/>
            </a:pPr>
            <a:r>
              <a:rPr lang="en-AU" altLang="en-US" sz="1200"/>
              <a:t>In God’s eternally designed plan, </a:t>
            </a:r>
            <a:r>
              <a:rPr lang="en-AU" altLang="en-US" sz="1200" b="1"/>
              <a:t>Jesus comes as the answer that God had always intended</a:t>
            </a:r>
            <a:r>
              <a:rPr lang="en-AU" altLang="en-US" sz="1200"/>
              <a:t>.   Thus a sense of dispensationalism is incorrect in any true biblical understanding as God has only had only plan, all along, by which man would be saved.  </a:t>
            </a:r>
            <a:r>
              <a:rPr lang="en-AU" altLang="en-US" sz="1200" u="sng"/>
              <a:t>There were different stages to this plan, but there was only one plan, and that came  through the efforts of the High Priest, -Jesus..</a:t>
            </a:r>
          </a:p>
          <a:p>
            <a:pPr eaLnBrk="1" hangingPunct="1">
              <a:buFontTx/>
              <a:buAutoNum type="arabicPeriod" startAt="6"/>
            </a:pPr>
            <a:endParaRPr lang="en-AU" altLang="en-US" sz="1200" u="sng"/>
          </a:p>
          <a:p>
            <a:pPr eaLnBrk="1" hangingPunct="1">
              <a:buFontTx/>
              <a:buAutoNum type="arabicPeriod" startAt="7"/>
            </a:pPr>
            <a:r>
              <a:rPr lang="en-AU" altLang="en-US" sz="1200" b="1"/>
              <a:t>We are thus freed from what Paul called the ‘curse of the law’,</a:t>
            </a:r>
            <a:r>
              <a:rPr lang="en-AU" altLang="en-US" sz="1200"/>
              <a:t> a dependence on my own perfection for a dependence on the perfection that Jesus brings with Him  This is the “better” side to His work, perfect sacrifice and a new covenant to boot.</a:t>
            </a:r>
          </a:p>
        </p:txBody>
      </p:sp>
    </p:spTree>
    <p:extLst>
      <p:ext uri="{BB962C8B-B14F-4D97-AF65-F5344CB8AC3E}">
        <p14:creationId xmlns:p14="http://schemas.microsoft.com/office/powerpoint/2010/main" val="25495638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Number Placeholder 3">
            <a:extLst>
              <a:ext uri="{FF2B5EF4-FFF2-40B4-BE49-F238E27FC236}">
                <a16:creationId xmlns:a16="http://schemas.microsoft.com/office/drawing/2014/main" id="{FE8E5CDD-F1EA-574C-BDD0-B6C8E4CFE25D}"/>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73139E0-09BF-2249-8B91-989CBC49088F}" type="slidenum">
              <a:rPr lang="en-AU" altLang="en-US"/>
              <a:pPr/>
              <a:t>68</a:t>
            </a:fld>
            <a:endParaRPr lang="en-AU" altLang="en-US"/>
          </a:p>
        </p:txBody>
      </p:sp>
      <p:sp>
        <p:nvSpPr>
          <p:cNvPr id="8194" name="Rectangle 2">
            <a:extLst>
              <a:ext uri="{FF2B5EF4-FFF2-40B4-BE49-F238E27FC236}">
                <a16:creationId xmlns:a16="http://schemas.microsoft.com/office/drawing/2014/main" id="{55FD7BB2-B919-DC44-8D9C-C8F767CC7F1B}"/>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8195" name="Group 3">
            <a:extLst>
              <a:ext uri="{FF2B5EF4-FFF2-40B4-BE49-F238E27FC236}">
                <a16:creationId xmlns:a16="http://schemas.microsoft.com/office/drawing/2014/main" id="{40570FDB-0DB7-664F-B0E3-5175280A2EE3}"/>
              </a:ext>
            </a:extLst>
          </p:cNvPr>
          <p:cNvGrpSpPr>
            <a:grpSpLocks/>
          </p:cNvGrpSpPr>
          <p:nvPr/>
        </p:nvGrpSpPr>
        <p:grpSpPr bwMode="auto">
          <a:xfrm>
            <a:off x="188913" y="1416051"/>
            <a:ext cx="836612" cy="2030413"/>
            <a:chOff x="119" y="252"/>
            <a:chExt cx="527" cy="1279"/>
          </a:xfrm>
        </p:grpSpPr>
        <p:sp>
          <p:nvSpPr>
            <p:cNvPr id="8199" name="Rectangle 4">
              <a:extLst>
                <a:ext uri="{FF2B5EF4-FFF2-40B4-BE49-F238E27FC236}">
                  <a16:creationId xmlns:a16="http://schemas.microsoft.com/office/drawing/2014/main" id="{62828F39-E61A-DB4E-9D23-2032DB048132}"/>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8200" name="Line 5">
              <a:extLst>
                <a:ext uri="{FF2B5EF4-FFF2-40B4-BE49-F238E27FC236}">
                  <a16:creationId xmlns:a16="http://schemas.microsoft.com/office/drawing/2014/main" id="{1A9D1EE1-21EA-004E-9D3B-4245FF58D38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1" name="Line 6">
              <a:extLst>
                <a:ext uri="{FF2B5EF4-FFF2-40B4-BE49-F238E27FC236}">
                  <a16:creationId xmlns:a16="http://schemas.microsoft.com/office/drawing/2014/main" id="{3053641F-4CAD-E942-A1AD-03A3F8E4F2DE}"/>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2" name="Text Box 7">
              <a:extLst>
                <a:ext uri="{FF2B5EF4-FFF2-40B4-BE49-F238E27FC236}">
                  <a16:creationId xmlns:a16="http://schemas.microsoft.com/office/drawing/2014/main" id="{87A168F0-3101-2F4D-9EF9-645BA8F01C76}"/>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8196" name="Text Box 8">
            <a:extLst>
              <a:ext uri="{FF2B5EF4-FFF2-40B4-BE49-F238E27FC236}">
                <a16:creationId xmlns:a16="http://schemas.microsoft.com/office/drawing/2014/main" id="{F326D6E1-274F-EF42-B67C-9B80DB1E3CE3}"/>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8197" name="WordArt 9">
            <a:extLst>
              <a:ext uri="{FF2B5EF4-FFF2-40B4-BE49-F238E27FC236}">
                <a16:creationId xmlns:a16="http://schemas.microsoft.com/office/drawing/2014/main" id="{118E2538-C830-7C48-98CF-98139C579CF4}"/>
              </a:ext>
            </a:extLst>
          </p:cNvPr>
          <p:cNvSpPr>
            <a:spLocks noChangeArrowheads="1" noChangeShapeType="1" noTextEdit="1"/>
          </p:cNvSpPr>
          <p:nvPr/>
        </p:nvSpPr>
        <p:spPr bwMode="auto">
          <a:xfrm>
            <a:off x="1412876" y="1487488"/>
            <a:ext cx="4824413"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Covenants  In  Christian  Thinking   -   A</a:t>
            </a:r>
          </a:p>
        </p:txBody>
      </p:sp>
      <p:sp>
        <p:nvSpPr>
          <p:cNvPr id="8198" name="Text Box 10">
            <a:extLst>
              <a:ext uri="{FF2B5EF4-FFF2-40B4-BE49-F238E27FC236}">
                <a16:creationId xmlns:a16="http://schemas.microsoft.com/office/drawing/2014/main" id="{2B26D498-ECCC-5444-85C8-5C03A68FB8CE}"/>
              </a:ext>
            </a:extLst>
          </p:cNvPr>
          <p:cNvSpPr txBox="1">
            <a:spLocks noChangeArrowheads="1"/>
          </p:cNvSpPr>
          <p:nvPr/>
        </p:nvSpPr>
        <p:spPr bwMode="auto">
          <a:xfrm>
            <a:off x="1052514" y="2090739"/>
            <a:ext cx="5545137" cy="88639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b="1"/>
              <a:t>	The idea of a covenant needs to be understood from an Old Testament perspective.</a:t>
            </a:r>
          </a:p>
          <a:p>
            <a:pPr algn="just" eaLnBrk="1" hangingPunct="1"/>
            <a:endParaRPr lang="en-AU" altLang="en-US" sz="1200" b="1"/>
          </a:p>
          <a:p>
            <a:pPr algn="just" eaLnBrk="1" hangingPunct="1"/>
            <a:r>
              <a:rPr lang="en-AU" altLang="en-US" sz="1200" b="1"/>
              <a:t>	</a:t>
            </a:r>
            <a:r>
              <a:rPr lang="en-AU" altLang="en-US" sz="1200" b="1" u="sng"/>
              <a:t>Covenant:</a:t>
            </a:r>
            <a:r>
              <a:rPr lang="en-AU" altLang="en-US" sz="1200"/>
              <a:t>   an agreement / promise between God and His people, where God makes certain promises and the people pledge themselves to certain behavioural responses.  Both sides are ‘promising’ to do something in the contract. The term ‘covenant’ comes from the  Hebrew term ‘be’rith’, which means a cutting of an animal in to parts with the contracting parties passing through them.  [T</a:t>
            </a:r>
            <a:r>
              <a:rPr lang="en-AU" altLang="en-US" sz="1200" b="1"/>
              <a:t>o understand the Word of God accurately one must become familiar with the eight </a:t>
            </a:r>
            <a:r>
              <a:rPr lang="en-AU" altLang="en-US" sz="1200"/>
              <a:t>BIBLICAL</a:t>
            </a:r>
            <a:r>
              <a:rPr lang="en-AU" altLang="en-US" sz="1200" b="1"/>
              <a:t> covenants. They fall into </a:t>
            </a:r>
            <a:r>
              <a:rPr lang="en-AU" altLang="en-US" sz="1200" b="1" u="sng"/>
              <a:t>two classes:</a:t>
            </a:r>
            <a:r>
              <a:rPr lang="en-AU" altLang="en-US" sz="1200"/>
              <a:t>  </a:t>
            </a:r>
          </a:p>
          <a:p>
            <a:pPr algn="just" eaLnBrk="1" hangingPunct="1"/>
            <a:r>
              <a:rPr lang="en-AU" altLang="en-US" sz="1200"/>
              <a:t> </a:t>
            </a:r>
          </a:p>
          <a:p>
            <a:pPr lvl="1" algn="just" eaLnBrk="1" hangingPunct="1"/>
            <a:r>
              <a:rPr lang="en-AU" altLang="en-US" sz="1200"/>
              <a:t>	</a:t>
            </a:r>
            <a:r>
              <a:rPr lang="en-AU" altLang="en-US" sz="1200" b="1"/>
              <a:t>(A)</a:t>
            </a:r>
            <a:r>
              <a:rPr lang="en-AU" altLang="en-US" sz="1200"/>
              <a:t> </a:t>
            </a:r>
            <a:r>
              <a:rPr lang="en-AU" altLang="en-US" sz="1200" b="1"/>
              <a:t>CONDITIONAL   </a:t>
            </a:r>
            <a:r>
              <a:rPr lang="en-AU" altLang="en-US" sz="1200"/>
              <a:t>A covenant which guarantees that God will 	do His part when the </a:t>
            </a:r>
            <a:r>
              <a:rPr lang="en-AU" altLang="en-US" sz="1200" u="sng"/>
              <a:t>human </a:t>
            </a:r>
            <a:r>
              <a:rPr lang="en-AU" altLang="en-US" sz="1200"/>
              <a:t>requirements stipulated in that 	covenant are met. </a:t>
            </a:r>
          </a:p>
          <a:p>
            <a:pPr lvl="1" algn="just" eaLnBrk="1" hangingPunct="1"/>
            <a:r>
              <a:rPr lang="en-AU" altLang="en-US" sz="1200"/>
              <a:t>	</a:t>
            </a:r>
            <a:r>
              <a:rPr lang="en-AU" altLang="en-US" sz="1200" b="1"/>
              <a:t>(B) UNCONDITIONAL</a:t>
            </a:r>
            <a:r>
              <a:rPr lang="en-AU" altLang="en-US" sz="1200"/>
              <a:t>  Distinguished from a conditional covenant by the fact that its </a:t>
            </a:r>
            <a:r>
              <a:rPr lang="en-AU" altLang="en-US" sz="1200" u="sng"/>
              <a:t>ultimate </a:t>
            </a:r>
            <a:r>
              <a:rPr lang="en-AU" altLang="en-US" sz="1200"/>
              <a:t>fulfilment is promised by God and depends upon God's power and sovereignty for its fulfilment. </a:t>
            </a:r>
          </a:p>
          <a:p>
            <a:pPr lvl="1" eaLnBrk="1" hangingPunct="1"/>
            <a:endParaRPr lang="en-AU" altLang="en-US" sz="1200"/>
          </a:p>
          <a:p>
            <a:pPr eaLnBrk="1" hangingPunct="1">
              <a:spcBef>
                <a:spcPct val="50000"/>
              </a:spcBef>
              <a:buFontTx/>
              <a:buAutoNum type="arabicPeriod"/>
            </a:pPr>
            <a:r>
              <a:rPr lang="en-AU" altLang="en-US" sz="1200" b="1"/>
              <a:t>Primary Covenants:</a:t>
            </a:r>
          </a:p>
          <a:p>
            <a:pPr lvl="1" eaLnBrk="1" hangingPunct="1">
              <a:spcBef>
                <a:spcPct val="50000"/>
              </a:spcBef>
              <a:buFontTx/>
              <a:buAutoNum type="arabicPeriod"/>
            </a:pPr>
            <a:r>
              <a:rPr lang="en-AU" altLang="en-US" sz="1200"/>
              <a:t>Edenic Covenant	Genesis 1:26-31  2:16-17 </a:t>
            </a:r>
            <a:r>
              <a:rPr lang="en-AU" altLang="en-US" sz="800"/>
              <a:t>(inno9ncence)</a:t>
            </a:r>
          </a:p>
          <a:p>
            <a:pPr lvl="1" eaLnBrk="1" hangingPunct="1">
              <a:spcBef>
                <a:spcPct val="50000"/>
              </a:spcBef>
              <a:buFontTx/>
              <a:buAutoNum type="arabicPeriod"/>
            </a:pPr>
            <a:r>
              <a:rPr lang="en-AU" altLang="en-US" sz="1200"/>
              <a:t>Adamic Covenant	Genesis 3:16-19  </a:t>
            </a:r>
            <a:r>
              <a:rPr lang="en-AU" altLang="en-US" sz="800"/>
              <a:t>(grace)</a:t>
            </a:r>
            <a:endParaRPr lang="en-AU" altLang="en-US" sz="1200"/>
          </a:p>
          <a:p>
            <a:pPr lvl="1" eaLnBrk="1" hangingPunct="1">
              <a:spcBef>
                <a:spcPct val="50000"/>
              </a:spcBef>
              <a:buFontTx/>
              <a:buAutoNum type="arabicPeriod"/>
            </a:pPr>
            <a:r>
              <a:rPr lang="en-AU" altLang="en-US" sz="1200"/>
              <a:t>Noahic Covenant:	Genesis 9:1-18</a:t>
            </a:r>
          </a:p>
          <a:p>
            <a:pPr lvl="1" eaLnBrk="1" hangingPunct="1">
              <a:spcBef>
                <a:spcPct val="50000"/>
              </a:spcBef>
              <a:buFontTx/>
              <a:buAutoNum type="arabicPeriod"/>
            </a:pPr>
            <a:r>
              <a:rPr lang="en-AU" altLang="en-US" sz="1200"/>
              <a:t>Abrahamic Covenant:	Genesis 12:1ff  13, 15,17, 22:15-18</a:t>
            </a:r>
          </a:p>
          <a:p>
            <a:pPr lvl="2" eaLnBrk="1" hangingPunct="1">
              <a:spcBef>
                <a:spcPct val="50000"/>
              </a:spcBef>
              <a:buFontTx/>
              <a:buAutoNum type="alphaLcPeriod"/>
            </a:pPr>
            <a:r>
              <a:rPr lang="en-AU" altLang="en-US" sz="1200"/>
              <a:t>Isaccian Covenant:	Genesis 26:3-24</a:t>
            </a:r>
          </a:p>
          <a:p>
            <a:pPr lvl="2" eaLnBrk="1" hangingPunct="1">
              <a:spcBef>
                <a:spcPct val="50000"/>
              </a:spcBef>
              <a:buFontTx/>
              <a:buAutoNum type="alphaLcPeriod"/>
            </a:pPr>
            <a:r>
              <a:rPr lang="en-AU" altLang="en-US" sz="1200"/>
              <a:t>Jacobian Covenant:	Genesis 27:28-28:15</a:t>
            </a:r>
          </a:p>
          <a:p>
            <a:pPr lvl="2" eaLnBrk="1" hangingPunct="1">
              <a:spcBef>
                <a:spcPct val="50000"/>
              </a:spcBef>
              <a:buFontTx/>
              <a:buAutoNum type="alphaLcPeriod"/>
            </a:pPr>
            <a:r>
              <a:rPr lang="en-AU" altLang="en-US" sz="1200"/>
              <a:t>Josephian Covenant	Genesis 40:15</a:t>
            </a:r>
          </a:p>
          <a:p>
            <a:pPr lvl="1" eaLnBrk="1" hangingPunct="1">
              <a:spcBef>
                <a:spcPct val="50000"/>
              </a:spcBef>
              <a:buFontTx/>
              <a:buAutoNum type="arabicPeriod"/>
            </a:pPr>
            <a:r>
              <a:rPr lang="en-AU" altLang="en-US" sz="1200"/>
              <a:t>Mosaic Covenant	Exodus 20-31</a:t>
            </a:r>
          </a:p>
          <a:p>
            <a:pPr lvl="1" eaLnBrk="1" hangingPunct="1">
              <a:spcBef>
                <a:spcPct val="50000"/>
              </a:spcBef>
              <a:buFontTx/>
              <a:buAutoNum type="arabicPeriod"/>
            </a:pPr>
            <a:r>
              <a:rPr lang="en-AU" altLang="en-US" sz="1200"/>
              <a:t>Davidic Covenant:	II Samuel 7:4-16   I Chron. 17:3-15</a:t>
            </a:r>
          </a:p>
          <a:p>
            <a:pPr lvl="1" algn="just" eaLnBrk="1" hangingPunct="1">
              <a:spcBef>
                <a:spcPct val="50000"/>
              </a:spcBef>
              <a:buFontTx/>
              <a:buAutoNum type="arabicPeriod"/>
            </a:pPr>
            <a:r>
              <a:rPr lang="en-AU" altLang="en-US" sz="1200"/>
              <a:t>Precursive Covenant:	Jeremiah 31:31-40</a:t>
            </a:r>
          </a:p>
          <a:p>
            <a:pPr lvl="1" algn="just" eaLnBrk="1" hangingPunct="1">
              <a:spcBef>
                <a:spcPct val="50000"/>
              </a:spcBef>
              <a:buFontTx/>
              <a:buAutoNum type="arabicPeriod"/>
            </a:pPr>
            <a:endParaRPr lang="en-AU" altLang="en-US" sz="1200"/>
          </a:p>
          <a:p>
            <a:pPr algn="just" eaLnBrk="1" hangingPunct="1">
              <a:spcBef>
                <a:spcPct val="50000"/>
              </a:spcBef>
              <a:buFontTx/>
              <a:buAutoNum type="arabicPeriod"/>
            </a:pPr>
            <a:r>
              <a:rPr lang="en-AU" altLang="en-US" sz="1200" b="1"/>
              <a:t>Genesis</a:t>
            </a:r>
            <a:r>
              <a:rPr lang="en-AU" altLang="en-US" sz="1200"/>
              <a:t> is the training of the eye, the building of the primary relationship between God and man.  We first learn of God and his power and authority, and then we learn of His concerned involvement with His creature.  The primary covenant that is cut, in Genesis is the one that begins with the knowledge and disclosure of God. </a:t>
            </a:r>
          </a:p>
          <a:p>
            <a:pPr algn="just" eaLnBrk="1" hangingPunct="1">
              <a:spcBef>
                <a:spcPct val="50000"/>
              </a:spcBef>
              <a:buFontTx/>
              <a:buAutoNum type="arabicPeriod"/>
            </a:pPr>
            <a:r>
              <a:rPr lang="en-AU" altLang="en-US" sz="1200" b="1" u="sng"/>
              <a:t>Supersessionsim:</a:t>
            </a:r>
            <a:r>
              <a:rPr lang="en-AU" altLang="en-US" sz="1200"/>
              <a:t>  The belief that the covenants of the Old Testament will be superseded by one final covenant, one that will be established in and by the messiah.</a:t>
            </a:r>
          </a:p>
          <a:p>
            <a:pPr algn="just" eaLnBrk="1" hangingPunct="1">
              <a:spcBef>
                <a:spcPct val="50000"/>
              </a:spcBef>
              <a:buFontTx/>
              <a:buAutoNum type="arabicPeriod"/>
            </a:pPr>
            <a:endParaRPr lang="en-AU" altLang="en-US" sz="1200"/>
          </a:p>
        </p:txBody>
      </p:sp>
    </p:spTree>
    <p:extLst>
      <p:ext uri="{BB962C8B-B14F-4D97-AF65-F5344CB8AC3E}">
        <p14:creationId xmlns:p14="http://schemas.microsoft.com/office/powerpoint/2010/main" val="3233019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F56B866-403E-8441-9633-1708172A2343}"/>
              </a:ext>
            </a:extLst>
          </p:cNvPr>
          <p:cNvSpPr>
            <a:spLocks noChangeArrowheads="1"/>
          </p:cNvSpPr>
          <p:nvPr/>
        </p:nvSpPr>
        <p:spPr bwMode="auto">
          <a:xfrm>
            <a:off x="0" y="0"/>
            <a:ext cx="1171575"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103" name="Group 7">
            <a:extLst>
              <a:ext uri="{FF2B5EF4-FFF2-40B4-BE49-F238E27FC236}">
                <a16:creationId xmlns:a16="http://schemas.microsoft.com/office/drawing/2014/main" id="{428B5174-7F98-5D48-8A6F-B5ADE4943BE2}"/>
              </a:ext>
            </a:extLst>
          </p:cNvPr>
          <p:cNvGrpSpPr>
            <a:grpSpLocks/>
          </p:cNvGrpSpPr>
          <p:nvPr/>
        </p:nvGrpSpPr>
        <p:grpSpPr bwMode="auto">
          <a:xfrm>
            <a:off x="188913" y="1416051"/>
            <a:ext cx="836612" cy="2030413"/>
            <a:chOff x="119" y="252"/>
            <a:chExt cx="527" cy="1279"/>
          </a:xfrm>
        </p:grpSpPr>
        <p:sp>
          <p:nvSpPr>
            <p:cNvPr id="4104" name="Rectangle 8">
              <a:extLst>
                <a:ext uri="{FF2B5EF4-FFF2-40B4-BE49-F238E27FC236}">
                  <a16:creationId xmlns:a16="http://schemas.microsoft.com/office/drawing/2014/main" id="{D1E18919-FF9D-2F44-A922-0D68295647A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2458126A-6B28-704A-8579-50AEBE764A63}"/>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6" name="Line 10">
              <a:extLst>
                <a:ext uri="{FF2B5EF4-FFF2-40B4-BE49-F238E27FC236}">
                  <a16:creationId xmlns:a16="http://schemas.microsoft.com/office/drawing/2014/main" id="{FE961EAC-C1CC-1049-A1A3-E6C7676D149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7" name="Text Box 11">
              <a:extLst>
                <a:ext uri="{FF2B5EF4-FFF2-40B4-BE49-F238E27FC236}">
                  <a16:creationId xmlns:a16="http://schemas.microsoft.com/office/drawing/2014/main" id="{A09339DE-7EDD-794E-9993-FF84C5660BE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4112" name="Text Box 16">
            <a:extLst>
              <a:ext uri="{FF2B5EF4-FFF2-40B4-BE49-F238E27FC236}">
                <a16:creationId xmlns:a16="http://schemas.microsoft.com/office/drawing/2014/main" id="{963BF251-33A9-9640-B790-881B5D1C3FB6}"/>
              </a:ext>
            </a:extLst>
          </p:cNvPr>
          <p:cNvSpPr txBox="1">
            <a:spLocks noChangeArrowheads="1"/>
          </p:cNvSpPr>
          <p:nvPr/>
        </p:nvSpPr>
        <p:spPr bwMode="auto">
          <a:xfrm>
            <a:off x="1176976" y="886333"/>
            <a:ext cx="5184775" cy="9941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AU" altLang="en-US" b="1" dirty="0"/>
              <a:t>Quick Answers to ”When was the letter to the Hebrews written?”</a:t>
            </a:r>
          </a:p>
          <a:p>
            <a:pPr>
              <a:spcBef>
                <a:spcPct val="50000"/>
              </a:spcBef>
              <a:buFontTx/>
              <a:buAutoNum type="arabicPeriod"/>
            </a:pPr>
            <a:r>
              <a:rPr lang="en-AU" altLang="en-US" sz="1600" b="1" dirty="0">
                <a:solidFill>
                  <a:srgbClr val="000099"/>
                </a:solidFill>
              </a:rPr>
              <a:t>Textual:</a:t>
            </a:r>
            <a:r>
              <a:rPr lang="en-AU" altLang="en-US" sz="1400" dirty="0"/>
              <a:t>  Time has passed since the readers of this letter were first converted.  Thus…</a:t>
            </a:r>
          </a:p>
          <a:p>
            <a:pPr lvl="1">
              <a:spcBef>
                <a:spcPct val="50000"/>
              </a:spcBef>
              <a:buFontTx/>
              <a:buAutoNum type="alphaUcPeriod"/>
            </a:pPr>
            <a:r>
              <a:rPr lang="en-AU" altLang="en-US" sz="1400" b="1" dirty="0">
                <a:solidFill>
                  <a:srgbClr val="FF0000"/>
                </a:solidFill>
              </a:rPr>
              <a:t>Heb. 3:12</a:t>
            </a:r>
            <a:r>
              <a:rPr lang="en-AU" altLang="en-US" sz="1400" dirty="0"/>
              <a:t>   The audience is urged not to forsake their Christian Confession thus time has elapsed</a:t>
            </a:r>
          </a:p>
          <a:p>
            <a:pPr lvl="1">
              <a:spcBef>
                <a:spcPct val="50000"/>
              </a:spcBef>
              <a:buFontTx/>
              <a:buAutoNum type="alphaUcPeriod"/>
            </a:pPr>
            <a:r>
              <a:rPr lang="en-AU" altLang="en-US" sz="1400" b="1" dirty="0">
                <a:solidFill>
                  <a:srgbClr val="FF0000"/>
                </a:solidFill>
              </a:rPr>
              <a:t>Heb. 5:11-12</a:t>
            </a:r>
            <a:r>
              <a:rPr lang="en-AU" altLang="en-US" sz="1400" dirty="0"/>
              <a:t>  They are told that they are not progressing in their faith, but are becoming dull of hearing    {Progress is a time built idea}</a:t>
            </a:r>
          </a:p>
          <a:p>
            <a:pPr lvl="1">
              <a:spcBef>
                <a:spcPct val="50000"/>
              </a:spcBef>
              <a:buFontTx/>
              <a:buAutoNum type="alphaUcPeriod"/>
            </a:pPr>
            <a:r>
              <a:rPr lang="en-AU" altLang="en-US" sz="1400" b="1" dirty="0">
                <a:solidFill>
                  <a:srgbClr val="FF0000"/>
                </a:solidFill>
              </a:rPr>
              <a:t>Heb. 10:25</a:t>
            </a:r>
            <a:r>
              <a:rPr lang="en-AU" altLang="en-US" sz="1400" dirty="0"/>
              <a:t>  They are chided form stopping meeting together   {What once characterized them is no longer characterizing them.}</a:t>
            </a:r>
          </a:p>
          <a:p>
            <a:pPr lvl="1">
              <a:spcBef>
                <a:spcPct val="50000"/>
              </a:spcBef>
              <a:buFontTx/>
              <a:buAutoNum type="alphaUcPeriod"/>
            </a:pPr>
            <a:r>
              <a:rPr lang="en-AU" altLang="en-US" sz="1400" b="1" dirty="0">
                <a:solidFill>
                  <a:srgbClr val="FF0000"/>
                </a:solidFill>
              </a:rPr>
              <a:t>Heb. 6:10</a:t>
            </a:r>
            <a:r>
              <a:rPr lang="en-AU" altLang="en-US" sz="1400" dirty="0"/>
              <a:t> The audience has a history of meeting the needs of those of like faith.</a:t>
            </a:r>
          </a:p>
          <a:p>
            <a:pPr lvl="1">
              <a:spcBef>
                <a:spcPct val="50000"/>
              </a:spcBef>
              <a:buFontTx/>
              <a:buAutoNum type="alphaUcPeriod"/>
            </a:pPr>
            <a:r>
              <a:rPr lang="en-AU" altLang="en-US" sz="1400" b="1" dirty="0">
                <a:solidFill>
                  <a:srgbClr val="FF0000"/>
                </a:solidFill>
              </a:rPr>
              <a:t>Heb. 10: 32-34</a:t>
            </a:r>
            <a:r>
              <a:rPr lang="en-AU" altLang="en-US" sz="1400" dirty="0"/>
              <a:t>  The audience has suffered a form of  persecution for their faith in the past some time</a:t>
            </a:r>
          </a:p>
          <a:p>
            <a:pPr>
              <a:spcBef>
                <a:spcPct val="50000"/>
              </a:spcBef>
              <a:buFontTx/>
              <a:buAutoNum type="arabicPeriod"/>
            </a:pPr>
            <a:r>
              <a:rPr lang="en-AU" altLang="en-US" sz="1600" b="1" dirty="0">
                <a:solidFill>
                  <a:srgbClr val="000099"/>
                </a:solidFill>
              </a:rPr>
              <a:t>Bracketing:</a:t>
            </a:r>
            <a:r>
              <a:rPr lang="en-AU" altLang="en-US" sz="1400" dirty="0"/>
              <a:t> Timothy is still alive at the time of the writing, therefore it is first century  </a:t>
            </a:r>
          </a:p>
          <a:p>
            <a:pPr lvl="1">
              <a:spcBef>
                <a:spcPct val="50000"/>
              </a:spcBef>
              <a:buFontTx/>
              <a:buAutoNum type="alphaUcPeriod"/>
            </a:pPr>
            <a:r>
              <a:rPr lang="en-AU" altLang="en-US" sz="1400" b="1" dirty="0" err="1">
                <a:solidFill>
                  <a:srgbClr val="FF0000"/>
                </a:solidFill>
              </a:rPr>
              <a:t>Heb</a:t>
            </a:r>
            <a:r>
              <a:rPr lang="en-AU" altLang="en-US" sz="1400" b="1" dirty="0">
                <a:solidFill>
                  <a:srgbClr val="FF0000"/>
                </a:solidFill>
              </a:rPr>
              <a:t> 13:23</a:t>
            </a:r>
            <a:r>
              <a:rPr lang="en-AU" altLang="en-US" sz="1400" dirty="0"/>
              <a:t>  “…take note that Timothy has been released…”  This is news to the audience.</a:t>
            </a:r>
          </a:p>
          <a:p>
            <a:pPr lvl="1">
              <a:spcBef>
                <a:spcPct val="50000"/>
              </a:spcBef>
              <a:buFontTx/>
              <a:buAutoNum type="alphaUcPeriod"/>
            </a:pPr>
            <a:r>
              <a:rPr lang="en-AU" altLang="en-US" sz="1400" b="1" dirty="0">
                <a:solidFill>
                  <a:srgbClr val="FF0000"/>
                </a:solidFill>
              </a:rPr>
              <a:t>Acta Santa </a:t>
            </a:r>
            <a:r>
              <a:rPr lang="en-AU" altLang="en-US" sz="1400" b="1" dirty="0" err="1">
                <a:solidFill>
                  <a:srgbClr val="FF0000"/>
                </a:solidFill>
              </a:rPr>
              <a:t>Timothei</a:t>
            </a:r>
            <a:r>
              <a:rPr lang="en-AU" altLang="en-US" sz="1400" dirty="0"/>
              <a:t>, a tract from the fourth century says that Timothy died in 94 ad.</a:t>
            </a:r>
          </a:p>
          <a:p>
            <a:pPr lvl="1">
              <a:spcBef>
                <a:spcPct val="50000"/>
              </a:spcBef>
              <a:buFontTx/>
              <a:buAutoNum type="alphaUcPeriod"/>
            </a:pPr>
            <a:r>
              <a:rPr lang="en-AU" altLang="en-US" sz="1400" b="1" dirty="0">
                <a:solidFill>
                  <a:srgbClr val="FF0000"/>
                </a:solidFill>
              </a:rPr>
              <a:t>The Temple</a:t>
            </a:r>
            <a:r>
              <a:rPr lang="en-AU" altLang="en-US" sz="1400" dirty="0"/>
              <a:t> in Jerusalem is still operating.  In the letter of Barnabas, he mentions the fall of the temple to underline the point that the Levitical sacrificial system was no longer functioning.  </a:t>
            </a:r>
            <a:r>
              <a:rPr lang="en-AU" altLang="en-US" sz="1400" b="1" dirty="0"/>
              <a:t>Therefore, the Hebrew letter was probably written before 70 ad and not after 94 ad. </a:t>
            </a:r>
            <a:r>
              <a:rPr lang="en-AU" altLang="en-US" sz="1400" dirty="0"/>
              <a:t> </a:t>
            </a:r>
            <a:r>
              <a:rPr lang="en-AU" altLang="en-US" sz="1000" dirty="0">
                <a:solidFill>
                  <a:srgbClr val="FF0000"/>
                </a:solidFill>
              </a:rPr>
              <a:t>No sign of rebellion against Rome yet, at all.</a:t>
            </a:r>
          </a:p>
          <a:p>
            <a:pPr lvl="1">
              <a:spcBef>
                <a:spcPct val="50000"/>
              </a:spcBef>
              <a:buFontTx/>
              <a:buAutoNum type="alphaUcPeriod"/>
            </a:pPr>
            <a:r>
              <a:rPr lang="en-AU" altLang="en-US" sz="1400" b="1" dirty="0">
                <a:solidFill>
                  <a:srgbClr val="FF0000"/>
                </a:solidFill>
              </a:rPr>
              <a:t>Heb. 8:13</a:t>
            </a:r>
            <a:r>
              <a:rPr lang="en-AU" altLang="en-US" sz="1400" dirty="0"/>
              <a:t> says that the new covenant has made the old covenant obsolete and that the old covenant will soon disappear.</a:t>
            </a:r>
          </a:p>
          <a:p>
            <a:pPr>
              <a:spcBef>
                <a:spcPct val="50000"/>
              </a:spcBef>
              <a:buFontTx/>
              <a:buAutoNum type="arabicPeriod"/>
            </a:pPr>
            <a:r>
              <a:rPr lang="en-AU" altLang="en-US" sz="1600" b="1" dirty="0">
                <a:solidFill>
                  <a:schemeClr val="accent1">
                    <a:lumMod val="75000"/>
                  </a:schemeClr>
                </a:solidFill>
              </a:rPr>
              <a:t>The Dead Sea Scrolls</a:t>
            </a:r>
            <a:r>
              <a:rPr lang="en-AU" altLang="en-US" sz="1400" b="1" dirty="0">
                <a:solidFill>
                  <a:schemeClr val="accent1">
                    <a:lumMod val="75000"/>
                  </a:schemeClr>
                </a:solidFill>
              </a:rPr>
              <a:t>,</a:t>
            </a:r>
            <a:r>
              <a:rPr lang="en-AU" altLang="en-US" sz="1400" dirty="0">
                <a:solidFill>
                  <a:schemeClr val="accent1">
                    <a:lumMod val="75000"/>
                  </a:schemeClr>
                </a:solidFill>
              </a:rPr>
              <a:t> </a:t>
            </a:r>
            <a:r>
              <a:rPr lang="en-AU" altLang="en-US" sz="1400" dirty="0"/>
              <a:t>written in the years preceding the advent of Jesus uses phrases suggests that the language of Hebrews was common prior to the coming of Jesus and therefore open to daily considerations, thus defining the vocabulary of the text to the age of Jesus and the 1</a:t>
            </a:r>
            <a:r>
              <a:rPr lang="en-AU" altLang="en-US" sz="1400" baseline="30000" dirty="0"/>
              <a:t>st</a:t>
            </a:r>
            <a:r>
              <a:rPr lang="en-AU" altLang="en-US" sz="1400" dirty="0"/>
              <a:t> Century.</a:t>
            </a:r>
          </a:p>
          <a:p>
            <a:pPr lvl="1">
              <a:spcBef>
                <a:spcPct val="50000"/>
              </a:spcBef>
              <a:buFontTx/>
              <a:buAutoNum type="alphaUcPeriod"/>
            </a:pPr>
            <a:endParaRPr lang="en-AU" altLang="en-US" sz="1400" dirty="0"/>
          </a:p>
        </p:txBody>
      </p:sp>
      <p:pic>
        <p:nvPicPr>
          <p:cNvPr id="2" name="Picture 1">
            <a:extLst>
              <a:ext uri="{FF2B5EF4-FFF2-40B4-BE49-F238E27FC236}">
                <a16:creationId xmlns:a16="http://schemas.microsoft.com/office/drawing/2014/main" id="{CF15AA14-2AF5-2646-BFD0-588F723DCCFC}"/>
              </a:ext>
            </a:extLst>
          </p:cNvPr>
          <p:cNvPicPr>
            <a:picLocks noChangeAspect="1"/>
          </p:cNvPicPr>
          <p:nvPr/>
        </p:nvPicPr>
        <p:blipFill>
          <a:blip r:embed="rId2"/>
          <a:stretch>
            <a:fillRect/>
          </a:stretch>
        </p:blipFill>
        <p:spPr>
          <a:xfrm>
            <a:off x="3583957" y="10487983"/>
            <a:ext cx="2645008" cy="1356259"/>
          </a:xfrm>
          <a:prstGeom prst="rect">
            <a:avLst/>
          </a:prstGeom>
          <a:ln w="38100">
            <a:solidFill>
              <a:srgbClr val="FF0000"/>
            </a:solidFill>
          </a:ln>
        </p:spPr>
      </p:pic>
      <p:sp>
        <p:nvSpPr>
          <p:cNvPr id="12" name="TextBox 11">
            <a:extLst>
              <a:ext uri="{FF2B5EF4-FFF2-40B4-BE49-F238E27FC236}">
                <a16:creationId xmlns:a16="http://schemas.microsoft.com/office/drawing/2014/main" id="{0BD985C4-DD9A-5F4E-BE27-A4B2D4758394}"/>
              </a:ext>
            </a:extLst>
          </p:cNvPr>
          <p:cNvSpPr txBox="1"/>
          <p:nvPr/>
        </p:nvSpPr>
        <p:spPr>
          <a:xfrm>
            <a:off x="257176" y="11058525"/>
            <a:ext cx="1371600" cy="584775"/>
          </a:xfrm>
          <a:prstGeom prst="rect">
            <a:avLst/>
          </a:prstGeom>
          <a:noFill/>
        </p:spPr>
        <p:txBody>
          <a:bodyPr wrap="square" rtlCol="0">
            <a:spAutoFit/>
          </a:bodyPr>
          <a:lstStyle/>
          <a:p>
            <a:r>
              <a:rPr lang="en-US" sz="3200" b="1" dirty="0">
                <a:solidFill>
                  <a:schemeClr val="bg1"/>
                </a:solidFill>
              </a:rPr>
              <a:t>L1</a:t>
            </a:r>
          </a:p>
        </p:txBody>
      </p:sp>
      <p:sp>
        <p:nvSpPr>
          <p:cNvPr id="3" name="TextBox 2">
            <a:extLst>
              <a:ext uri="{FF2B5EF4-FFF2-40B4-BE49-F238E27FC236}">
                <a16:creationId xmlns:a16="http://schemas.microsoft.com/office/drawing/2014/main" id="{F5D6B813-1529-EC43-BDDA-30E8202E0705}"/>
              </a:ext>
            </a:extLst>
          </p:cNvPr>
          <p:cNvSpPr txBox="1"/>
          <p:nvPr/>
        </p:nvSpPr>
        <p:spPr>
          <a:xfrm>
            <a:off x="1405354" y="10475710"/>
            <a:ext cx="2129510" cy="1384995"/>
          </a:xfrm>
          <a:prstGeom prst="rect">
            <a:avLst/>
          </a:prstGeom>
          <a:noFill/>
          <a:ln w="38100">
            <a:solidFill>
              <a:srgbClr val="FF0000"/>
            </a:solidFill>
          </a:ln>
        </p:spPr>
        <p:txBody>
          <a:bodyPr wrap="square" rtlCol="0">
            <a:spAutoFit/>
          </a:bodyPr>
          <a:lstStyle/>
          <a:p>
            <a:pPr algn="just"/>
            <a:r>
              <a:rPr lang="en-US" sz="1050" b="1" dirty="0"/>
              <a:t>Contrary to popular thought, the simple first century Jewish student </a:t>
            </a:r>
          </a:p>
          <a:p>
            <a:pPr algn="just"/>
            <a:r>
              <a:rPr lang="en-US" sz="1050" b="1" dirty="0"/>
              <a:t>could read a great deal, due to their schooling in the established  Synagogue School System where read in the Pentateuch, in Hebrew, was taught, along with philosophy and other crucial textual studies.</a:t>
            </a:r>
          </a:p>
        </p:txBody>
      </p:sp>
    </p:spTree>
    <p:extLst>
      <p:ext uri="{BB962C8B-B14F-4D97-AF65-F5344CB8AC3E}">
        <p14:creationId xmlns:p14="http://schemas.microsoft.com/office/powerpoint/2010/main" val="32795729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3">
            <a:extLst>
              <a:ext uri="{FF2B5EF4-FFF2-40B4-BE49-F238E27FC236}">
                <a16:creationId xmlns:a16="http://schemas.microsoft.com/office/drawing/2014/main" id="{D8B9B35D-2164-DF43-944F-EA6DB467EE64}"/>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76FD868-14DB-E84D-9ED4-D27EB0C90C3D}" type="slidenum">
              <a:rPr lang="en-AU" altLang="en-US"/>
              <a:pPr/>
              <a:t>69</a:t>
            </a:fld>
            <a:endParaRPr lang="en-AU" altLang="en-US"/>
          </a:p>
        </p:txBody>
      </p:sp>
      <p:sp>
        <p:nvSpPr>
          <p:cNvPr id="9218" name="Rectangle 2">
            <a:extLst>
              <a:ext uri="{FF2B5EF4-FFF2-40B4-BE49-F238E27FC236}">
                <a16:creationId xmlns:a16="http://schemas.microsoft.com/office/drawing/2014/main" id="{862F01DF-797A-D74E-BD66-CC65C5292C5B}"/>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9219" name="Group 3">
            <a:extLst>
              <a:ext uri="{FF2B5EF4-FFF2-40B4-BE49-F238E27FC236}">
                <a16:creationId xmlns:a16="http://schemas.microsoft.com/office/drawing/2014/main" id="{E993E435-FC2E-2945-ADCA-E5FFFF0364D3}"/>
              </a:ext>
            </a:extLst>
          </p:cNvPr>
          <p:cNvGrpSpPr>
            <a:grpSpLocks/>
          </p:cNvGrpSpPr>
          <p:nvPr/>
        </p:nvGrpSpPr>
        <p:grpSpPr bwMode="auto">
          <a:xfrm>
            <a:off x="188913" y="1416051"/>
            <a:ext cx="836612" cy="2030413"/>
            <a:chOff x="119" y="252"/>
            <a:chExt cx="527" cy="1279"/>
          </a:xfrm>
        </p:grpSpPr>
        <p:sp>
          <p:nvSpPr>
            <p:cNvPr id="9224" name="Rectangle 4">
              <a:extLst>
                <a:ext uri="{FF2B5EF4-FFF2-40B4-BE49-F238E27FC236}">
                  <a16:creationId xmlns:a16="http://schemas.microsoft.com/office/drawing/2014/main" id="{4C696995-C739-EE43-A36C-182C6481E26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5" name="Line 5">
              <a:extLst>
                <a:ext uri="{FF2B5EF4-FFF2-40B4-BE49-F238E27FC236}">
                  <a16:creationId xmlns:a16="http://schemas.microsoft.com/office/drawing/2014/main" id="{6B936C7C-E206-C148-8C12-4DE2DFF2F4F2}"/>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6" name="Line 6">
              <a:extLst>
                <a:ext uri="{FF2B5EF4-FFF2-40B4-BE49-F238E27FC236}">
                  <a16:creationId xmlns:a16="http://schemas.microsoft.com/office/drawing/2014/main" id="{CC33FF3D-6F58-0540-B848-ABC8D406E6E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7" name="Text Box 7">
              <a:extLst>
                <a:ext uri="{FF2B5EF4-FFF2-40B4-BE49-F238E27FC236}">
                  <a16:creationId xmlns:a16="http://schemas.microsoft.com/office/drawing/2014/main" id="{D3530249-9CE2-E741-A3E3-EF84FAE6F700}"/>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9220" name="Text Box 8">
            <a:extLst>
              <a:ext uri="{FF2B5EF4-FFF2-40B4-BE49-F238E27FC236}">
                <a16:creationId xmlns:a16="http://schemas.microsoft.com/office/drawing/2014/main" id="{F745209F-9958-8D47-AF16-002F0A2F61F7}"/>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9221" name="WordArt 9">
            <a:extLst>
              <a:ext uri="{FF2B5EF4-FFF2-40B4-BE49-F238E27FC236}">
                <a16:creationId xmlns:a16="http://schemas.microsoft.com/office/drawing/2014/main" id="{2AD67C6F-3504-414F-8E40-16364402A53B}"/>
              </a:ext>
            </a:extLst>
          </p:cNvPr>
          <p:cNvSpPr>
            <a:spLocks noChangeArrowheads="1" noChangeShapeType="1" noTextEdit="1"/>
          </p:cNvSpPr>
          <p:nvPr/>
        </p:nvSpPr>
        <p:spPr bwMode="auto">
          <a:xfrm>
            <a:off x="1412876" y="1631950"/>
            <a:ext cx="4824413"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Covenants  In  Christian  Thinking   -   B</a:t>
            </a:r>
          </a:p>
        </p:txBody>
      </p:sp>
      <p:sp>
        <p:nvSpPr>
          <p:cNvPr id="9222" name="Text Box 10">
            <a:extLst>
              <a:ext uri="{FF2B5EF4-FFF2-40B4-BE49-F238E27FC236}">
                <a16:creationId xmlns:a16="http://schemas.microsoft.com/office/drawing/2014/main" id="{8C6F7C0F-98EF-3343-8DBA-8CEE16FA17CD}"/>
              </a:ext>
            </a:extLst>
          </p:cNvPr>
          <p:cNvSpPr txBox="1">
            <a:spLocks noChangeArrowheads="1"/>
          </p:cNvSpPr>
          <p:nvPr/>
        </p:nvSpPr>
        <p:spPr bwMode="auto">
          <a:xfrm>
            <a:off x="1268413" y="2208213"/>
            <a:ext cx="5257800" cy="8217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b="1"/>
              <a:t>	</a:t>
            </a:r>
            <a:r>
              <a:rPr lang="en-AU" altLang="en-US" sz="1200" b="1" u="sng"/>
              <a:t>The New</a:t>
            </a:r>
            <a:r>
              <a:rPr lang="en-AU" altLang="en-US" sz="1200" b="1"/>
              <a:t> </a:t>
            </a:r>
            <a:r>
              <a:rPr lang="en-AU" altLang="en-US" sz="1200" b="1" u="sng"/>
              <a:t>Covenant:  </a:t>
            </a:r>
          </a:p>
          <a:p>
            <a:pPr algn="just" eaLnBrk="1" hangingPunct="1"/>
            <a:endParaRPr lang="en-AU" altLang="en-US" sz="1200" b="1" u="sng"/>
          </a:p>
          <a:p>
            <a:pPr algn="just" eaLnBrk="1" hangingPunct="1">
              <a:buFontTx/>
              <a:buAutoNum type="arabicPeriod"/>
            </a:pPr>
            <a:r>
              <a:rPr lang="en-AU" altLang="en-US" sz="1200"/>
              <a:t>The New Covenant is very different from the Old Covenant.  The new covenant is based on what Jesus did for us, as opposed to the old covenant which was based on our having to fulfil to a law code perfectly.   </a:t>
            </a:r>
          </a:p>
          <a:p>
            <a:pPr algn="just" eaLnBrk="1" hangingPunct="1">
              <a:buFontTx/>
              <a:buAutoNum type="arabicPeriod"/>
            </a:pPr>
            <a:endParaRPr lang="en-AU" altLang="en-US" sz="1200"/>
          </a:p>
          <a:p>
            <a:pPr algn="just" eaLnBrk="1" hangingPunct="1">
              <a:buFontTx/>
              <a:buAutoNum type="arabicPeriod"/>
            </a:pPr>
            <a:r>
              <a:rPr lang="en-AU" altLang="en-US" sz="1200"/>
              <a:t>Legalism, is not a good thing.  The Law of Moses was designed to be weak and useless for a reason, -to show us the futility of trying to live off of our own merits.  We can not do that.  </a:t>
            </a:r>
            <a:r>
              <a:rPr lang="en-AU" altLang="en-US" sz="1200" b="1">
                <a:solidFill>
                  <a:srgbClr val="CC0000"/>
                </a:solidFill>
              </a:rPr>
              <a:t>Galatians 3:9-14</a:t>
            </a: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b="1">
              <a:solidFill>
                <a:srgbClr val="CC0000"/>
              </a:solidFill>
            </a:endParaRPr>
          </a:p>
          <a:p>
            <a:pPr algn="just" eaLnBrk="1" hangingPunct="1">
              <a:buFontTx/>
              <a:buAutoNum type="arabicPeriod"/>
            </a:pPr>
            <a:endParaRPr lang="en-AU" altLang="en-US" sz="1200"/>
          </a:p>
          <a:p>
            <a:pPr algn="just" eaLnBrk="1" hangingPunct="1">
              <a:buFontTx/>
              <a:buAutoNum type="arabicPeriod"/>
            </a:pPr>
            <a:r>
              <a:rPr lang="en-AU" altLang="en-US" sz="1200"/>
              <a:t>The great difference between legalists and non-legalists is not the number of laws that one is required to obey and fulfil  It is the point in which we place our dependence.</a:t>
            </a:r>
            <a:r>
              <a:rPr lang="en-AU" altLang="en-US" sz="1200" b="1"/>
              <a:t>  </a:t>
            </a:r>
          </a:p>
          <a:p>
            <a:pPr algn="just" eaLnBrk="1" hangingPunct="1">
              <a:buFontTx/>
              <a:buAutoNum type="arabicPeriod"/>
            </a:pPr>
            <a:endParaRPr lang="en-AU" altLang="en-US" sz="1200" b="1"/>
          </a:p>
          <a:p>
            <a:pPr algn="just" eaLnBrk="1" hangingPunct="1">
              <a:buFontTx/>
              <a:buAutoNum type="arabicPeriod"/>
            </a:pPr>
            <a:r>
              <a:rPr lang="en-AU" altLang="en-US" sz="1200" b="1"/>
              <a:t>So what are you saying?   </a:t>
            </a:r>
            <a:r>
              <a:rPr lang="en-AU" altLang="en-US" sz="1200"/>
              <a:t>I am saying that as New Covenant Christians we have things we must do to please God.   The New Covenant is not totally free from requirements !!</a:t>
            </a:r>
          </a:p>
          <a:p>
            <a:pPr algn="just" eaLnBrk="1" hangingPunct="1">
              <a:buFontTx/>
              <a:buAutoNum type="arabicPeriod"/>
            </a:pPr>
            <a:endParaRPr lang="en-AU" altLang="en-US" sz="1200"/>
          </a:p>
          <a:p>
            <a:pPr algn="just" eaLnBrk="1" hangingPunct="1">
              <a:buFontTx/>
              <a:buAutoNum type="arabicPeriod"/>
            </a:pPr>
            <a:r>
              <a:rPr lang="en-AU" altLang="en-US" sz="1200"/>
              <a:t>The </a:t>
            </a:r>
            <a:r>
              <a:rPr lang="en-AU" altLang="en-US" sz="1200" b="1"/>
              <a:t>“First Requirement’</a:t>
            </a:r>
            <a:r>
              <a:rPr lang="en-AU" altLang="en-US" sz="1200"/>
              <a:t> is to honour Jesus as the absolute Lord, the sovereign, the one who makes the rules.  That is the first great point of the letter to the Hebrews.</a:t>
            </a:r>
          </a:p>
          <a:p>
            <a:pPr algn="just" eaLnBrk="1" hangingPunct="1">
              <a:buFontTx/>
              <a:buAutoNum type="arabicPeriod"/>
            </a:pPr>
            <a:endParaRPr lang="en-AU" altLang="en-US" sz="1200"/>
          </a:p>
          <a:p>
            <a:pPr algn="just" eaLnBrk="1" hangingPunct="1">
              <a:buFontTx/>
              <a:buAutoNum type="arabicPeriod"/>
            </a:pPr>
            <a:r>
              <a:rPr lang="en-AU" altLang="en-US" sz="1200"/>
              <a:t>The </a:t>
            </a:r>
            <a:r>
              <a:rPr lang="en-AU" altLang="en-US" sz="1200" b="1"/>
              <a:t>“Second Requirement”</a:t>
            </a:r>
            <a:r>
              <a:rPr lang="en-AU" altLang="en-US" sz="1200"/>
              <a:t> is to always focus on Jesus.  If you do not know what He looks like, how will you know if you are following Him or not.   (I do not speak of physical knowledge as to His looks, but to the spirit of Him and to what He asks us to stand for.)</a:t>
            </a:r>
          </a:p>
          <a:p>
            <a:pPr algn="just" eaLnBrk="1" hangingPunct="1">
              <a:buFontTx/>
              <a:buAutoNum type="arabicPeriod"/>
            </a:pPr>
            <a:endParaRPr lang="en-AU" altLang="en-US" sz="1200"/>
          </a:p>
          <a:p>
            <a:pPr algn="just" eaLnBrk="1" hangingPunct="1">
              <a:buFontTx/>
              <a:buAutoNum type="arabicPeriod"/>
            </a:pPr>
            <a:r>
              <a:rPr lang="en-AU" altLang="en-US" sz="1200"/>
              <a:t>This means that I use His words and the overtly simplicity that the New Covenant is already written in to expound the truths that define the New Covenant.</a:t>
            </a:r>
          </a:p>
        </p:txBody>
      </p:sp>
      <p:sp>
        <p:nvSpPr>
          <p:cNvPr id="9223" name="Text Box 11">
            <a:extLst>
              <a:ext uri="{FF2B5EF4-FFF2-40B4-BE49-F238E27FC236}">
                <a16:creationId xmlns:a16="http://schemas.microsoft.com/office/drawing/2014/main" id="{EBB3D3CB-6B7B-544C-A402-602B7FB63E96}"/>
              </a:ext>
            </a:extLst>
          </p:cNvPr>
          <p:cNvSpPr txBox="1">
            <a:spLocks noChangeArrowheads="1"/>
          </p:cNvSpPr>
          <p:nvPr/>
        </p:nvSpPr>
        <p:spPr bwMode="auto">
          <a:xfrm>
            <a:off x="1628775" y="4224338"/>
            <a:ext cx="475138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n-AU" altLang="en-US" sz="1200">
                <a:solidFill>
                  <a:schemeClr val="accent2"/>
                </a:solidFill>
              </a:rPr>
              <a:t>So then those who are of faith are blessed with Abraham, the believer. 10 </a:t>
            </a:r>
            <a:r>
              <a:rPr lang="en-AU" altLang="en-US" sz="1200" u="sng">
                <a:solidFill>
                  <a:schemeClr val="accent2"/>
                </a:solidFill>
              </a:rPr>
              <a:t>For as many as are of the works of the Law are under a curse</a:t>
            </a:r>
            <a:r>
              <a:rPr lang="en-AU" altLang="en-US" sz="1200">
                <a:solidFill>
                  <a:schemeClr val="accent2"/>
                </a:solidFill>
              </a:rPr>
              <a:t>; for it is written, "</a:t>
            </a:r>
            <a:r>
              <a:rPr lang="en-AU" altLang="en-US" sz="1200" u="sng">
                <a:solidFill>
                  <a:schemeClr val="accent2"/>
                </a:solidFill>
              </a:rPr>
              <a:t>Cursed is everyone who does not abide by </a:t>
            </a:r>
            <a:r>
              <a:rPr lang="en-AU" altLang="en-US" sz="1200" b="1" u="sng">
                <a:solidFill>
                  <a:schemeClr val="accent2"/>
                </a:solidFill>
              </a:rPr>
              <a:t>all</a:t>
            </a:r>
            <a:r>
              <a:rPr lang="en-AU" altLang="en-US" sz="1200" u="sng">
                <a:solidFill>
                  <a:schemeClr val="accent2"/>
                </a:solidFill>
              </a:rPr>
              <a:t> things written in the book of the law, to perform them</a:t>
            </a:r>
            <a:r>
              <a:rPr lang="en-AU" altLang="en-US" sz="1200">
                <a:solidFill>
                  <a:schemeClr val="accent2"/>
                </a:solidFill>
              </a:rPr>
              <a:t>." 11 Now that </a:t>
            </a:r>
            <a:r>
              <a:rPr lang="en-AU" altLang="en-US" sz="1200" u="sng">
                <a:solidFill>
                  <a:schemeClr val="accent2"/>
                </a:solidFill>
              </a:rPr>
              <a:t>no one is justified by the Law before God is evident</a:t>
            </a:r>
            <a:r>
              <a:rPr lang="en-AU" altLang="en-US" sz="1200">
                <a:solidFill>
                  <a:schemeClr val="accent2"/>
                </a:solidFill>
              </a:rPr>
              <a:t>; for, " The righteous man shall live by faith. " 12 However, the Law is not of faith; on the contrary, "He who practices them shall live by them." 13 </a:t>
            </a:r>
            <a:r>
              <a:rPr lang="en-AU" altLang="en-US" sz="1200">
                <a:solidFill>
                  <a:srgbClr val="CC0000"/>
                </a:solidFill>
              </a:rPr>
              <a:t>Christ redeemed us from the curse of the Law,</a:t>
            </a:r>
            <a:r>
              <a:rPr lang="en-AU" altLang="en-US" sz="1200">
                <a:solidFill>
                  <a:schemeClr val="accent2"/>
                </a:solidFill>
              </a:rPr>
              <a:t> having become a curse for us —  for it is written, "Cursed is everyone who hangs on a tree" —  14 in order that in Christ Jesus the blessing of Abraham might come to the Gentiles, so that we might receive the promise of the Spirit through faith. </a:t>
            </a:r>
          </a:p>
        </p:txBody>
      </p:sp>
    </p:spTree>
    <p:extLst>
      <p:ext uri="{BB962C8B-B14F-4D97-AF65-F5344CB8AC3E}">
        <p14:creationId xmlns:p14="http://schemas.microsoft.com/office/powerpoint/2010/main" val="10607445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Number Placeholder 3">
            <a:extLst>
              <a:ext uri="{FF2B5EF4-FFF2-40B4-BE49-F238E27FC236}">
                <a16:creationId xmlns:a16="http://schemas.microsoft.com/office/drawing/2014/main" id="{7E69AF24-9D4C-B247-8949-6722DD99F538}"/>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9E0BC97-FB87-5E4D-AAC5-CFFC372B8BBB}" type="slidenum">
              <a:rPr lang="en-AU" altLang="en-US"/>
              <a:pPr/>
              <a:t>70</a:t>
            </a:fld>
            <a:endParaRPr lang="en-AU" altLang="en-US"/>
          </a:p>
        </p:txBody>
      </p:sp>
      <p:sp>
        <p:nvSpPr>
          <p:cNvPr id="10242" name="Rectangle 2">
            <a:extLst>
              <a:ext uri="{FF2B5EF4-FFF2-40B4-BE49-F238E27FC236}">
                <a16:creationId xmlns:a16="http://schemas.microsoft.com/office/drawing/2014/main" id="{DB55AA29-CC64-644B-9914-A8EC9A019287}"/>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0243" name="Group 3">
            <a:extLst>
              <a:ext uri="{FF2B5EF4-FFF2-40B4-BE49-F238E27FC236}">
                <a16:creationId xmlns:a16="http://schemas.microsoft.com/office/drawing/2014/main" id="{851E1514-3748-5B4F-8AEB-339648324260}"/>
              </a:ext>
            </a:extLst>
          </p:cNvPr>
          <p:cNvGrpSpPr>
            <a:grpSpLocks/>
          </p:cNvGrpSpPr>
          <p:nvPr/>
        </p:nvGrpSpPr>
        <p:grpSpPr bwMode="auto">
          <a:xfrm>
            <a:off x="188913" y="1416051"/>
            <a:ext cx="836612" cy="2030413"/>
            <a:chOff x="119" y="252"/>
            <a:chExt cx="527" cy="1279"/>
          </a:xfrm>
        </p:grpSpPr>
        <p:sp>
          <p:nvSpPr>
            <p:cNvPr id="10255" name="Rectangle 4">
              <a:extLst>
                <a:ext uri="{FF2B5EF4-FFF2-40B4-BE49-F238E27FC236}">
                  <a16:creationId xmlns:a16="http://schemas.microsoft.com/office/drawing/2014/main" id="{12BE6C6F-AC8B-794C-B388-4AD6048A911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56" name="Line 5">
              <a:extLst>
                <a:ext uri="{FF2B5EF4-FFF2-40B4-BE49-F238E27FC236}">
                  <a16:creationId xmlns:a16="http://schemas.microsoft.com/office/drawing/2014/main" id="{DD7C741B-462C-FA4A-9D25-BA2BD033F8F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7" name="Line 6">
              <a:extLst>
                <a:ext uri="{FF2B5EF4-FFF2-40B4-BE49-F238E27FC236}">
                  <a16:creationId xmlns:a16="http://schemas.microsoft.com/office/drawing/2014/main" id="{7E8C8B0E-0E20-4F4E-A61C-C36CB7A51E7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8" name="Text Box 7">
              <a:extLst>
                <a:ext uri="{FF2B5EF4-FFF2-40B4-BE49-F238E27FC236}">
                  <a16:creationId xmlns:a16="http://schemas.microsoft.com/office/drawing/2014/main" id="{B859738E-4802-D84E-BA0E-A321918E44CB}"/>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0244" name="Text Box 8">
            <a:extLst>
              <a:ext uri="{FF2B5EF4-FFF2-40B4-BE49-F238E27FC236}">
                <a16:creationId xmlns:a16="http://schemas.microsoft.com/office/drawing/2014/main" id="{CC821548-B911-5F44-8669-B9E86F503352}"/>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10245" name="WordArt 9">
            <a:extLst>
              <a:ext uri="{FF2B5EF4-FFF2-40B4-BE49-F238E27FC236}">
                <a16:creationId xmlns:a16="http://schemas.microsoft.com/office/drawing/2014/main" id="{5072ECF6-3121-7B47-B4E5-C59938784B82}"/>
              </a:ext>
            </a:extLst>
          </p:cNvPr>
          <p:cNvSpPr>
            <a:spLocks noChangeArrowheads="1" noChangeShapeType="1" noTextEdit="1"/>
          </p:cNvSpPr>
          <p:nvPr/>
        </p:nvSpPr>
        <p:spPr bwMode="auto">
          <a:xfrm>
            <a:off x="1412876" y="1631950"/>
            <a:ext cx="4824413"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Covenants  In  Christian  Thinking   -   C</a:t>
            </a:r>
          </a:p>
        </p:txBody>
      </p:sp>
      <p:sp>
        <p:nvSpPr>
          <p:cNvPr id="10246" name="Text Box 12">
            <a:extLst>
              <a:ext uri="{FF2B5EF4-FFF2-40B4-BE49-F238E27FC236}">
                <a16:creationId xmlns:a16="http://schemas.microsoft.com/office/drawing/2014/main" id="{7ED2B142-EEA0-F64B-8C95-83484D9C9634}"/>
              </a:ext>
            </a:extLst>
          </p:cNvPr>
          <p:cNvSpPr txBox="1">
            <a:spLocks noChangeArrowheads="1"/>
          </p:cNvSpPr>
          <p:nvPr/>
        </p:nvSpPr>
        <p:spPr bwMode="auto">
          <a:xfrm>
            <a:off x="1341439" y="2135188"/>
            <a:ext cx="4897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a:t>Covenants of Law and Covenants of Promise</a:t>
            </a:r>
          </a:p>
        </p:txBody>
      </p:sp>
      <p:grpSp>
        <p:nvGrpSpPr>
          <p:cNvPr id="10247" name="Group 17">
            <a:extLst>
              <a:ext uri="{FF2B5EF4-FFF2-40B4-BE49-F238E27FC236}">
                <a16:creationId xmlns:a16="http://schemas.microsoft.com/office/drawing/2014/main" id="{CB26013D-5499-A040-A273-D3387F3CDC68}"/>
              </a:ext>
            </a:extLst>
          </p:cNvPr>
          <p:cNvGrpSpPr>
            <a:grpSpLocks/>
          </p:cNvGrpSpPr>
          <p:nvPr/>
        </p:nvGrpSpPr>
        <p:grpSpPr bwMode="auto">
          <a:xfrm>
            <a:off x="1268414" y="2566988"/>
            <a:ext cx="5183187" cy="3744912"/>
            <a:chOff x="709" y="988"/>
            <a:chExt cx="3265" cy="2359"/>
          </a:xfrm>
        </p:grpSpPr>
        <p:sp>
          <p:nvSpPr>
            <p:cNvPr id="10252" name="Rectangle 14">
              <a:extLst>
                <a:ext uri="{FF2B5EF4-FFF2-40B4-BE49-F238E27FC236}">
                  <a16:creationId xmlns:a16="http://schemas.microsoft.com/office/drawing/2014/main" id="{ACE353EE-B8FB-0848-9935-74940E832787}"/>
                </a:ext>
              </a:extLst>
            </p:cNvPr>
            <p:cNvSpPr>
              <a:spLocks noChangeArrowheads="1"/>
            </p:cNvSpPr>
            <p:nvPr/>
          </p:nvSpPr>
          <p:spPr bwMode="auto">
            <a:xfrm>
              <a:off x="709" y="988"/>
              <a:ext cx="3265" cy="2359"/>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53" name="Text Box 13">
              <a:extLst>
                <a:ext uri="{FF2B5EF4-FFF2-40B4-BE49-F238E27FC236}">
                  <a16:creationId xmlns:a16="http://schemas.microsoft.com/office/drawing/2014/main" id="{BAE2812A-D6AB-A543-848D-441D507D339B}"/>
                </a:ext>
              </a:extLst>
            </p:cNvPr>
            <p:cNvSpPr txBox="1">
              <a:spLocks noChangeArrowheads="1"/>
            </p:cNvSpPr>
            <p:nvPr/>
          </p:nvSpPr>
          <p:spPr bwMode="auto">
            <a:xfrm>
              <a:off x="799" y="1170"/>
              <a:ext cx="3039" cy="19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5600" indent="-355600">
                <a:defRPr>
                  <a:solidFill>
                    <a:schemeClr val="tx1"/>
                  </a:solidFill>
                  <a:latin typeface="Arial" panose="020B0604020202020204" pitchFamily="34" charset="0"/>
                  <a:cs typeface="Arial" panose="020B0604020202020204" pitchFamily="34" charset="0"/>
                </a:defRPr>
              </a:lvl1pPr>
              <a:lvl2pPr marL="877888"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b="1"/>
                <a:t>Points of origin differ:</a:t>
              </a:r>
              <a:r>
                <a:rPr lang="en-AU" altLang="en-US" sz="1200"/>
                <a:t>    One is from Mt Sinai and one is from the “Jerusalem above”      </a:t>
              </a:r>
              <a:r>
                <a:rPr lang="en-AU" altLang="en-US" sz="1200" b="1">
                  <a:solidFill>
                    <a:srgbClr val="CC0000"/>
                  </a:solidFill>
                </a:rPr>
                <a:t>Galatians 4:24-26</a:t>
              </a:r>
            </a:p>
            <a:p>
              <a:pPr eaLnBrk="1" hangingPunct="1">
                <a:spcBef>
                  <a:spcPct val="50000"/>
                </a:spcBef>
                <a:buFontTx/>
                <a:buAutoNum type="arabicPeriod"/>
              </a:pPr>
              <a:r>
                <a:rPr lang="en-AU" altLang="en-US" sz="1200" b="1"/>
                <a:t>Points of purpose differ:</a:t>
              </a:r>
              <a:r>
                <a:rPr lang="en-AU" altLang="en-US" sz="1200"/>
                <a:t>   Paul said that the ‘first covenant’ is one of a ‘ministry of death’ and condemnation.   </a:t>
              </a:r>
              <a:r>
                <a:rPr lang="en-AU" altLang="en-US" sz="1200" b="1">
                  <a:solidFill>
                    <a:srgbClr val="CC0000"/>
                  </a:solidFill>
                </a:rPr>
                <a:t>II Corinthians 3:7-9          Romans 8:3</a:t>
              </a:r>
            </a:p>
            <a:p>
              <a:pPr eaLnBrk="1" hangingPunct="1">
                <a:spcBef>
                  <a:spcPct val="50000"/>
                </a:spcBef>
                <a:buFontTx/>
                <a:buAutoNum type="arabicPeriod"/>
              </a:pPr>
              <a:r>
                <a:rPr lang="en-AU" altLang="en-US" sz="1200" b="1"/>
                <a:t>Points of efficacy differs:</a:t>
              </a:r>
              <a:r>
                <a:rPr lang="en-AU" altLang="en-US" sz="1200"/>
                <a:t>  The covenant of promise is one that says that God will provide what man can not provide, salvation in spite of man’s inability to keep the law.    </a:t>
              </a:r>
              <a:r>
                <a:rPr lang="en-AU" altLang="en-US" sz="1200" b="1">
                  <a:solidFill>
                    <a:srgbClr val="CC0000"/>
                  </a:solidFill>
                </a:rPr>
                <a:t>Ephesians 2:12</a:t>
              </a:r>
            </a:p>
            <a:p>
              <a:pPr eaLnBrk="1" hangingPunct="1">
                <a:spcBef>
                  <a:spcPct val="50000"/>
                </a:spcBef>
                <a:buFontTx/>
                <a:buAutoNum type="arabicPeriod"/>
              </a:pPr>
              <a:r>
                <a:rPr lang="en-AU" altLang="en-US" sz="1200" b="1"/>
                <a:t>Points of authorship differ:</a:t>
              </a:r>
              <a:r>
                <a:rPr lang="en-AU" altLang="en-US" sz="1200"/>
                <a:t>   Jesus is the author of the ‘better covenant’.  </a:t>
              </a:r>
              <a:r>
                <a:rPr lang="en-AU" altLang="en-US" sz="1200" b="1">
                  <a:solidFill>
                    <a:srgbClr val="CC0000"/>
                  </a:solidFill>
                </a:rPr>
                <a:t>Hebrews 9:15</a:t>
              </a:r>
            </a:p>
            <a:p>
              <a:pPr eaLnBrk="1" hangingPunct="1">
                <a:spcBef>
                  <a:spcPct val="50000"/>
                </a:spcBef>
                <a:buFontTx/>
                <a:buAutoNum type="arabicPeriod"/>
              </a:pPr>
              <a:r>
                <a:rPr lang="en-AU" altLang="en-US" sz="1200" b="1"/>
                <a:t>Focal Point of relationship differs:</a:t>
              </a:r>
              <a:r>
                <a:rPr lang="en-AU" altLang="en-US" sz="1200"/>
                <a:t>   Jesus death served as an oath of God promise that He would give us salvation   </a:t>
              </a:r>
              <a:r>
                <a:rPr lang="en-AU" altLang="en-US" sz="1200" b="1">
                  <a:solidFill>
                    <a:srgbClr val="CC0000"/>
                  </a:solidFill>
                </a:rPr>
                <a:t>Hebrews 7:28</a:t>
              </a:r>
            </a:p>
          </p:txBody>
        </p:sp>
        <p:sp>
          <p:nvSpPr>
            <p:cNvPr id="10254" name="Text Box 15">
              <a:extLst>
                <a:ext uri="{FF2B5EF4-FFF2-40B4-BE49-F238E27FC236}">
                  <a16:creationId xmlns:a16="http://schemas.microsoft.com/office/drawing/2014/main" id="{1D771C13-A87E-F94E-BC7A-2DDFE8479D31}"/>
                </a:ext>
              </a:extLst>
            </p:cNvPr>
            <p:cNvSpPr txBox="1">
              <a:spLocks noChangeArrowheads="1"/>
            </p:cNvSpPr>
            <p:nvPr/>
          </p:nvSpPr>
          <p:spPr bwMode="auto">
            <a:xfrm>
              <a:off x="2251" y="3075"/>
              <a:ext cx="1497"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900" b="1">
                  <a:solidFill>
                    <a:schemeClr val="accent2"/>
                  </a:solidFill>
                </a:rPr>
                <a:t>Taken from Nelson’s Bible Dictionary</a:t>
              </a:r>
            </a:p>
          </p:txBody>
        </p:sp>
      </p:grpSp>
      <p:grpSp>
        <p:nvGrpSpPr>
          <p:cNvPr id="10248" name="Group 20">
            <a:extLst>
              <a:ext uri="{FF2B5EF4-FFF2-40B4-BE49-F238E27FC236}">
                <a16:creationId xmlns:a16="http://schemas.microsoft.com/office/drawing/2014/main" id="{062A622E-A83A-E440-AF89-52B013A75891}"/>
              </a:ext>
            </a:extLst>
          </p:cNvPr>
          <p:cNvGrpSpPr>
            <a:grpSpLocks/>
          </p:cNvGrpSpPr>
          <p:nvPr/>
        </p:nvGrpSpPr>
        <p:grpSpPr bwMode="auto">
          <a:xfrm>
            <a:off x="1268414" y="6888164"/>
            <a:ext cx="5184775" cy="3311525"/>
            <a:chOff x="799" y="3800"/>
            <a:chExt cx="3266" cy="2086"/>
          </a:xfrm>
        </p:grpSpPr>
        <p:sp>
          <p:nvSpPr>
            <p:cNvPr id="10250" name="Rectangle 18">
              <a:extLst>
                <a:ext uri="{FF2B5EF4-FFF2-40B4-BE49-F238E27FC236}">
                  <a16:creationId xmlns:a16="http://schemas.microsoft.com/office/drawing/2014/main" id="{F4F66857-0948-0846-80A1-1AF0A6789FEF}"/>
                </a:ext>
              </a:extLst>
            </p:cNvPr>
            <p:cNvSpPr>
              <a:spLocks noChangeArrowheads="1"/>
            </p:cNvSpPr>
            <p:nvPr/>
          </p:nvSpPr>
          <p:spPr bwMode="auto">
            <a:xfrm>
              <a:off x="799" y="3800"/>
              <a:ext cx="3266" cy="2086"/>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51" name="Text Box 16">
              <a:extLst>
                <a:ext uri="{FF2B5EF4-FFF2-40B4-BE49-F238E27FC236}">
                  <a16:creationId xmlns:a16="http://schemas.microsoft.com/office/drawing/2014/main" id="{C79F832C-6B4E-014C-A440-56EB92763E65}"/>
                </a:ext>
              </a:extLst>
            </p:cNvPr>
            <p:cNvSpPr txBox="1">
              <a:spLocks noChangeArrowheads="1"/>
            </p:cNvSpPr>
            <p:nvPr/>
          </p:nvSpPr>
          <p:spPr bwMode="auto">
            <a:xfrm>
              <a:off x="845" y="3936"/>
              <a:ext cx="3129" cy="1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33400" indent="-444500">
                <a:defRPr>
                  <a:solidFill>
                    <a:schemeClr val="tx1"/>
                  </a:solidFill>
                  <a:latin typeface="Arial" panose="020B0604020202020204" pitchFamily="34" charset="0"/>
                  <a:cs typeface="Arial" panose="020B0604020202020204" pitchFamily="34" charset="0"/>
                </a:defRPr>
              </a:lvl1pPr>
              <a:lvl2pPr marL="1055688"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startAt="6"/>
              </a:pPr>
              <a:r>
                <a:rPr lang="en-AU" altLang="en-US" sz="1200" b="1"/>
                <a:t>Of the blood:</a:t>
              </a:r>
              <a:r>
                <a:rPr lang="en-AU" altLang="en-US" sz="1200"/>
                <a:t>  The new covenant is in the blood of Jesus.   In </a:t>
              </a:r>
              <a:r>
                <a:rPr lang="en-AU" altLang="en-US" sz="1200" b="1">
                  <a:solidFill>
                    <a:srgbClr val="CC0000"/>
                  </a:solidFill>
                </a:rPr>
                <a:t>Luke 22:20</a:t>
              </a:r>
              <a:r>
                <a:rPr lang="en-AU" altLang="en-US" sz="1200"/>
                <a:t>, Jesus is establishing the Lord’s Supper, and here He describes the new covenant that is coming as being one ‘in His blood’.</a:t>
              </a:r>
            </a:p>
            <a:p>
              <a:pPr eaLnBrk="1" hangingPunct="1">
                <a:spcBef>
                  <a:spcPct val="50000"/>
                </a:spcBef>
                <a:buFontTx/>
                <a:buAutoNum type="arabicPeriod" startAt="6"/>
              </a:pPr>
              <a:r>
                <a:rPr lang="en-AU" altLang="en-US" sz="1200" b="1"/>
                <a:t>Spiritual Liberty:</a:t>
              </a:r>
              <a:r>
                <a:rPr lang="en-AU" altLang="en-US" sz="1200"/>
                <a:t>  Christianity is built on blood.  It is never to be forgotten that the church was brought into being by the blood of Jesus, shed on the cross for us.   Just like in life today, our liberty will require the shedding of blood periodically.  Our spiritual liberty required that Jesus shed His precious and unblemished blood for our sins.</a:t>
              </a:r>
            </a:p>
            <a:p>
              <a:pPr eaLnBrk="1" hangingPunct="1">
                <a:spcBef>
                  <a:spcPct val="50000"/>
                </a:spcBef>
                <a:buFontTx/>
                <a:buAutoNum type="arabicPeriod" startAt="6"/>
              </a:pPr>
              <a:r>
                <a:rPr lang="en-AU" altLang="en-US" sz="1200" b="1"/>
                <a:t>Sin Payment:</a:t>
              </a:r>
              <a:r>
                <a:rPr lang="en-AU" altLang="en-US" sz="1200"/>
                <a:t>  The entire concept of the ‘covenant of promise’ is based on the idea of the payment of sin debt of mankind, by the only source that is capable of doing the job.    </a:t>
              </a:r>
              <a:r>
                <a:rPr lang="en-AU" altLang="en-US" sz="1200" b="1">
                  <a:solidFill>
                    <a:srgbClr val="CC0000"/>
                  </a:solidFill>
                </a:rPr>
                <a:t>Hebrews 8:6</a:t>
              </a:r>
            </a:p>
            <a:p>
              <a:pPr eaLnBrk="1" hangingPunct="1">
                <a:spcBef>
                  <a:spcPct val="50000"/>
                </a:spcBef>
                <a:buFontTx/>
                <a:buAutoNum type="arabicPeriod" startAt="6"/>
              </a:pPr>
              <a:endParaRPr lang="en-AU" altLang="en-US" sz="1200" b="1">
                <a:solidFill>
                  <a:srgbClr val="CC0000"/>
                </a:solidFill>
              </a:endParaRPr>
            </a:p>
          </p:txBody>
        </p:sp>
      </p:grpSp>
      <p:sp>
        <p:nvSpPr>
          <p:cNvPr id="10249" name="Text Box 19">
            <a:extLst>
              <a:ext uri="{FF2B5EF4-FFF2-40B4-BE49-F238E27FC236}">
                <a16:creationId xmlns:a16="http://schemas.microsoft.com/office/drawing/2014/main" id="{C1042732-C9E4-EB45-AED1-A12A8443A08A}"/>
              </a:ext>
            </a:extLst>
          </p:cNvPr>
          <p:cNvSpPr txBox="1">
            <a:spLocks noChangeArrowheads="1"/>
          </p:cNvSpPr>
          <p:nvPr/>
        </p:nvSpPr>
        <p:spPr bwMode="auto">
          <a:xfrm>
            <a:off x="1484313" y="6456363"/>
            <a:ext cx="4895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a:t>Covenant of Blood   (Covenant of Promise)</a:t>
            </a:r>
          </a:p>
        </p:txBody>
      </p:sp>
    </p:spTree>
    <p:extLst>
      <p:ext uri="{BB962C8B-B14F-4D97-AF65-F5344CB8AC3E}">
        <p14:creationId xmlns:p14="http://schemas.microsoft.com/office/powerpoint/2010/main" val="12596975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Number Placeholder 3">
            <a:extLst>
              <a:ext uri="{FF2B5EF4-FFF2-40B4-BE49-F238E27FC236}">
                <a16:creationId xmlns:a16="http://schemas.microsoft.com/office/drawing/2014/main" id="{24832452-49EE-0F49-84EC-0DF9D1BFBDBC}"/>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6746E2F-65C6-7D4D-BF90-47F47E09F565}" type="slidenum">
              <a:rPr lang="en-AU" altLang="en-US"/>
              <a:pPr/>
              <a:t>71</a:t>
            </a:fld>
            <a:endParaRPr lang="en-AU" altLang="en-US"/>
          </a:p>
        </p:txBody>
      </p:sp>
      <p:sp>
        <p:nvSpPr>
          <p:cNvPr id="11266" name="Rectangle 2">
            <a:extLst>
              <a:ext uri="{FF2B5EF4-FFF2-40B4-BE49-F238E27FC236}">
                <a16:creationId xmlns:a16="http://schemas.microsoft.com/office/drawing/2014/main" id="{8A74C839-5935-064F-BADB-31CF9A53DA3D}"/>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1267" name="Group 3">
            <a:extLst>
              <a:ext uri="{FF2B5EF4-FFF2-40B4-BE49-F238E27FC236}">
                <a16:creationId xmlns:a16="http://schemas.microsoft.com/office/drawing/2014/main" id="{4444E2A1-EEBA-DE4B-BE14-678ADDC29234}"/>
              </a:ext>
            </a:extLst>
          </p:cNvPr>
          <p:cNvGrpSpPr>
            <a:grpSpLocks/>
          </p:cNvGrpSpPr>
          <p:nvPr/>
        </p:nvGrpSpPr>
        <p:grpSpPr bwMode="auto">
          <a:xfrm>
            <a:off x="188913" y="1416051"/>
            <a:ext cx="836612" cy="2030413"/>
            <a:chOff x="119" y="252"/>
            <a:chExt cx="527" cy="1279"/>
          </a:xfrm>
        </p:grpSpPr>
        <p:sp>
          <p:nvSpPr>
            <p:cNvPr id="11274" name="Rectangle 4">
              <a:extLst>
                <a:ext uri="{FF2B5EF4-FFF2-40B4-BE49-F238E27FC236}">
                  <a16:creationId xmlns:a16="http://schemas.microsoft.com/office/drawing/2014/main" id="{A8AA0035-1AFC-2A43-ABB2-BD80D516BD0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75" name="Line 5">
              <a:extLst>
                <a:ext uri="{FF2B5EF4-FFF2-40B4-BE49-F238E27FC236}">
                  <a16:creationId xmlns:a16="http://schemas.microsoft.com/office/drawing/2014/main" id="{D587CC01-8F2F-E24A-AA1F-3BAC308FF5CE}"/>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6" name="Line 6">
              <a:extLst>
                <a:ext uri="{FF2B5EF4-FFF2-40B4-BE49-F238E27FC236}">
                  <a16:creationId xmlns:a16="http://schemas.microsoft.com/office/drawing/2014/main" id="{5B07C4EC-D941-F94E-9C53-72C25E2E061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7" name="Text Box 7">
              <a:extLst>
                <a:ext uri="{FF2B5EF4-FFF2-40B4-BE49-F238E27FC236}">
                  <a16:creationId xmlns:a16="http://schemas.microsoft.com/office/drawing/2014/main" id="{0A7CC4D7-A5DF-7D41-A1B0-D1B67EBED21F}"/>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1268" name="Text Box 8">
            <a:extLst>
              <a:ext uri="{FF2B5EF4-FFF2-40B4-BE49-F238E27FC236}">
                <a16:creationId xmlns:a16="http://schemas.microsoft.com/office/drawing/2014/main" id="{7109034A-F3D9-6E4B-BD1E-E5E8CD3D95F5}"/>
              </a:ext>
            </a:extLst>
          </p:cNvPr>
          <p:cNvSpPr txBox="1">
            <a:spLocks noChangeArrowheads="1"/>
          </p:cNvSpPr>
          <p:nvPr/>
        </p:nvSpPr>
        <p:spPr bwMode="auto">
          <a:xfrm>
            <a:off x="1125539" y="2640013"/>
            <a:ext cx="5399087" cy="366712"/>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Question for Sunday Morning Discussion</a:t>
            </a:r>
            <a:endParaRPr lang="en-AU" altLang="en-US" sz="1400" b="1"/>
          </a:p>
        </p:txBody>
      </p:sp>
      <p:sp>
        <p:nvSpPr>
          <p:cNvPr id="11269" name="Text Box 9">
            <a:extLst>
              <a:ext uri="{FF2B5EF4-FFF2-40B4-BE49-F238E27FC236}">
                <a16:creationId xmlns:a16="http://schemas.microsoft.com/office/drawing/2014/main" id="{02E811D4-D039-F844-8B3D-96890E46B3D4}"/>
              </a:ext>
            </a:extLst>
          </p:cNvPr>
          <p:cNvSpPr txBox="1">
            <a:spLocks noChangeArrowheads="1"/>
          </p:cNvSpPr>
          <p:nvPr/>
        </p:nvSpPr>
        <p:spPr bwMode="auto">
          <a:xfrm>
            <a:off x="260351" y="10128251"/>
            <a:ext cx="576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L9</a:t>
            </a:r>
          </a:p>
        </p:txBody>
      </p:sp>
      <p:sp>
        <p:nvSpPr>
          <p:cNvPr id="11270" name="Text Box 11">
            <a:extLst>
              <a:ext uri="{FF2B5EF4-FFF2-40B4-BE49-F238E27FC236}">
                <a16:creationId xmlns:a16="http://schemas.microsoft.com/office/drawing/2014/main" id="{25F4214E-CD76-5249-BE72-5ED3BCAD6E3E}"/>
              </a:ext>
            </a:extLst>
          </p:cNvPr>
          <p:cNvSpPr txBox="1">
            <a:spLocks noChangeArrowheads="1"/>
          </p:cNvSpPr>
          <p:nvPr/>
        </p:nvSpPr>
        <p:spPr bwMode="auto">
          <a:xfrm>
            <a:off x="1196975" y="9480551"/>
            <a:ext cx="511175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lphaUcPeriod"/>
            </a:pPr>
            <a:r>
              <a:rPr lang="en-AU" altLang="en-US" sz="1000"/>
              <a:t>Please name six points of difference between the Old Testament and the New Testament that are of personal significance to you, and be prepared to discuss them in class.  You will need to give book chapter and verse for the Old Covenant position and for the New Covenant position.</a:t>
            </a:r>
          </a:p>
          <a:p>
            <a:pPr eaLnBrk="1" hangingPunct="1">
              <a:spcBef>
                <a:spcPct val="50000"/>
              </a:spcBef>
              <a:buFontTx/>
              <a:buAutoNum type="alphaUcPeriod"/>
            </a:pPr>
            <a:r>
              <a:rPr lang="en-AU" altLang="en-US" sz="1000"/>
              <a:t>Why does the church have such a hard time with grace and law questions?  What has caused the church to orient itself to the extremes in these areas?</a:t>
            </a:r>
          </a:p>
        </p:txBody>
      </p:sp>
      <p:sp>
        <p:nvSpPr>
          <p:cNvPr id="11271" name="WordArt 12">
            <a:extLst>
              <a:ext uri="{FF2B5EF4-FFF2-40B4-BE49-F238E27FC236}">
                <a16:creationId xmlns:a16="http://schemas.microsoft.com/office/drawing/2014/main" id="{3961DDBC-4DD3-0C41-8075-5613CE24DAF9}"/>
              </a:ext>
            </a:extLst>
          </p:cNvPr>
          <p:cNvSpPr>
            <a:spLocks noChangeArrowheads="1" noChangeShapeType="1" noTextEdit="1"/>
          </p:cNvSpPr>
          <p:nvPr/>
        </p:nvSpPr>
        <p:spPr bwMode="auto">
          <a:xfrm>
            <a:off x="1412876" y="9191626"/>
            <a:ext cx="4752975" cy="2079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Homework   For   The   Really   Eager   To   Discuss   Over   Coffee</a:t>
            </a:r>
          </a:p>
        </p:txBody>
      </p:sp>
      <p:sp>
        <p:nvSpPr>
          <p:cNvPr id="11272" name="Text Box 13">
            <a:extLst>
              <a:ext uri="{FF2B5EF4-FFF2-40B4-BE49-F238E27FC236}">
                <a16:creationId xmlns:a16="http://schemas.microsoft.com/office/drawing/2014/main" id="{E071F0C7-08B5-9F42-80B6-0B646BF61515}"/>
              </a:ext>
            </a:extLst>
          </p:cNvPr>
          <p:cNvSpPr txBox="1">
            <a:spLocks noChangeArrowheads="1"/>
          </p:cNvSpPr>
          <p:nvPr/>
        </p:nvSpPr>
        <p:spPr bwMode="auto">
          <a:xfrm>
            <a:off x="1268414" y="3071813"/>
            <a:ext cx="5184775"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AutoNum type="arabicPeriod"/>
            </a:pPr>
            <a:r>
              <a:rPr lang="en-AU" altLang="en-US" sz="1400"/>
              <a:t>What is the covenant of promise mentioned in Ephesians 2:12?   How does it affect the teachings in Hebrews 9?</a:t>
            </a:r>
          </a:p>
          <a:p>
            <a:pPr algn="just" eaLnBrk="1" hangingPunct="1">
              <a:spcBef>
                <a:spcPct val="50000"/>
              </a:spcBef>
              <a:buFontTx/>
              <a:buAutoNum type="arabicPeriod"/>
            </a:pPr>
            <a:r>
              <a:rPr lang="en-AU" altLang="en-US" sz="1400"/>
              <a:t>In this chapter of Hebrews, is Jesus ruling or is He just beside the throne?   What would be the difference between these two perspectives.  How will it affect our concept of Heavenly authority?</a:t>
            </a:r>
          </a:p>
          <a:p>
            <a:pPr algn="just" eaLnBrk="1" hangingPunct="1">
              <a:spcBef>
                <a:spcPct val="50000"/>
              </a:spcBef>
              <a:buFontTx/>
              <a:buAutoNum type="arabicPeriod"/>
            </a:pPr>
            <a:r>
              <a:rPr lang="en-AU" altLang="en-US" sz="1400"/>
              <a:t>What does ‘copy and shadow’ actually mean?  What are type and antitypes in biblical study?</a:t>
            </a:r>
          </a:p>
          <a:p>
            <a:pPr algn="just" eaLnBrk="1" hangingPunct="1">
              <a:spcBef>
                <a:spcPct val="50000"/>
              </a:spcBef>
              <a:buFontTx/>
              <a:buAutoNum type="arabicPeriod"/>
            </a:pPr>
            <a:r>
              <a:rPr lang="en-AU" altLang="en-US" sz="1400"/>
              <a:t>What does the phrase mean, “make all things according to the pattern”?   How does a full ‘pattern’ sense of authority work today in the New Covenant?</a:t>
            </a:r>
          </a:p>
          <a:p>
            <a:pPr algn="just" eaLnBrk="1" hangingPunct="1">
              <a:spcBef>
                <a:spcPct val="50000"/>
              </a:spcBef>
              <a:buFontTx/>
              <a:buAutoNum type="arabicPeriod"/>
            </a:pPr>
            <a:r>
              <a:rPr lang="en-AU" altLang="en-US" sz="1400"/>
              <a:t>What does the writer means when he quotes the passage that says that  God will put His laws in our minds and write them on our hearts.”?    What does the quote itself mean?</a:t>
            </a:r>
          </a:p>
          <a:p>
            <a:pPr algn="just" eaLnBrk="1" hangingPunct="1">
              <a:spcBef>
                <a:spcPct val="50000"/>
              </a:spcBef>
              <a:buFontTx/>
              <a:buAutoNum type="arabicPeriod"/>
            </a:pPr>
            <a:r>
              <a:rPr lang="en-AU" altLang="en-US" sz="1400"/>
              <a:t>Can this be poetical?   How would we know if it were poetical?</a:t>
            </a:r>
          </a:p>
          <a:p>
            <a:pPr algn="just" eaLnBrk="1" hangingPunct="1">
              <a:spcBef>
                <a:spcPct val="50000"/>
              </a:spcBef>
              <a:buFontTx/>
              <a:buAutoNum type="arabicPeriod"/>
            </a:pPr>
            <a:r>
              <a:rPr lang="en-AU" altLang="en-US" sz="1400"/>
              <a:t>Is there a need for a written revelation from God if they are in our minds and on our hearts?</a:t>
            </a:r>
          </a:p>
          <a:p>
            <a:pPr algn="just" eaLnBrk="1" hangingPunct="1">
              <a:spcBef>
                <a:spcPct val="50000"/>
              </a:spcBef>
              <a:buFontTx/>
              <a:buAutoNum type="arabicPeriod"/>
            </a:pPr>
            <a:r>
              <a:rPr lang="en-AU" altLang="en-US" sz="1400"/>
              <a:t>How will the Old Covenant ‘disappear’?   Will any part of it ‘remain’ in effect under the New Covenat?  How do you know?</a:t>
            </a:r>
          </a:p>
          <a:p>
            <a:pPr algn="just" eaLnBrk="1" hangingPunct="1">
              <a:spcBef>
                <a:spcPct val="50000"/>
              </a:spcBef>
              <a:buFontTx/>
              <a:buAutoNum type="arabicPeriod"/>
            </a:pPr>
            <a:r>
              <a:rPr lang="en-AU" altLang="en-US" sz="1400"/>
              <a:t>What is legalism, really?   Is there legalism in the church today?   Please give some examples if you believe so?</a:t>
            </a:r>
          </a:p>
        </p:txBody>
      </p:sp>
      <p:sp>
        <p:nvSpPr>
          <p:cNvPr id="11273" name="Text Box 14">
            <a:extLst>
              <a:ext uri="{FF2B5EF4-FFF2-40B4-BE49-F238E27FC236}">
                <a16:creationId xmlns:a16="http://schemas.microsoft.com/office/drawing/2014/main" id="{747AB0FA-A5C6-2441-81DE-7FE66F8C1010}"/>
              </a:ext>
            </a:extLst>
          </p:cNvPr>
          <p:cNvSpPr txBox="1">
            <a:spLocks noChangeArrowheads="1"/>
          </p:cNvSpPr>
          <p:nvPr/>
        </p:nvSpPr>
        <p:spPr bwMode="auto">
          <a:xfrm>
            <a:off x="1125538" y="1631951"/>
            <a:ext cx="53276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solidFill>
                  <a:srgbClr val="CC0000"/>
                </a:solidFill>
              </a:rPr>
              <a:t>The immigrant sees a hope in the cities and farms of his ‘new homeland’.  It is natural and it is good.  For the Christian immigrant, we see a relationship with Jesus that over-rides all other visions.  The works of the law is the old country from which we fled with all of its impossibilities and legalisms.</a:t>
            </a:r>
          </a:p>
        </p:txBody>
      </p:sp>
      <p:grpSp>
        <p:nvGrpSpPr>
          <p:cNvPr id="15" name="Group 14">
            <a:extLst>
              <a:ext uri="{FF2B5EF4-FFF2-40B4-BE49-F238E27FC236}">
                <a16:creationId xmlns:a16="http://schemas.microsoft.com/office/drawing/2014/main" id="{726CD213-D02C-F64B-AAFB-14FF4AEDB599}"/>
              </a:ext>
            </a:extLst>
          </p:cNvPr>
          <p:cNvGrpSpPr/>
          <p:nvPr/>
        </p:nvGrpSpPr>
        <p:grpSpPr>
          <a:xfrm rot="16200000">
            <a:off x="-2147264" y="5200673"/>
            <a:ext cx="5544616" cy="584775"/>
            <a:chOff x="5445224" y="3008784"/>
            <a:chExt cx="5544616" cy="584775"/>
          </a:xfrm>
        </p:grpSpPr>
        <p:sp>
          <p:nvSpPr>
            <p:cNvPr id="16" name="TextBox 15">
              <a:extLst>
                <a:ext uri="{FF2B5EF4-FFF2-40B4-BE49-F238E27FC236}">
                  <a16:creationId xmlns:a16="http://schemas.microsoft.com/office/drawing/2014/main" id="{0338DE53-4B14-974C-8E57-0B0C6EB98FFF}"/>
                </a:ext>
              </a:extLst>
            </p:cNvPr>
            <p:cNvSpPr txBox="1"/>
            <p:nvPr/>
          </p:nvSpPr>
          <p:spPr>
            <a:xfrm>
              <a:off x="5445224" y="3008784"/>
              <a:ext cx="5472608" cy="584775"/>
            </a:xfrm>
            <a:prstGeom prst="rect">
              <a:avLst/>
            </a:prstGeom>
            <a:noFill/>
          </p:spPr>
          <p:txBody>
            <a:bodyPr wrap="square" rtlCol="0">
              <a:spAutoFit/>
            </a:bodyPr>
            <a:lstStyle/>
            <a:p>
              <a:r>
                <a:rPr lang="en-US" sz="3200" b="1" dirty="0">
                  <a:solidFill>
                    <a:srgbClr val="FF0000"/>
                  </a:solidFill>
                </a:rPr>
                <a:t>James J. Braddock’s Story</a:t>
              </a:r>
            </a:p>
          </p:txBody>
        </p:sp>
        <p:sp>
          <p:nvSpPr>
            <p:cNvPr id="17" name="TextBox 16">
              <a:extLst>
                <a:ext uri="{FF2B5EF4-FFF2-40B4-BE49-F238E27FC236}">
                  <a16:creationId xmlns:a16="http://schemas.microsoft.com/office/drawing/2014/main" id="{FB8C2CD0-F5A7-F24D-AA2C-E5223613390E}"/>
                </a:ext>
              </a:extLst>
            </p:cNvPr>
            <p:cNvSpPr txBox="1"/>
            <p:nvPr/>
          </p:nvSpPr>
          <p:spPr>
            <a:xfrm>
              <a:off x="5517232" y="3008784"/>
              <a:ext cx="5472608" cy="584775"/>
            </a:xfrm>
            <a:prstGeom prst="rect">
              <a:avLst/>
            </a:prstGeom>
            <a:noFill/>
          </p:spPr>
          <p:txBody>
            <a:bodyPr wrap="square" rtlCol="0">
              <a:spAutoFit/>
            </a:bodyPr>
            <a:lstStyle/>
            <a:p>
              <a:r>
                <a:rPr lang="en-US" sz="3200" b="1" dirty="0">
                  <a:solidFill>
                    <a:srgbClr val="FFFF00"/>
                  </a:solidFill>
                </a:rPr>
                <a:t>James J. Braddock’s Story</a:t>
              </a:r>
            </a:p>
          </p:txBody>
        </p:sp>
      </p:grpSp>
    </p:spTree>
    <p:extLst>
      <p:ext uri="{BB962C8B-B14F-4D97-AF65-F5344CB8AC3E}">
        <p14:creationId xmlns:p14="http://schemas.microsoft.com/office/powerpoint/2010/main" val="8053975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528924B-831A-E346-825F-C6875EB806DE}"/>
              </a:ext>
            </a:extLst>
          </p:cNvPr>
          <p:cNvSpPr/>
          <p:nvPr/>
        </p:nvSpPr>
        <p:spPr>
          <a:xfrm>
            <a:off x="571500" y="2952750"/>
            <a:ext cx="5753100" cy="5962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E7E2B6DA-E6E6-494B-876E-DAB0DD0F16E7}"/>
              </a:ext>
            </a:extLst>
          </p:cNvPr>
          <p:cNvSpPr>
            <a:spLocks noGrp="1"/>
          </p:cNvSpPr>
          <p:nvPr>
            <p:ph type="sldNum" sz="quarter" idx="12"/>
          </p:nvPr>
        </p:nvSpPr>
        <p:spPr>
          <a:xfrm>
            <a:off x="4843463" y="6059666"/>
            <a:ext cx="1543050" cy="649111"/>
          </a:xfrm>
        </p:spPr>
        <p:txBody>
          <a:bodyPr/>
          <a:lstStyle/>
          <a:p>
            <a:fld id="{8E22FFD7-7552-B44A-9234-BA862C260177}" type="slidenum">
              <a:rPr lang="en-US" smtClean="0"/>
              <a:t>72</a:t>
            </a:fld>
            <a:endParaRPr lang="en-US"/>
          </a:p>
        </p:txBody>
      </p:sp>
      <p:sp>
        <p:nvSpPr>
          <p:cNvPr id="4" name="Triangle 3">
            <a:extLst>
              <a:ext uri="{FF2B5EF4-FFF2-40B4-BE49-F238E27FC236}">
                <a16:creationId xmlns:a16="http://schemas.microsoft.com/office/drawing/2014/main" id="{9B45DC3E-BE14-6042-B8DA-C24F01AE09C9}"/>
              </a:ext>
            </a:extLst>
          </p:cNvPr>
          <p:cNvSpPr/>
          <p:nvPr/>
        </p:nvSpPr>
        <p:spPr>
          <a:xfrm flipV="1">
            <a:off x="1524000" y="6812846"/>
            <a:ext cx="3962400" cy="3905250"/>
          </a:xfrm>
          <a:prstGeom prst="triangl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id="{CA24F062-0D39-7E41-AFC8-313BF9059266}"/>
              </a:ext>
            </a:extLst>
          </p:cNvPr>
          <p:cNvSpPr/>
          <p:nvPr/>
        </p:nvSpPr>
        <p:spPr>
          <a:xfrm>
            <a:off x="1485900" y="1193096"/>
            <a:ext cx="3962400" cy="3905250"/>
          </a:xfrm>
          <a:prstGeom prst="triangl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6A1F494-C2BD-894E-9F28-29BE329F3AE6}"/>
              </a:ext>
            </a:extLst>
          </p:cNvPr>
          <p:cNvSpPr txBox="1"/>
          <p:nvPr/>
        </p:nvSpPr>
        <p:spPr>
          <a:xfrm>
            <a:off x="371475" y="5067300"/>
            <a:ext cx="6115050" cy="1754326"/>
          </a:xfrm>
          <a:prstGeom prst="rect">
            <a:avLst/>
          </a:prstGeom>
          <a:solidFill>
            <a:schemeClr val="bg1"/>
          </a:solidFill>
          <a:ln>
            <a:noFill/>
          </a:ln>
        </p:spPr>
        <p:txBody>
          <a:bodyPr wrap="square" rtlCol="0">
            <a:spAutoFit/>
          </a:bodyPr>
          <a:lstStyle/>
          <a:p>
            <a:pPr algn="ctr"/>
            <a:r>
              <a:rPr lang="en-US" sz="5400" b="1" dirty="0"/>
              <a:t>End of section one.   </a:t>
            </a:r>
          </a:p>
          <a:p>
            <a:pPr algn="ctr"/>
            <a:r>
              <a:rPr lang="en-US" sz="5400" b="1" dirty="0"/>
              <a:t>Go to section two</a:t>
            </a:r>
          </a:p>
        </p:txBody>
      </p:sp>
    </p:spTree>
    <p:extLst>
      <p:ext uri="{BB962C8B-B14F-4D97-AF65-F5344CB8AC3E}">
        <p14:creationId xmlns:p14="http://schemas.microsoft.com/office/powerpoint/2010/main" val="33415136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528924B-831A-E346-825F-C6875EB806DE}"/>
              </a:ext>
            </a:extLst>
          </p:cNvPr>
          <p:cNvSpPr/>
          <p:nvPr/>
        </p:nvSpPr>
        <p:spPr>
          <a:xfrm>
            <a:off x="571500" y="2952750"/>
            <a:ext cx="5753100" cy="5962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E7E2B6DA-E6E6-494B-876E-DAB0DD0F16E7}"/>
              </a:ext>
            </a:extLst>
          </p:cNvPr>
          <p:cNvSpPr>
            <a:spLocks noGrp="1"/>
          </p:cNvSpPr>
          <p:nvPr>
            <p:ph type="sldNum" sz="quarter" idx="12"/>
          </p:nvPr>
        </p:nvSpPr>
        <p:spPr>
          <a:xfrm>
            <a:off x="4843463" y="6059666"/>
            <a:ext cx="1543050" cy="649111"/>
          </a:xfrm>
        </p:spPr>
        <p:txBody>
          <a:bodyPr/>
          <a:lstStyle/>
          <a:p>
            <a:fld id="{8E22FFD7-7552-B44A-9234-BA862C260177}" type="slidenum">
              <a:rPr lang="en-US" smtClean="0"/>
              <a:t>73</a:t>
            </a:fld>
            <a:endParaRPr lang="en-US"/>
          </a:p>
        </p:txBody>
      </p:sp>
      <p:sp>
        <p:nvSpPr>
          <p:cNvPr id="4" name="Triangle 3">
            <a:extLst>
              <a:ext uri="{FF2B5EF4-FFF2-40B4-BE49-F238E27FC236}">
                <a16:creationId xmlns:a16="http://schemas.microsoft.com/office/drawing/2014/main" id="{9B45DC3E-BE14-6042-B8DA-C24F01AE09C9}"/>
              </a:ext>
            </a:extLst>
          </p:cNvPr>
          <p:cNvSpPr/>
          <p:nvPr/>
        </p:nvSpPr>
        <p:spPr>
          <a:xfrm flipV="1">
            <a:off x="1466850" y="5955596"/>
            <a:ext cx="3962400" cy="3905250"/>
          </a:xfrm>
          <a:prstGeom prst="triangl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id="{CA24F062-0D39-7E41-AFC8-313BF9059266}"/>
              </a:ext>
            </a:extLst>
          </p:cNvPr>
          <p:cNvSpPr/>
          <p:nvPr/>
        </p:nvSpPr>
        <p:spPr>
          <a:xfrm>
            <a:off x="1485900" y="1193096"/>
            <a:ext cx="3962400" cy="3905250"/>
          </a:xfrm>
          <a:prstGeom prst="triangl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6A1F494-C2BD-894E-9F28-29BE329F3AE6}"/>
              </a:ext>
            </a:extLst>
          </p:cNvPr>
          <p:cNvSpPr txBox="1"/>
          <p:nvPr/>
        </p:nvSpPr>
        <p:spPr>
          <a:xfrm>
            <a:off x="466725" y="5086350"/>
            <a:ext cx="6115050" cy="923330"/>
          </a:xfrm>
          <a:prstGeom prst="rect">
            <a:avLst/>
          </a:prstGeom>
          <a:solidFill>
            <a:schemeClr val="bg1"/>
          </a:solidFill>
          <a:ln>
            <a:noFill/>
          </a:ln>
        </p:spPr>
        <p:txBody>
          <a:bodyPr wrap="square" rtlCol="0">
            <a:spAutoFit/>
          </a:bodyPr>
          <a:lstStyle/>
          <a:p>
            <a:pPr algn="ctr"/>
            <a:r>
              <a:rPr lang="en-US" sz="5400" b="1" dirty="0"/>
              <a:t>Start of section two   </a:t>
            </a:r>
          </a:p>
        </p:txBody>
      </p:sp>
    </p:spTree>
    <p:extLst>
      <p:ext uri="{BB962C8B-B14F-4D97-AF65-F5344CB8AC3E}">
        <p14:creationId xmlns:p14="http://schemas.microsoft.com/office/powerpoint/2010/main" val="40801719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3">
            <a:extLst>
              <a:ext uri="{FF2B5EF4-FFF2-40B4-BE49-F238E27FC236}">
                <a16:creationId xmlns:a16="http://schemas.microsoft.com/office/drawing/2014/main" id="{5F69A0F9-09D2-AB4C-AC93-01116D01DF6D}"/>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2ECEA910-AFEA-2D4C-8760-DF77D5332268}" type="slidenum">
              <a:rPr lang="en-AU" altLang="en-US" sz="1400"/>
              <a:pPr>
                <a:spcBef>
                  <a:spcPct val="0"/>
                </a:spcBef>
                <a:buFontTx/>
                <a:buNone/>
              </a:pPr>
              <a:t>74</a:t>
            </a:fld>
            <a:endParaRPr lang="en-AU" altLang="en-US" sz="1400"/>
          </a:p>
        </p:txBody>
      </p:sp>
      <p:sp>
        <p:nvSpPr>
          <p:cNvPr id="14338" name="Rectangle 2">
            <a:extLst>
              <a:ext uri="{FF2B5EF4-FFF2-40B4-BE49-F238E27FC236}">
                <a16:creationId xmlns:a16="http://schemas.microsoft.com/office/drawing/2014/main" id="{E78A19DC-D797-A646-8F8F-5424E54D1EE0}"/>
              </a:ext>
            </a:extLst>
          </p:cNvPr>
          <p:cNvSpPr>
            <a:spLocks noChangeArrowheads="1"/>
          </p:cNvSpPr>
          <p:nvPr/>
        </p:nvSpPr>
        <p:spPr bwMode="auto">
          <a:xfrm>
            <a:off x="0" y="0"/>
            <a:ext cx="6858000" cy="12192000"/>
          </a:xfrm>
          <a:prstGeom prst="rect">
            <a:avLst/>
          </a:prstGeom>
          <a:gradFill rotWithShape="1">
            <a:gsLst>
              <a:gs pos="0">
                <a:srgbClr val="000066"/>
              </a:gs>
              <a:gs pos="100000">
                <a:srgbClr val="000000"/>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4339" name="Rectangle 3">
            <a:extLst>
              <a:ext uri="{FF2B5EF4-FFF2-40B4-BE49-F238E27FC236}">
                <a16:creationId xmlns:a16="http://schemas.microsoft.com/office/drawing/2014/main" id="{35875457-75FA-024A-8C9F-1F3C3C349696}"/>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14340" name="Picture 4" descr="240px-Bloch-SermonOnTheMount">
            <a:extLst>
              <a:ext uri="{FF2B5EF4-FFF2-40B4-BE49-F238E27FC236}">
                <a16:creationId xmlns:a16="http://schemas.microsoft.com/office/drawing/2014/main" id="{B57E6B2D-66CA-8D46-9F73-163D85DEB2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WordArt 5">
            <a:extLst>
              <a:ext uri="{FF2B5EF4-FFF2-40B4-BE49-F238E27FC236}">
                <a16:creationId xmlns:a16="http://schemas.microsoft.com/office/drawing/2014/main" id="{E97A153C-7D09-C247-930A-50D79201E4D4}"/>
              </a:ext>
            </a:extLst>
          </p:cNvPr>
          <p:cNvSpPr>
            <a:spLocks noChangeArrowheads="1" noChangeShapeType="1" noTextEdit="1"/>
          </p:cNvSpPr>
          <p:nvPr/>
        </p:nvSpPr>
        <p:spPr bwMode="auto">
          <a:xfrm rot="5400000">
            <a:off x="-1647031" y="4836319"/>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14342" name="AutoShape 6">
            <a:extLst>
              <a:ext uri="{FF2B5EF4-FFF2-40B4-BE49-F238E27FC236}">
                <a16:creationId xmlns:a16="http://schemas.microsoft.com/office/drawing/2014/main" id="{BCB03507-CCBE-2D4A-ACC9-23E05F754E1D}"/>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4343" name="AutoShape 7">
            <a:extLst>
              <a:ext uri="{FF2B5EF4-FFF2-40B4-BE49-F238E27FC236}">
                <a16:creationId xmlns:a16="http://schemas.microsoft.com/office/drawing/2014/main" id="{F47670D2-F6F1-8247-B7D8-A52E9F60EB39}"/>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4344" name="Text Box 8">
            <a:extLst>
              <a:ext uri="{FF2B5EF4-FFF2-40B4-BE49-F238E27FC236}">
                <a16:creationId xmlns:a16="http://schemas.microsoft.com/office/drawing/2014/main" id="{80579622-AB89-684C-969C-FE49A20971A2}"/>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000">
                <a:solidFill>
                  <a:schemeClr val="bg1"/>
                </a:solidFill>
              </a:rPr>
              <a:t>Jesus preaching the “Sermon On The Mount”</a:t>
            </a:r>
          </a:p>
          <a:p>
            <a:pPr algn="ctr" eaLnBrk="1" hangingPunct="1">
              <a:spcBef>
                <a:spcPct val="50000"/>
              </a:spcBef>
              <a:buFontTx/>
              <a:buNone/>
            </a:pPr>
            <a:r>
              <a:rPr lang="en-AU" altLang="en-US" sz="1000">
                <a:solidFill>
                  <a:schemeClr val="bg1"/>
                </a:solidFill>
              </a:rPr>
              <a:t>By  Karl Heinrich Bloch</a:t>
            </a:r>
          </a:p>
        </p:txBody>
      </p:sp>
      <p:sp>
        <p:nvSpPr>
          <p:cNvPr id="14345" name="Text Box 9">
            <a:extLst>
              <a:ext uri="{FF2B5EF4-FFF2-40B4-BE49-F238E27FC236}">
                <a16:creationId xmlns:a16="http://schemas.microsoft.com/office/drawing/2014/main" id="{C95E7B3D-7620-DB40-BA56-A0B7AB2B87F9}"/>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200" b="1">
                <a:solidFill>
                  <a:schemeClr val="bg1"/>
                </a:solidFill>
              </a:rPr>
              <a:t>The Study prepared by</a:t>
            </a:r>
          </a:p>
          <a:p>
            <a:pPr algn="ctr" eaLnBrk="1" hangingPunct="1">
              <a:spcBef>
                <a:spcPct val="50000"/>
              </a:spcBef>
              <a:buFontTx/>
              <a:buNone/>
            </a:pPr>
            <a:r>
              <a:rPr lang="en-AU" altLang="en-US" sz="1200" b="1">
                <a:solidFill>
                  <a:schemeClr val="bg1"/>
                </a:solidFill>
              </a:rPr>
              <a:t>L. M.  Ancell , 2010   Australia</a:t>
            </a:r>
          </a:p>
        </p:txBody>
      </p:sp>
      <p:sp>
        <p:nvSpPr>
          <p:cNvPr id="14346" name="Line 10">
            <a:extLst>
              <a:ext uri="{FF2B5EF4-FFF2-40B4-BE49-F238E27FC236}">
                <a16:creationId xmlns:a16="http://schemas.microsoft.com/office/drawing/2014/main" id="{E6BA783D-B5EB-9E4B-8C2B-B83ED3A831D9}"/>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 name="Line 11">
            <a:extLst>
              <a:ext uri="{FF2B5EF4-FFF2-40B4-BE49-F238E27FC236}">
                <a16:creationId xmlns:a16="http://schemas.microsoft.com/office/drawing/2014/main" id="{0025F797-F17E-8A48-A2FC-FBCFB247C8B1}"/>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8" name="Line 12">
            <a:extLst>
              <a:ext uri="{FF2B5EF4-FFF2-40B4-BE49-F238E27FC236}">
                <a16:creationId xmlns:a16="http://schemas.microsoft.com/office/drawing/2014/main" id="{6062EB3A-5C0F-7543-895B-F7EA43FF553B}"/>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9" name="Line 13">
            <a:extLst>
              <a:ext uri="{FF2B5EF4-FFF2-40B4-BE49-F238E27FC236}">
                <a16:creationId xmlns:a16="http://schemas.microsoft.com/office/drawing/2014/main" id="{A034B0B2-30DD-5440-80C4-E75A61B564A4}"/>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0" name="AutoShape 14">
            <a:extLst>
              <a:ext uri="{FF2B5EF4-FFF2-40B4-BE49-F238E27FC236}">
                <a16:creationId xmlns:a16="http://schemas.microsoft.com/office/drawing/2014/main" id="{EC83FF16-633D-964D-AD07-4967BA1E5A1A}"/>
              </a:ext>
            </a:extLst>
          </p:cNvPr>
          <p:cNvSpPr>
            <a:spLocks noChangeArrowheads="1"/>
          </p:cNvSpPr>
          <p:nvPr/>
        </p:nvSpPr>
        <p:spPr bwMode="auto">
          <a:xfrm flipH="1">
            <a:off x="1" y="9480550"/>
            <a:ext cx="1196975" cy="1295400"/>
          </a:xfrm>
          <a:prstGeom prst="triangle">
            <a:avLst>
              <a:gd name="adj" fmla="val 50000"/>
            </a:avLst>
          </a:prstGeom>
          <a:solidFill>
            <a:srgbClr val="000000"/>
          </a:solidFill>
          <a:ln>
            <a:noFill/>
          </a:ln>
          <a:effectLs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4351" name="Text Box 15">
            <a:extLst>
              <a:ext uri="{FF2B5EF4-FFF2-40B4-BE49-F238E27FC236}">
                <a16:creationId xmlns:a16="http://schemas.microsoft.com/office/drawing/2014/main" id="{C7E718F9-8B30-2F41-9EB8-7B278D6626F4}"/>
              </a:ext>
            </a:extLst>
          </p:cNvPr>
          <p:cNvSpPr txBox="1">
            <a:spLocks noChangeArrowheads="1"/>
          </p:cNvSpPr>
          <p:nvPr/>
        </p:nvSpPr>
        <p:spPr bwMode="auto">
          <a:xfrm>
            <a:off x="2997200" y="6959600"/>
            <a:ext cx="34559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AU" altLang="en-US" sz="1800" b="1">
                <a:solidFill>
                  <a:schemeClr val="bg1"/>
                </a:solidFill>
              </a:rPr>
              <a:t>A  STUDY  IN  PRACTICAL CHRISTOLOGY  FOR  THE 21</a:t>
            </a:r>
            <a:r>
              <a:rPr lang="en-AU" altLang="en-US" sz="1800" b="1" baseline="30000">
                <a:solidFill>
                  <a:schemeClr val="bg1"/>
                </a:solidFill>
              </a:rPr>
              <a:t>ST</a:t>
            </a:r>
            <a:r>
              <a:rPr lang="en-AU" altLang="en-US" sz="1800" b="1">
                <a:solidFill>
                  <a:schemeClr val="bg1"/>
                </a:solidFill>
              </a:rPr>
              <a:t>  CENTURY</a:t>
            </a:r>
            <a:endParaRPr lang="en-AU" altLang="en-US" sz="1800"/>
          </a:p>
        </p:txBody>
      </p:sp>
    </p:spTree>
    <p:extLst>
      <p:ext uri="{BB962C8B-B14F-4D97-AF65-F5344CB8AC3E}">
        <p14:creationId xmlns:p14="http://schemas.microsoft.com/office/powerpoint/2010/main" val="10472738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3">
            <a:extLst>
              <a:ext uri="{FF2B5EF4-FFF2-40B4-BE49-F238E27FC236}">
                <a16:creationId xmlns:a16="http://schemas.microsoft.com/office/drawing/2014/main" id="{17F77E90-631C-E240-83CD-E2BBC9F13141}"/>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4A4BF84C-AA22-1F4F-8B76-B9090F2A3664}" type="slidenum">
              <a:rPr lang="en-AU" altLang="en-US" sz="1400"/>
              <a:pPr>
                <a:spcBef>
                  <a:spcPct val="0"/>
                </a:spcBef>
                <a:buFontTx/>
                <a:buNone/>
              </a:pPr>
              <a:t>75</a:t>
            </a:fld>
            <a:endParaRPr lang="en-AU" altLang="en-US" sz="1400"/>
          </a:p>
        </p:txBody>
      </p:sp>
      <p:sp>
        <p:nvSpPr>
          <p:cNvPr id="15362" name="Rectangle 2">
            <a:extLst>
              <a:ext uri="{FF2B5EF4-FFF2-40B4-BE49-F238E27FC236}">
                <a16:creationId xmlns:a16="http://schemas.microsoft.com/office/drawing/2014/main" id="{E8F741D1-8733-6F41-9124-40742E89016E}"/>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5363" name="Group 3">
            <a:extLst>
              <a:ext uri="{FF2B5EF4-FFF2-40B4-BE49-F238E27FC236}">
                <a16:creationId xmlns:a16="http://schemas.microsoft.com/office/drawing/2014/main" id="{6CA7DCCB-7211-2D4E-B16A-19D84AFACD6E}"/>
              </a:ext>
            </a:extLst>
          </p:cNvPr>
          <p:cNvGrpSpPr>
            <a:grpSpLocks/>
          </p:cNvGrpSpPr>
          <p:nvPr/>
        </p:nvGrpSpPr>
        <p:grpSpPr bwMode="auto">
          <a:xfrm>
            <a:off x="188913" y="1416051"/>
            <a:ext cx="836612" cy="2030413"/>
            <a:chOff x="119" y="252"/>
            <a:chExt cx="527" cy="1279"/>
          </a:xfrm>
        </p:grpSpPr>
        <p:sp>
          <p:nvSpPr>
            <p:cNvPr id="15371" name="Rectangle 4">
              <a:extLst>
                <a:ext uri="{FF2B5EF4-FFF2-40B4-BE49-F238E27FC236}">
                  <a16:creationId xmlns:a16="http://schemas.microsoft.com/office/drawing/2014/main" id="{4EA16289-39FD-624A-BAFA-755DD9C5375F}"/>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5372" name="Line 5">
              <a:extLst>
                <a:ext uri="{FF2B5EF4-FFF2-40B4-BE49-F238E27FC236}">
                  <a16:creationId xmlns:a16="http://schemas.microsoft.com/office/drawing/2014/main" id="{D734CE9C-50F8-FF45-8661-5A51B88400BF}"/>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3" name="Line 6">
              <a:extLst>
                <a:ext uri="{FF2B5EF4-FFF2-40B4-BE49-F238E27FC236}">
                  <a16:creationId xmlns:a16="http://schemas.microsoft.com/office/drawing/2014/main" id="{74727AEA-CF29-FB45-9739-820A42575B33}"/>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4" name="Text Box 7">
              <a:extLst>
                <a:ext uri="{FF2B5EF4-FFF2-40B4-BE49-F238E27FC236}">
                  <a16:creationId xmlns:a16="http://schemas.microsoft.com/office/drawing/2014/main" id="{90A84C7A-2BD4-9947-9318-ACFEE16A5E9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15364" name="Text Box 8">
            <a:extLst>
              <a:ext uri="{FF2B5EF4-FFF2-40B4-BE49-F238E27FC236}">
                <a16:creationId xmlns:a16="http://schemas.microsoft.com/office/drawing/2014/main" id="{D6F6172A-356D-704E-B6DE-C51654164D53}"/>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15365" name="Text Box 13">
            <a:extLst>
              <a:ext uri="{FF2B5EF4-FFF2-40B4-BE49-F238E27FC236}">
                <a16:creationId xmlns:a16="http://schemas.microsoft.com/office/drawing/2014/main" id="{CE4337EC-901B-6145-B797-CB63989DF410}"/>
              </a:ext>
            </a:extLst>
          </p:cNvPr>
          <p:cNvSpPr txBox="1">
            <a:spLocks noChangeArrowheads="1"/>
          </p:cNvSpPr>
          <p:nvPr/>
        </p:nvSpPr>
        <p:spPr bwMode="auto">
          <a:xfrm>
            <a:off x="1125538" y="1558926"/>
            <a:ext cx="5327650"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200"/>
              <a:t>When one sits down to read, Hebrews 9 and 10, one can not get beyond the monumentally big idea of sacrifice.   It is an over powering topic in all of the letter to the Hebrews, but here it takes on the more substantial role of being the final work of Jesus’ earthly ministry.  He did for us what we can not do for ourselves, no matter how good we are at obeying all of the laws that are out there to guide us in living a Godly life.    </a:t>
            </a:r>
          </a:p>
          <a:p>
            <a:pPr algn="just" eaLnBrk="1" hangingPunct="1">
              <a:spcBef>
                <a:spcPct val="50000"/>
              </a:spcBef>
              <a:buFontTx/>
              <a:buNone/>
            </a:pPr>
            <a:r>
              <a:rPr lang="en-AU" altLang="en-US" sz="1200"/>
              <a:t>Let us be clear at the outset, that we do have things that we are to do.  There are things that are written down that we must obey.  But even if we were to do the best job ever done in keeping the new covenants laws, we will be short.  We need Jesus and what He has done for us.</a:t>
            </a:r>
          </a:p>
          <a:p>
            <a:pPr algn="just" eaLnBrk="1" hangingPunct="1">
              <a:spcBef>
                <a:spcPct val="50000"/>
              </a:spcBef>
              <a:buFontTx/>
              <a:buNone/>
            </a:pPr>
            <a:r>
              <a:rPr lang="en-AU" altLang="en-US" sz="1600" b="1"/>
              <a:t>Prayer --- Prayer</a:t>
            </a:r>
          </a:p>
          <a:p>
            <a:pPr algn="just" eaLnBrk="1" hangingPunct="1">
              <a:spcBef>
                <a:spcPct val="50000"/>
              </a:spcBef>
              <a:buFontTx/>
              <a:buNone/>
            </a:pPr>
            <a:endParaRPr lang="en-AU" altLang="en-US" sz="1600" b="1"/>
          </a:p>
          <a:p>
            <a:pPr algn="just" eaLnBrk="1" hangingPunct="1">
              <a:spcBef>
                <a:spcPct val="50000"/>
              </a:spcBef>
              <a:buFontTx/>
              <a:buNone/>
            </a:pPr>
            <a:endParaRPr lang="en-AU" altLang="en-US" sz="1200"/>
          </a:p>
          <a:p>
            <a:pPr algn="just" eaLnBrk="1" hangingPunct="1">
              <a:spcBef>
                <a:spcPct val="50000"/>
              </a:spcBef>
              <a:buFontTx/>
              <a:buNone/>
            </a:pPr>
            <a:endParaRPr lang="en-AU" altLang="en-US" sz="1200"/>
          </a:p>
        </p:txBody>
      </p:sp>
      <p:sp>
        <p:nvSpPr>
          <p:cNvPr id="15366" name="WordArt 14">
            <a:extLst>
              <a:ext uri="{FF2B5EF4-FFF2-40B4-BE49-F238E27FC236}">
                <a16:creationId xmlns:a16="http://schemas.microsoft.com/office/drawing/2014/main" id="{AD6B7519-5D06-DF47-A1FE-1B2DBDAEEBBD}"/>
              </a:ext>
            </a:extLst>
          </p:cNvPr>
          <p:cNvSpPr>
            <a:spLocks noChangeArrowheads="1" noChangeShapeType="1" noTextEdit="1"/>
          </p:cNvSpPr>
          <p:nvPr/>
        </p:nvSpPr>
        <p:spPr bwMode="auto">
          <a:xfrm>
            <a:off x="2492375" y="4224338"/>
            <a:ext cx="2376488"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Sacrifices</a:t>
            </a:r>
          </a:p>
        </p:txBody>
      </p:sp>
      <p:sp>
        <p:nvSpPr>
          <p:cNvPr id="15367" name="Text Box 15">
            <a:extLst>
              <a:ext uri="{FF2B5EF4-FFF2-40B4-BE49-F238E27FC236}">
                <a16:creationId xmlns:a16="http://schemas.microsoft.com/office/drawing/2014/main" id="{C36D6474-5033-064A-BFA0-66988FA87BDD}"/>
              </a:ext>
            </a:extLst>
          </p:cNvPr>
          <p:cNvSpPr txBox="1">
            <a:spLocks noChangeArrowheads="1"/>
          </p:cNvSpPr>
          <p:nvPr/>
        </p:nvSpPr>
        <p:spPr bwMode="auto">
          <a:xfrm>
            <a:off x="1196976" y="5087938"/>
            <a:ext cx="5256213" cy="553997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200"/>
              <a:t>James J Braddock was a man who loved his family dearly.  He lived at a time in world history where just the idea of putting food on the table was a major concern.  Jobs were day long events with no promise of a job tomorrow.  You answered a ‘cattle call’ and worked, in his area, on the dock for one day at greatly reduced wages.  You could barely call it a living and his yet he was determined to keep his family together and to do the best job possible to put some bit of food on the table and some heat in the stove.  A noble heart, to say the least.</a:t>
            </a:r>
          </a:p>
          <a:p>
            <a:pPr algn="just" eaLnBrk="1" hangingPunct="1">
              <a:spcBef>
                <a:spcPct val="50000"/>
              </a:spcBef>
              <a:buFontTx/>
              <a:buNone/>
            </a:pPr>
            <a:r>
              <a:rPr lang="en-AU" altLang="en-US" sz="1200"/>
              <a:t>The one thing that he had going was a very strong chin and a very powerful right hand.  So, he took on fights to put some extra money in the til.  It all paid off.  In the middle of the Great Depression, this man who became the hero of the downcast, keep on fighting to keep his family together.  He keep on struggling, and he keep on winning, until he beat Max Baer to become the heavy weight champion of the world.  He held this title until he was finally dethroned by Joe Louis, the greatest boxer of the last 100 years by many accounts.</a:t>
            </a:r>
          </a:p>
          <a:p>
            <a:pPr algn="just" eaLnBrk="1" hangingPunct="1">
              <a:spcBef>
                <a:spcPct val="50000"/>
              </a:spcBef>
              <a:buFontTx/>
              <a:buNone/>
            </a:pPr>
            <a:r>
              <a:rPr lang="en-AU" altLang="en-US" sz="1200"/>
              <a:t>James J. Braddock, fought not out of a love of boxing, but out of a necessity, a sacrifice that he was willing to make for his family.  It was the only way out of the desperate situation that he and his family found themselves.</a:t>
            </a:r>
          </a:p>
          <a:p>
            <a:pPr algn="just" eaLnBrk="1" hangingPunct="1">
              <a:spcBef>
                <a:spcPct val="50000"/>
              </a:spcBef>
              <a:buFontTx/>
              <a:buNone/>
            </a:pPr>
            <a:r>
              <a:rPr lang="en-AU" altLang="en-US" sz="1200"/>
              <a:t>The press dubbed him the “Cinderella Man”, for out of the diversity of the times came one single success that lifted the hearts of millions of others through out the depressed regions of New Jersey and New York.  His sacrifice for his family, bolstered others, giving hope and focus to the people who were struggling just like he was struggling.  Our actions today will touch other lives.  That is a given.  But it is in the sense of real sacrifice that we find the most significant gifts that mankind has ever had offered to himself.</a:t>
            </a:r>
          </a:p>
        </p:txBody>
      </p:sp>
      <p:grpSp>
        <p:nvGrpSpPr>
          <p:cNvPr id="15368" name="Group 2">
            <a:extLst>
              <a:ext uri="{FF2B5EF4-FFF2-40B4-BE49-F238E27FC236}">
                <a16:creationId xmlns:a16="http://schemas.microsoft.com/office/drawing/2014/main" id="{3C34A589-5A8F-6A4B-8F42-4A88F257B913}"/>
              </a:ext>
            </a:extLst>
          </p:cNvPr>
          <p:cNvGrpSpPr>
            <a:grpSpLocks/>
          </p:cNvGrpSpPr>
          <p:nvPr/>
        </p:nvGrpSpPr>
        <p:grpSpPr bwMode="auto">
          <a:xfrm rot="16200000">
            <a:off x="-2291556" y="6344444"/>
            <a:ext cx="5545138" cy="584200"/>
            <a:chOff x="5445224" y="3008784"/>
            <a:chExt cx="5544616" cy="584775"/>
          </a:xfrm>
        </p:grpSpPr>
        <p:sp>
          <p:nvSpPr>
            <p:cNvPr id="15369" name="TextBox 1">
              <a:extLst>
                <a:ext uri="{FF2B5EF4-FFF2-40B4-BE49-F238E27FC236}">
                  <a16:creationId xmlns:a16="http://schemas.microsoft.com/office/drawing/2014/main" id="{68376607-3AED-0E4B-ABFE-F0B1EE755267}"/>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5370" name="TextBox 14">
              <a:extLst>
                <a:ext uri="{FF2B5EF4-FFF2-40B4-BE49-F238E27FC236}">
                  <a16:creationId xmlns:a16="http://schemas.microsoft.com/office/drawing/2014/main" id="{B54F34C7-D906-2B4C-88A6-8827EA9A7794}"/>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FF00"/>
                  </a:solidFill>
                </a:rPr>
                <a:t>James J. Braddock’s Story</a:t>
              </a:r>
            </a:p>
          </p:txBody>
        </p:sp>
      </p:grpSp>
    </p:spTree>
    <p:extLst>
      <p:ext uri="{BB962C8B-B14F-4D97-AF65-F5344CB8AC3E}">
        <p14:creationId xmlns:p14="http://schemas.microsoft.com/office/powerpoint/2010/main" val="42593517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3">
            <a:extLst>
              <a:ext uri="{FF2B5EF4-FFF2-40B4-BE49-F238E27FC236}">
                <a16:creationId xmlns:a16="http://schemas.microsoft.com/office/drawing/2014/main" id="{876B3639-2296-5344-8D72-34979C2424A7}"/>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987C06F6-F300-2242-972C-23D112637E18}" type="slidenum">
              <a:rPr lang="en-AU" altLang="en-US" sz="1400"/>
              <a:pPr>
                <a:spcBef>
                  <a:spcPct val="0"/>
                </a:spcBef>
                <a:buFontTx/>
                <a:buNone/>
              </a:pPr>
              <a:t>76</a:t>
            </a:fld>
            <a:endParaRPr lang="en-AU" altLang="en-US" sz="1400"/>
          </a:p>
        </p:txBody>
      </p:sp>
      <p:sp>
        <p:nvSpPr>
          <p:cNvPr id="16386" name="Rectangle 2">
            <a:extLst>
              <a:ext uri="{FF2B5EF4-FFF2-40B4-BE49-F238E27FC236}">
                <a16:creationId xmlns:a16="http://schemas.microsoft.com/office/drawing/2014/main" id="{58453527-11D4-A04B-BBDE-7F04BE17FE0A}"/>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6387" name="Group 3">
            <a:extLst>
              <a:ext uri="{FF2B5EF4-FFF2-40B4-BE49-F238E27FC236}">
                <a16:creationId xmlns:a16="http://schemas.microsoft.com/office/drawing/2014/main" id="{4F3123DF-FB18-EF4F-A6E3-59B6E2C5B060}"/>
              </a:ext>
            </a:extLst>
          </p:cNvPr>
          <p:cNvGrpSpPr>
            <a:grpSpLocks/>
          </p:cNvGrpSpPr>
          <p:nvPr/>
        </p:nvGrpSpPr>
        <p:grpSpPr bwMode="auto">
          <a:xfrm>
            <a:off x="0" y="1492251"/>
            <a:ext cx="836612" cy="2030413"/>
            <a:chOff x="119" y="252"/>
            <a:chExt cx="527" cy="1279"/>
          </a:xfrm>
        </p:grpSpPr>
        <p:sp>
          <p:nvSpPr>
            <p:cNvPr id="16396" name="Rectangle 4">
              <a:extLst>
                <a:ext uri="{FF2B5EF4-FFF2-40B4-BE49-F238E27FC236}">
                  <a16:creationId xmlns:a16="http://schemas.microsoft.com/office/drawing/2014/main" id="{D20D9153-61B0-BF41-897B-A8A6B4D96E3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6397" name="Line 5">
              <a:extLst>
                <a:ext uri="{FF2B5EF4-FFF2-40B4-BE49-F238E27FC236}">
                  <a16:creationId xmlns:a16="http://schemas.microsoft.com/office/drawing/2014/main" id="{2B938C53-B079-3544-8ABF-0972F5C0A9F1}"/>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98" name="Line 6">
              <a:extLst>
                <a:ext uri="{FF2B5EF4-FFF2-40B4-BE49-F238E27FC236}">
                  <a16:creationId xmlns:a16="http://schemas.microsoft.com/office/drawing/2014/main" id="{68C0B38D-6B5C-E54B-B1D4-F810563A006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99" name="Text Box 7">
              <a:extLst>
                <a:ext uri="{FF2B5EF4-FFF2-40B4-BE49-F238E27FC236}">
                  <a16:creationId xmlns:a16="http://schemas.microsoft.com/office/drawing/2014/main" id="{47C2ACC6-B95F-7A49-920E-62B41F7F939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16388" name="WordArt 10">
            <a:extLst>
              <a:ext uri="{FF2B5EF4-FFF2-40B4-BE49-F238E27FC236}">
                <a16:creationId xmlns:a16="http://schemas.microsoft.com/office/drawing/2014/main" id="{48733057-9BEF-7449-A1E5-11DA344DBFA9}"/>
              </a:ext>
            </a:extLst>
          </p:cNvPr>
          <p:cNvSpPr>
            <a:spLocks noChangeArrowheads="1" noChangeShapeType="1" noTextEdit="1"/>
          </p:cNvSpPr>
          <p:nvPr/>
        </p:nvSpPr>
        <p:spPr bwMode="auto">
          <a:xfrm>
            <a:off x="1268413" y="1703388"/>
            <a:ext cx="2514600" cy="36036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9: 1 - 10</a:t>
            </a:r>
          </a:p>
        </p:txBody>
      </p:sp>
      <p:sp>
        <p:nvSpPr>
          <p:cNvPr id="16389" name="Text Box 15">
            <a:extLst>
              <a:ext uri="{FF2B5EF4-FFF2-40B4-BE49-F238E27FC236}">
                <a16:creationId xmlns:a16="http://schemas.microsoft.com/office/drawing/2014/main" id="{1E4F1087-AAA6-B247-81ED-6948A5FB4302}"/>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16390" name="Text Box 16">
            <a:extLst>
              <a:ext uri="{FF2B5EF4-FFF2-40B4-BE49-F238E27FC236}">
                <a16:creationId xmlns:a16="http://schemas.microsoft.com/office/drawing/2014/main" id="{B3FB1326-F5C1-7340-89EC-40DF0C845C9B}"/>
              </a:ext>
            </a:extLst>
          </p:cNvPr>
          <p:cNvSpPr txBox="1">
            <a:spLocks noChangeArrowheads="1"/>
          </p:cNvSpPr>
          <p:nvPr/>
        </p:nvSpPr>
        <p:spPr bwMode="auto">
          <a:xfrm>
            <a:off x="1268414" y="2351088"/>
            <a:ext cx="4968875"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200"/>
              <a:t>9:1 Now </a:t>
            </a:r>
            <a:r>
              <a:rPr lang="en-AU" altLang="en-US" sz="1200" u="sng"/>
              <a:t>even the first covenant </a:t>
            </a:r>
            <a:r>
              <a:rPr lang="en-AU" altLang="en-US" sz="1200" b="1"/>
              <a:t>had regulations </a:t>
            </a:r>
            <a:r>
              <a:rPr lang="en-AU" altLang="en-US" sz="1200"/>
              <a:t>of divine worship and the earthly sanctuary. 2 For there was a tabernacle prepared, the outer one, in which were the lamp-stand and the table and the sacred bread; this is called the holy place. 3 And behind the second veil, there was a tabernacle which is called the Holy of Holies, 4 having a golden altar of incense and the ark of the covenant covered on all sides with gold, in which was a golden jar holding the manna, and Aaron's rod which budded, and the tables of the covenant. 5 And above it were the cherubim of glory overshadowing the mercy seat; but of these things we cannot now speak in detail. 6 Now when these things have been thus prepared, the priests are continually entering the outer tabernacle, performing the divine worship, 7 but into the second only the high priest enters, once a year, </a:t>
            </a:r>
            <a:r>
              <a:rPr lang="en-AU" altLang="en-US" sz="1200" u="sng"/>
              <a:t>not without taking blood</a:t>
            </a:r>
            <a:r>
              <a:rPr lang="en-AU" altLang="en-US" sz="1200"/>
              <a:t>, which he offers for himself and for the sins of the people committed in ignorance. 8 The Holy Spirit is signifying this, that the way into the holy place has not yet been disclosed, while the outer tabernacle is still standing, 9 which is a symbol for the present time. Accordingly </a:t>
            </a:r>
            <a:r>
              <a:rPr lang="en-AU" altLang="en-US" sz="1200" u="sng"/>
              <a:t>both gifts and sacrifices are offered which cannot make the worshiper perfect in conscience</a:t>
            </a:r>
            <a:r>
              <a:rPr lang="en-AU" altLang="en-US" sz="1200"/>
              <a:t>, 10 since they relate only to food and drink and various washings, regulations for the body imposed until a time of reformation. </a:t>
            </a:r>
          </a:p>
        </p:txBody>
      </p:sp>
      <p:sp>
        <p:nvSpPr>
          <p:cNvPr id="16391" name="Text Box 17">
            <a:extLst>
              <a:ext uri="{FF2B5EF4-FFF2-40B4-BE49-F238E27FC236}">
                <a16:creationId xmlns:a16="http://schemas.microsoft.com/office/drawing/2014/main" id="{AB213CDB-2F49-5144-954F-22E2E762E515}"/>
              </a:ext>
            </a:extLst>
          </p:cNvPr>
          <p:cNvSpPr txBox="1">
            <a:spLocks noChangeArrowheads="1"/>
          </p:cNvSpPr>
          <p:nvPr/>
        </p:nvSpPr>
        <p:spPr bwMode="auto">
          <a:xfrm>
            <a:off x="1196976" y="6672264"/>
            <a:ext cx="5040313"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a:t>We live in a world that has regulations and bylaws by the boat load.  It is not a new idea to have to live within the boundaries of some law.  It is called </a:t>
            </a:r>
            <a:r>
              <a:rPr lang="en-AU" altLang="en-US" sz="1200" b="1"/>
              <a:t>“</a:t>
            </a:r>
            <a:r>
              <a:rPr lang="en-AU" altLang="en-US" sz="1200" b="1">
                <a:solidFill>
                  <a:schemeClr val="accent2"/>
                </a:solidFill>
              </a:rPr>
              <a:t>governance</a:t>
            </a:r>
            <a:r>
              <a:rPr lang="en-AU" altLang="en-US" sz="1200" b="1"/>
              <a:t>”.</a:t>
            </a:r>
          </a:p>
          <a:p>
            <a:pPr eaLnBrk="1" hangingPunct="1">
              <a:spcBef>
                <a:spcPct val="50000"/>
              </a:spcBef>
              <a:buFontTx/>
              <a:buAutoNum type="arabicPeriod"/>
            </a:pPr>
            <a:r>
              <a:rPr lang="en-AU" altLang="en-US" sz="1200"/>
              <a:t>Those that support the idea of no “governance” and absolutely no law are called </a:t>
            </a:r>
            <a:r>
              <a:rPr lang="en-AU" altLang="en-US" sz="1200" b="1">
                <a:solidFill>
                  <a:schemeClr val="accent2"/>
                </a:solidFill>
              </a:rPr>
              <a:t>antinomianialists</a:t>
            </a:r>
            <a:r>
              <a:rPr lang="en-AU" altLang="en-US" sz="1200">
                <a:solidFill>
                  <a:schemeClr val="accent2"/>
                </a:solidFill>
              </a:rPr>
              <a:t>,</a:t>
            </a:r>
            <a:r>
              <a:rPr lang="en-AU" altLang="en-US" sz="1200"/>
              <a:t> or </a:t>
            </a:r>
            <a:r>
              <a:rPr lang="en-AU" altLang="en-US" sz="1200" b="1">
                <a:solidFill>
                  <a:schemeClr val="accent2"/>
                </a:solidFill>
              </a:rPr>
              <a:t>anarchists</a:t>
            </a:r>
            <a:r>
              <a:rPr lang="en-AU" altLang="en-US" sz="1200"/>
              <a:t>, -with some being called </a:t>
            </a:r>
            <a:r>
              <a:rPr lang="en-AU" altLang="en-US" sz="1200" b="1">
                <a:solidFill>
                  <a:schemeClr val="accent2"/>
                </a:solidFill>
              </a:rPr>
              <a:t>Buddhists.</a:t>
            </a:r>
            <a:r>
              <a:rPr lang="en-AU" altLang="en-US" sz="1200"/>
              <a:t>   </a:t>
            </a:r>
            <a:r>
              <a:rPr lang="en-AU" altLang="en-US" sz="1200" b="1"/>
              <a:t>This is still very much with us today.</a:t>
            </a:r>
          </a:p>
          <a:p>
            <a:pPr eaLnBrk="1" hangingPunct="1">
              <a:spcBef>
                <a:spcPct val="50000"/>
              </a:spcBef>
              <a:buFontTx/>
              <a:buAutoNum type="arabicPeriod"/>
            </a:pPr>
            <a:r>
              <a:rPr lang="en-AU" altLang="en-US" sz="1200"/>
              <a:t>In the Old Testament, there were laws governing the temple and who could go where and who could do what with in it, even as Levites.  There were rules upon rules, upon rules, upon rules.</a:t>
            </a:r>
          </a:p>
          <a:p>
            <a:pPr eaLnBrk="1" hangingPunct="1">
              <a:spcBef>
                <a:spcPct val="50000"/>
              </a:spcBef>
              <a:buFontTx/>
              <a:buAutoNum type="arabicPeriod"/>
            </a:pPr>
            <a:r>
              <a:rPr lang="en-AU" altLang="en-US" sz="1200"/>
              <a:t>There was one primary rule: that blood had to be shed for the sins of the people, and to cleanse the relationship with God.</a:t>
            </a:r>
          </a:p>
          <a:p>
            <a:pPr eaLnBrk="1" hangingPunct="1">
              <a:spcBef>
                <a:spcPct val="50000"/>
              </a:spcBef>
              <a:buFontTx/>
              <a:buAutoNum type="arabicPeriod"/>
            </a:pPr>
            <a:r>
              <a:rPr lang="en-AU" altLang="en-US" sz="1200"/>
              <a:t>The great question is “Why?”   </a:t>
            </a:r>
            <a:r>
              <a:rPr lang="en-AU" altLang="en-US" sz="1200" b="1">
                <a:solidFill>
                  <a:schemeClr val="accent2"/>
                </a:solidFill>
              </a:rPr>
              <a:t>Why was it necessary to have “blood” shed to cleanse the people?</a:t>
            </a:r>
            <a:r>
              <a:rPr lang="en-AU" altLang="en-US" sz="1200"/>
              <a:t>    </a:t>
            </a:r>
            <a:r>
              <a:rPr lang="en-AU" altLang="en-US" sz="1200" b="1"/>
              <a:t>Why not water and soap?</a:t>
            </a:r>
          </a:p>
          <a:p>
            <a:pPr eaLnBrk="1" hangingPunct="1">
              <a:spcBef>
                <a:spcPct val="50000"/>
              </a:spcBef>
              <a:buFontTx/>
              <a:buAutoNum type="arabicPeriod"/>
            </a:pPr>
            <a:r>
              <a:rPr lang="en-AU" altLang="en-US" sz="1200"/>
              <a:t>I personally believe it is because God had said at the beginning that if we go against Him we will die, and the price of blood was a reminder that that was so.   Man did die at the Garden’s ‘Apple Eating Festival’, just not in the way that he expected.</a:t>
            </a:r>
          </a:p>
        </p:txBody>
      </p:sp>
      <p:sp>
        <p:nvSpPr>
          <p:cNvPr id="16392" name="WordArt 18">
            <a:extLst>
              <a:ext uri="{FF2B5EF4-FFF2-40B4-BE49-F238E27FC236}">
                <a16:creationId xmlns:a16="http://schemas.microsoft.com/office/drawing/2014/main" id="{8DCA8C42-9995-874F-ABAA-8DF82D2334E3}"/>
              </a:ext>
            </a:extLst>
          </p:cNvPr>
          <p:cNvSpPr>
            <a:spLocks noChangeArrowheads="1" noChangeShapeType="1" noTextEdit="1"/>
          </p:cNvSpPr>
          <p:nvPr/>
        </p:nvSpPr>
        <p:spPr bwMode="auto">
          <a:xfrm>
            <a:off x="1341438" y="6311900"/>
            <a:ext cx="1712912" cy="2159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Preliminaries</a:t>
            </a:r>
          </a:p>
        </p:txBody>
      </p:sp>
      <p:grpSp>
        <p:nvGrpSpPr>
          <p:cNvPr id="16393" name="Group 14">
            <a:extLst>
              <a:ext uri="{FF2B5EF4-FFF2-40B4-BE49-F238E27FC236}">
                <a16:creationId xmlns:a16="http://schemas.microsoft.com/office/drawing/2014/main" id="{8F3C1F56-BA9B-7E40-95FC-D8F789FC3CA1}"/>
              </a:ext>
            </a:extLst>
          </p:cNvPr>
          <p:cNvGrpSpPr>
            <a:grpSpLocks/>
          </p:cNvGrpSpPr>
          <p:nvPr/>
        </p:nvGrpSpPr>
        <p:grpSpPr bwMode="auto">
          <a:xfrm rot="16200000">
            <a:off x="-2291556" y="6344444"/>
            <a:ext cx="5545138" cy="584200"/>
            <a:chOff x="5445224" y="3008784"/>
            <a:chExt cx="5544616" cy="584775"/>
          </a:xfrm>
        </p:grpSpPr>
        <p:sp>
          <p:nvSpPr>
            <p:cNvPr id="16394" name="TextBox 15">
              <a:extLst>
                <a:ext uri="{FF2B5EF4-FFF2-40B4-BE49-F238E27FC236}">
                  <a16:creationId xmlns:a16="http://schemas.microsoft.com/office/drawing/2014/main" id="{5840CE94-1CE9-9A48-976D-447F6793495C}"/>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6395" name="TextBox 16">
              <a:extLst>
                <a:ext uri="{FF2B5EF4-FFF2-40B4-BE49-F238E27FC236}">
                  <a16:creationId xmlns:a16="http://schemas.microsoft.com/office/drawing/2014/main" id="{A1D029CB-6638-FA46-98EF-AF15DA242E61}"/>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FF00"/>
                  </a:solidFill>
                </a:rPr>
                <a:t>James J. Braddock’s Story</a:t>
              </a:r>
            </a:p>
          </p:txBody>
        </p:sp>
      </p:grpSp>
    </p:spTree>
    <p:extLst>
      <p:ext uri="{BB962C8B-B14F-4D97-AF65-F5344CB8AC3E}">
        <p14:creationId xmlns:p14="http://schemas.microsoft.com/office/powerpoint/2010/main" val="359308825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3">
            <a:extLst>
              <a:ext uri="{FF2B5EF4-FFF2-40B4-BE49-F238E27FC236}">
                <a16:creationId xmlns:a16="http://schemas.microsoft.com/office/drawing/2014/main" id="{CF85B32A-4EE2-F54F-A438-ABA8B03A4883}"/>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76C96816-BED4-3047-8021-44CF1F447BAA}" type="slidenum">
              <a:rPr lang="en-AU" altLang="en-US" sz="1400"/>
              <a:pPr>
                <a:spcBef>
                  <a:spcPct val="0"/>
                </a:spcBef>
                <a:buFontTx/>
                <a:buNone/>
              </a:pPr>
              <a:t>77</a:t>
            </a:fld>
            <a:endParaRPr lang="en-AU" altLang="en-US" sz="1400"/>
          </a:p>
        </p:txBody>
      </p:sp>
      <p:sp>
        <p:nvSpPr>
          <p:cNvPr id="17410" name="Rectangle 2">
            <a:extLst>
              <a:ext uri="{FF2B5EF4-FFF2-40B4-BE49-F238E27FC236}">
                <a16:creationId xmlns:a16="http://schemas.microsoft.com/office/drawing/2014/main" id="{C26BB945-E241-C64A-A648-76665ECE51A6}"/>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7411" name="Group 3">
            <a:extLst>
              <a:ext uri="{FF2B5EF4-FFF2-40B4-BE49-F238E27FC236}">
                <a16:creationId xmlns:a16="http://schemas.microsoft.com/office/drawing/2014/main" id="{D2833359-843C-7248-B2D0-C8FC3F1A1922}"/>
              </a:ext>
            </a:extLst>
          </p:cNvPr>
          <p:cNvGrpSpPr>
            <a:grpSpLocks/>
          </p:cNvGrpSpPr>
          <p:nvPr/>
        </p:nvGrpSpPr>
        <p:grpSpPr bwMode="auto">
          <a:xfrm>
            <a:off x="188913" y="1416051"/>
            <a:ext cx="836612" cy="2030413"/>
            <a:chOff x="119" y="252"/>
            <a:chExt cx="527" cy="1279"/>
          </a:xfrm>
        </p:grpSpPr>
        <p:sp>
          <p:nvSpPr>
            <p:cNvPr id="17419" name="Rectangle 4">
              <a:extLst>
                <a:ext uri="{FF2B5EF4-FFF2-40B4-BE49-F238E27FC236}">
                  <a16:creationId xmlns:a16="http://schemas.microsoft.com/office/drawing/2014/main" id="{5196EFAA-6958-2744-A49C-1A3213AC57E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7420" name="Line 5">
              <a:extLst>
                <a:ext uri="{FF2B5EF4-FFF2-40B4-BE49-F238E27FC236}">
                  <a16:creationId xmlns:a16="http://schemas.microsoft.com/office/drawing/2014/main" id="{8C0DF9BF-D7D1-BD49-91F8-17F84721921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1" name="Line 6">
              <a:extLst>
                <a:ext uri="{FF2B5EF4-FFF2-40B4-BE49-F238E27FC236}">
                  <a16:creationId xmlns:a16="http://schemas.microsoft.com/office/drawing/2014/main" id="{7D2FD9FD-6D51-9F46-AEA4-06EC91C25BF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2" name="Text Box 7">
              <a:extLst>
                <a:ext uri="{FF2B5EF4-FFF2-40B4-BE49-F238E27FC236}">
                  <a16:creationId xmlns:a16="http://schemas.microsoft.com/office/drawing/2014/main" id="{3CB050C3-F057-B646-9267-3F0C3D35D8D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17412" name="WordArt 9">
            <a:extLst>
              <a:ext uri="{FF2B5EF4-FFF2-40B4-BE49-F238E27FC236}">
                <a16:creationId xmlns:a16="http://schemas.microsoft.com/office/drawing/2014/main" id="{249D42CB-0CF6-664B-A306-97FE636C8B07}"/>
              </a:ext>
            </a:extLst>
          </p:cNvPr>
          <p:cNvSpPr>
            <a:spLocks noChangeArrowheads="1" noChangeShapeType="1" noTextEdit="1"/>
          </p:cNvSpPr>
          <p:nvPr/>
        </p:nvSpPr>
        <p:spPr bwMode="auto">
          <a:xfrm>
            <a:off x="1268413" y="1558926"/>
            <a:ext cx="2514600"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9: 11 - 22</a:t>
            </a:r>
          </a:p>
        </p:txBody>
      </p:sp>
      <p:sp>
        <p:nvSpPr>
          <p:cNvPr id="17413" name="Text Box 10">
            <a:extLst>
              <a:ext uri="{FF2B5EF4-FFF2-40B4-BE49-F238E27FC236}">
                <a16:creationId xmlns:a16="http://schemas.microsoft.com/office/drawing/2014/main" id="{59BA1AE0-8531-D246-AE9D-6BE009D8747D}"/>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10252" name="Text Box 12">
            <a:extLst>
              <a:ext uri="{FF2B5EF4-FFF2-40B4-BE49-F238E27FC236}">
                <a16:creationId xmlns:a16="http://schemas.microsoft.com/office/drawing/2014/main" id="{244E3D0B-FD71-1E49-A9E9-CE3F1E11C67C}"/>
              </a:ext>
            </a:extLst>
          </p:cNvPr>
          <p:cNvSpPr txBox="1">
            <a:spLocks noChangeArrowheads="1"/>
          </p:cNvSpPr>
          <p:nvPr/>
        </p:nvSpPr>
        <p:spPr bwMode="auto">
          <a:xfrm>
            <a:off x="1484314" y="2208214"/>
            <a:ext cx="4752975"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200" dirty="0"/>
              <a:t>11 </a:t>
            </a:r>
            <a:r>
              <a:rPr lang="en-AU" altLang="en-US" sz="1200" b="1" i="1" u="sng" dirty="0">
                <a:effectLst>
                  <a:outerShdw blurRad="38100" dist="38100" dir="2700000" algn="tl">
                    <a:srgbClr val="C0C0C0"/>
                  </a:outerShdw>
                </a:effectLst>
              </a:rPr>
              <a:t>But</a:t>
            </a:r>
            <a:r>
              <a:rPr lang="en-AU" altLang="en-US" sz="1200" dirty="0"/>
              <a:t> when Christ appeared as a high priest of the good things to come, </a:t>
            </a:r>
            <a:r>
              <a:rPr lang="en-AU" altLang="en-US" sz="1200" u="sng" dirty="0"/>
              <a:t>He entered through the greater and more perfect tabernacle, not made with hands, that is to say, not of this creation;</a:t>
            </a:r>
            <a:r>
              <a:rPr lang="en-AU" altLang="en-US" sz="1200" dirty="0"/>
              <a:t> 12 </a:t>
            </a:r>
            <a:r>
              <a:rPr lang="en-AU" altLang="en-US" sz="1200" dirty="0">
                <a:solidFill>
                  <a:srgbClr val="CC0000"/>
                </a:solidFill>
              </a:rPr>
              <a:t>and not through the blood of goats and calves, but through His own blood, He entered the holy place </a:t>
            </a:r>
            <a:r>
              <a:rPr lang="en-AU" altLang="en-US" sz="1200" b="1" dirty="0">
                <a:solidFill>
                  <a:srgbClr val="CC0000"/>
                </a:solidFill>
                <a:effectLst>
                  <a:outerShdw blurRad="38100" dist="38100" dir="2700000" algn="tl">
                    <a:srgbClr val="C0C0C0"/>
                  </a:outerShdw>
                </a:effectLst>
              </a:rPr>
              <a:t>once for all</a:t>
            </a:r>
            <a:r>
              <a:rPr lang="en-AU" altLang="en-US" sz="1200" dirty="0">
                <a:solidFill>
                  <a:srgbClr val="CC0000"/>
                </a:solidFill>
              </a:rPr>
              <a:t>, having obtained </a:t>
            </a:r>
            <a:r>
              <a:rPr lang="en-AU" altLang="en-US" sz="1200" b="1" dirty="0">
                <a:solidFill>
                  <a:srgbClr val="CC0000"/>
                </a:solidFill>
                <a:effectLst>
                  <a:outerShdw blurRad="38100" dist="38100" dir="2700000" algn="tl">
                    <a:srgbClr val="C0C0C0"/>
                  </a:outerShdw>
                </a:effectLst>
              </a:rPr>
              <a:t>eternal redemption</a:t>
            </a:r>
            <a:r>
              <a:rPr lang="en-AU" altLang="en-US" sz="1200" dirty="0">
                <a:solidFill>
                  <a:srgbClr val="CC0000"/>
                </a:solidFill>
              </a:rPr>
              <a:t>.</a:t>
            </a:r>
            <a:r>
              <a:rPr lang="en-AU" altLang="en-US" sz="1200" dirty="0"/>
              <a:t> 13 For if the blood of goats and bulls and the ashes of a heifer sprinkling those who have been defiled, sanctify for the cleansing of the flesh, 14 </a:t>
            </a:r>
            <a:r>
              <a:rPr lang="en-AU" altLang="en-US" sz="1200" dirty="0">
                <a:solidFill>
                  <a:srgbClr val="CC0000"/>
                </a:solidFill>
              </a:rPr>
              <a:t>how much more will the blood of Christ, who through the eternal Spirit offered Himself without blemish to God, </a:t>
            </a:r>
            <a:r>
              <a:rPr lang="en-AU" altLang="en-US" sz="1200" b="1" dirty="0">
                <a:solidFill>
                  <a:srgbClr val="CC0000"/>
                </a:solidFill>
                <a:effectLst>
                  <a:outerShdw blurRad="38100" dist="38100" dir="2700000" algn="tl">
                    <a:srgbClr val="C0C0C0"/>
                  </a:outerShdw>
                </a:effectLst>
              </a:rPr>
              <a:t>cleanse your conscience from</a:t>
            </a:r>
            <a:r>
              <a:rPr lang="en-AU" altLang="en-US" sz="1200" dirty="0">
                <a:solidFill>
                  <a:srgbClr val="CC0000"/>
                </a:solidFill>
              </a:rPr>
              <a:t> </a:t>
            </a:r>
            <a:r>
              <a:rPr lang="en-AU" altLang="en-US" sz="1200" b="1" dirty="0">
                <a:solidFill>
                  <a:srgbClr val="CC0000"/>
                </a:solidFill>
                <a:effectLst>
                  <a:outerShdw blurRad="38100" dist="38100" dir="2700000" algn="tl">
                    <a:srgbClr val="C0C0C0"/>
                  </a:outerShdw>
                </a:effectLst>
              </a:rPr>
              <a:t>dead works</a:t>
            </a:r>
            <a:r>
              <a:rPr lang="en-AU" altLang="en-US" sz="1200" dirty="0">
                <a:solidFill>
                  <a:srgbClr val="CC0000"/>
                </a:solidFill>
              </a:rPr>
              <a:t> to serve the living God?</a:t>
            </a:r>
            <a:r>
              <a:rPr lang="en-AU" altLang="en-US" sz="1200" dirty="0"/>
              <a:t> 15 And </a:t>
            </a:r>
            <a:r>
              <a:rPr lang="en-AU" altLang="en-US" sz="1200" b="1" dirty="0"/>
              <a:t>for this reason</a:t>
            </a:r>
            <a:r>
              <a:rPr lang="en-AU" altLang="en-US" sz="1200" dirty="0"/>
              <a:t> </a:t>
            </a:r>
            <a:r>
              <a:rPr lang="en-AU" altLang="en-US" sz="1200" b="1" dirty="0">
                <a:solidFill>
                  <a:schemeClr val="accent2"/>
                </a:solidFill>
                <a:effectLst>
                  <a:outerShdw blurRad="38100" dist="38100" dir="2700000" algn="tl">
                    <a:srgbClr val="C0C0C0"/>
                  </a:outerShdw>
                </a:effectLst>
              </a:rPr>
              <a:t>He is the mediator of a new covenant</a:t>
            </a:r>
            <a:r>
              <a:rPr lang="en-AU" altLang="en-US" sz="1200" dirty="0"/>
              <a:t>, in order that since a death has taken place for the redemption of the transgressions that were committed under the first covenant, those who have been called may receive the promise of the eternal inheritance. 16 </a:t>
            </a:r>
            <a:r>
              <a:rPr lang="en-AU" altLang="en-US" sz="1200" u="sng" dirty="0"/>
              <a:t>For where a covenant is, there must of necessity be the death of the one who made it. 17 For a covenant is valid only when men are dead, for it is never in force while the one who made it lives.</a:t>
            </a:r>
            <a:r>
              <a:rPr lang="en-AU" altLang="en-US" sz="1200" dirty="0"/>
              <a:t> 18 Therefore even the first covenant was not inaugurated without blood. 19 For when every commandment had been spoken by Moses to all the people according to the Law, he took the blood of the calves and the goats, with water and scarlet wool and hyssop, and sprinkled both the book itself and all the people, 20 saying, "This is the blood of the covenant which God commanded you." 21 And in the same way he sprinkled both the tabernacle and all the vessels of the ministry with the blood. 22 And according to the Law, </a:t>
            </a:r>
            <a:r>
              <a:rPr lang="en-AU" altLang="en-US" sz="1200" u="sng" dirty="0">
                <a:solidFill>
                  <a:schemeClr val="accent2"/>
                </a:solidFill>
              </a:rPr>
              <a:t>one may almost say, all things are cleansed with blood, and without shedding of blood there is no forgiveness</a:t>
            </a:r>
            <a:r>
              <a:rPr lang="en-AU" altLang="en-US" sz="1200" dirty="0">
                <a:solidFill>
                  <a:schemeClr val="accent2"/>
                </a:solidFill>
              </a:rPr>
              <a:t>!!”   …</a:t>
            </a:r>
            <a:r>
              <a:rPr lang="en-AU" altLang="en-US" sz="1200" b="1" u="sng" dirty="0">
                <a:solidFill>
                  <a:srgbClr val="CC0000"/>
                </a:solidFill>
              </a:rPr>
              <a:t>and neither can there be any without blood</a:t>
            </a:r>
            <a:r>
              <a:rPr lang="en-AU" altLang="en-US" sz="1200" dirty="0">
                <a:solidFill>
                  <a:schemeClr val="accent2"/>
                </a:solidFill>
              </a:rPr>
              <a:t>...” </a:t>
            </a:r>
          </a:p>
        </p:txBody>
      </p:sp>
      <p:sp>
        <p:nvSpPr>
          <p:cNvPr id="17415" name="Text Box 13">
            <a:extLst>
              <a:ext uri="{FF2B5EF4-FFF2-40B4-BE49-F238E27FC236}">
                <a16:creationId xmlns:a16="http://schemas.microsoft.com/office/drawing/2014/main" id="{A331774C-F4D7-0543-AAC7-864FEE26A88B}"/>
              </a:ext>
            </a:extLst>
          </p:cNvPr>
          <p:cNvSpPr txBox="1">
            <a:spLocks noChangeArrowheads="1"/>
          </p:cNvSpPr>
          <p:nvPr/>
        </p:nvSpPr>
        <p:spPr bwMode="auto">
          <a:xfrm>
            <a:off x="1125538" y="7535864"/>
            <a:ext cx="5327650" cy="31400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a:solidFill>
                  <a:srgbClr val="C00000"/>
                </a:solidFill>
              </a:rPr>
              <a:t>Christ’s work here on earth was that of a priest who offered sacrifices.  But the sacrifice that He made was one of perfection and not one contaminated with any element of carnality – sin.  He did not use the things of this world to do the job, but He used His own blood which did the job completely, in one go. </a:t>
            </a:r>
            <a:r>
              <a:rPr lang="en-AU" altLang="en-US" sz="1200" b="1">
                <a:solidFill>
                  <a:srgbClr val="C00000"/>
                </a:solidFill>
              </a:rPr>
              <a:t>(This is the perpetually effective way.)</a:t>
            </a:r>
          </a:p>
          <a:p>
            <a:pPr eaLnBrk="1" hangingPunct="1">
              <a:spcBef>
                <a:spcPct val="50000"/>
              </a:spcBef>
              <a:buFontTx/>
              <a:buAutoNum type="arabicPeriod"/>
            </a:pPr>
            <a:r>
              <a:rPr lang="en-AU" altLang="en-US" sz="1200">
                <a:solidFill>
                  <a:srgbClr val="C00000"/>
                </a:solidFill>
              </a:rPr>
              <a:t>So stop and think, if you have the opportunity to be under the old and ineffective, repetitive way or under the new and eternal, continuously effective way, which would you choose?   </a:t>
            </a:r>
            <a:r>
              <a:rPr lang="en-AU" altLang="en-US" sz="1200" b="1">
                <a:solidFill>
                  <a:srgbClr val="C00000"/>
                </a:solidFill>
              </a:rPr>
              <a:t>Why choose the old way</a:t>
            </a:r>
            <a:r>
              <a:rPr lang="en-AU" altLang="en-US" sz="1200" b="1"/>
              <a:t>?</a:t>
            </a:r>
          </a:p>
          <a:p>
            <a:pPr eaLnBrk="1" hangingPunct="1">
              <a:spcBef>
                <a:spcPct val="50000"/>
              </a:spcBef>
              <a:buFontTx/>
              <a:buAutoNum type="arabicPeriod"/>
            </a:pPr>
            <a:r>
              <a:rPr lang="en-AU" altLang="en-US" sz="1200"/>
              <a:t>The blood of Jesus will </a:t>
            </a:r>
            <a:r>
              <a:rPr lang="en-AU" altLang="en-US" sz="1200" u="sng"/>
              <a:t>totally and absolutely cleanse you of all sins and all consequences of those sins</a:t>
            </a:r>
            <a:r>
              <a:rPr lang="en-AU" altLang="en-US" sz="1200"/>
              <a:t>.   This is the value of the new covenant, and </a:t>
            </a:r>
            <a:r>
              <a:rPr lang="en-AU" altLang="en-US" sz="1200" b="1"/>
              <a:t>there is no other way to achieve the needed results</a:t>
            </a:r>
            <a:r>
              <a:rPr lang="en-AU" altLang="en-US" sz="1200"/>
              <a:t>.</a:t>
            </a:r>
          </a:p>
          <a:p>
            <a:pPr eaLnBrk="1" hangingPunct="1">
              <a:spcBef>
                <a:spcPct val="50000"/>
              </a:spcBef>
              <a:buFontTx/>
              <a:buAutoNum type="arabicPeriod"/>
            </a:pPr>
            <a:r>
              <a:rPr lang="en-AU" altLang="en-US" sz="1200"/>
              <a:t>We do not know all of the whys and wherefores, but it seems that we need to have the sin debt paid for, in full, and in Jesus that is just what is accomplished.  Repeating this point of fact, </a:t>
            </a:r>
            <a:r>
              <a:rPr lang="en-AU" altLang="en-US" sz="1200">
                <a:solidFill>
                  <a:srgbClr val="CC0000"/>
                </a:solidFill>
              </a:rPr>
              <a:t>there is no forgiveness ever, without the shedding of His blood.</a:t>
            </a:r>
          </a:p>
        </p:txBody>
      </p:sp>
      <p:grpSp>
        <p:nvGrpSpPr>
          <p:cNvPr id="17416" name="Group 17">
            <a:extLst>
              <a:ext uri="{FF2B5EF4-FFF2-40B4-BE49-F238E27FC236}">
                <a16:creationId xmlns:a16="http://schemas.microsoft.com/office/drawing/2014/main" id="{2A75B669-B72C-304B-B30F-07F97C3B82D0}"/>
              </a:ext>
            </a:extLst>
          </p:cNvPr>
          <p:cNvGrpSpPr>
            <a:grpSpLocks/>
          </p:cNvGrpSpPr>
          <p:nvPr/>
        </p:nvGrpSpPr>
        <p:grpSpPr bwMode="auto">
          <a:xfrm rot="16200000">
            <a:off x="-2219325" y="6343650"/>
            <a:ext cx="5545138" cy="585788"/>
            <a:chOff x="5445224" y="3008784"/>
            <a:chExt cx="5544616" cy="584775"/>
          </a:xfrm>
        </p:grpSpPr>
        <p:sp>
          <p:nvSpPr>
            <p:cNvPr id="17417" name="TextBox 18">
              <a:extLst>
                <a:ext uri="{FF2B5EF4-FFF2-40B4-BE49-F238E27FC236}">
                  <a16:creationId xmlns:a16="http://schemas.microsoft.com/office/drawing/2014/main" id="{AEB91A07-D349-084B-863D-F3CE377FA24A}"/>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7418" name="TextBox 19">
              <a:extLst>
                <a:ext uri="{FF2B5EF4-FFF2-40B4-BE49-F238E27FC236}">
                  <a16:creationId xmlns:a16="http://schemas.microsoft.com/office/drawing/2014/main" id="{98F69300-395F-1D43-9FDD-BB9337ADA41F}"/>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FF00"/>
                  </a:solidFill>
                </a:rPr>
                <a:t>James J. Braddock’s Story</a:t>
              </a:r>
            </a:p>
          </p:txBody>
        </p:sp>
      </p:grpSp>
    </p:spTree>
    <p:extLst>
      <p:ext uri="{BB962C8B-B14F-4D97-AF65-F5344CB8AC3E}">
        <p14:creationId xmlns:p14="http://schemas.microsoft.com/office/powerpoint/2010/main" val="2790723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3">
            <a:extLst>
              <a:ext uri="{FF2B5EF4-FFF2-40B4-BE49-F238E27FC236}">
                <a16:creationId xmlns:a16="http://schemas.microsoft.com/office/drawing/2014/main" id="{41C90417-CD98-2841-AFF9-2CA217326AAC}"/>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4FD48182-FAD5-894C-AA2E-21620CF69DE3}" type="slidenum">
              <a:rPr lang="en-AU" altLang="en-US" sz="1400"/>
              <a:pPr>
                <a:spcBef>
                  <a:spcPct val="0"/>
                </a:spcBef>
                <a:buFontTx/>
                <a:buNone/>
              </a:pPr>
              <a:t>78</a:t>
            </a:fld>
            <a:endParaRPr lang="en-AU" altLang="en-US" sz="1400"/>
          </a:p>
        </p:txBody>
      </p:sp>
      <p:sp>
        <p:nvSpPr>
          <p:cNvPr id="18434" name="Rectangle 2">
            <a:extLst>
              <a:ext uri="{FF2B5EF4-FFF2-40B4-BE49-F238E27FC236}">
                <a16:creationId xmlns:a16="http://schemas.microsoft.com/office/drawing/2014/main" id="{70506B5A-26F2-0C41-99F0-44E3249F3221}"/>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8435" name="Group 3">
            <a:extLst>
              <a:ext uri="{FF2B5EF4-FFF2-40B4-BE49-F238E27FC236}">
                <a16:creationId xmlns:a16="http://schemas.microsoft.com/office/drawing/2014/main" id="{B33E9035-F9E5-A543-8DBE-998A5B66D19E}"/>
              </a:ext>
            </a:extLst>
          </p:cNvPr>
          <p:cNvGrpSpPr>
            <a:grpSpLocks/>
          </p:cNvGrpSpPr>
          <p:nvPr/>
        </p:nvGrpSpPr>
        <p:grpSpPr bwMode="auto">
          <a:xfrm>
            <a:off x="188913" y="1416051"/>
            <a:ext cx="836612" cy="2030413"/>
            <a:chOff x="119" y="252"/>
            <a:chExt cx="527" cy="1279"/>
          </a:xfrm>
        </p:grpSpPr>
        <p:sp>
          <p:nvSpPr>
            <p:cNvPr id="18445" name="Rectangle 4">
              <a:extLst>
                <a:ext uri="{FF2B5EF4-FFF2-40B4-BE49-F238E27FC236}">
                  <a16:creationId xmlns:a16="http://schemas.microsoft.com/office/drawing/2014/main" id="{B08A9D6E-0226-C44F-B788-EFD2E2A83E0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8446" name="Line 5">
              <a:extLst>
                <a:ext uri="{FF2B5EF4-FFF2-40B4-BE49-F238E27FC236}">
                  <a16:creationId xmlns:a16="http://schemas.microsoft.com/office/drawing/2014/main" id="{478D92AB-9C2A-994D-808E-663E8DC69C5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7" name="Line 6">
              <a:extLst>
                <a:ext uri="{FF2B5EF4-FFF2-40B4-BE49-F238E27FC236}">
                  <a16:creationId xmlns:a16="http://schemas.microsoft.com/office/drawing/2014/main" id="{B283829D-DBA0-AF44-906B-B7AC82CD9AA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8" name="Text Box 7">
              <a:extLst>
                <a:ext uri="{FF2B5EF4-FFF2-40B4-BE49-F238E27FC236}">
                  <a16:creationId xmlns:a16="http://schemas.microsoft.com/office/drawing/2014/main" id="{301249D3-3AC7-334E-AA42-E3C048012F0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18436" name="WordArt 9">
            <a:extLst>
              <a:ext uri="{FF2B5EF4-FFF2-40B4-BE49-F238E27FC236}">
                <a16:creationId xmlns:a16="http://schemas.microsoft.com/office/drawing/2014/main" id="{86A28285-C531-1F41-9A05-04F4CFD1C4EE}"/>
              </a:ext>
            </a:extLst>
          </p:cNvPr>
          <p:cNvSpPr>
            <a:spLocks noChangeArrowheads="1" noChangeShapeType="1" noTextEdit="1"/>
          </p:cNvSpPr>
          <p:nvPr/>
        </p:nvSpPr>
        <p:spPr bwMode="auto">
          <a:xfrm>
            <a:off x="1268413" y="1703388"/>
            <a:ext cx="2514600" cy="36036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9: 23 - 28</a:t>
            </a:r>
          </a:p>
        </p:txBody>
      </p:sp>
      <p:sp>
        <p:nvSpPr>
          <p:cNvPr id="18437" name="Text Box 10">
            <a:extLst>
              <a:ext uri="{FF2B5EF4-FFF2-40B4-BE49-F238E27FC236}">
                <a16:creationId xmlns:a16="http://schemas.microsoft.com/office/drawing/2014/main" id="{97257E8A-6A6F-C846-9816-BF8FB518ADE8}"/>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18438" name="Text Box 11">
            <a:extLst>
              <a:ext uri="{FF2B5EF4-FFF2-40B4-BE49-F238E27FC236}">
                <a16:creationId xmlns:a16="http://schemas.microsoft.com/office/drawing/2014/main" id="{B1502A5A-555C-DC4F-8C53-E75BEFBEABFB}"/>
              </a:ext>
            </a:extLst>
          </p:cNvPr>
          <p:cNvSpPr txBox="1">
            <a:spLocks noChangeArrowheads="1"/>
          </p:cNvSpPr>
          <p:nvPr/>
        </p:nvSpPr>
        <p:spPr bwMode="auto">
          <a:xfrm>
            <a:off x="1268413" y="2351088"/>
            <a:ext cx="489585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200"/>
              <a:t>23 Therefore </a:t>
            </a:r>
            <a:r>
              <a:rPr lang="en-AU" altLang="en-US" sz="1200" b="1"/>
              <a:t>it was necessary</a:t>
            </a:r>
            <a:r>
              <a:rPr lang="en-AU" altLang="en-US" sz="1200"/>
              <a:t> for the copies of the things in the heavens to be cleansed with these, </a:t>
            </a:r>
            <a:r>
              <a:rPr lang="en-AU" altLang="en-US" sz="1200" u="sng"/>
              <a:t>but the heavenly things themselves with better sacrifices</a:t>
            </a:r>
            <a:r>
              <a:rPr lang="en-AU" altLang="en-US" sz="1200"/>
              <a:t> than these. 24 For </a:t>
            </a:r>
            <a:r>
              <a:rPr lang="en-AU" altLang="en-US" sz="1200" u="sng"/>
              <a:t>Christ did not enter a holy place made with hands, a mere copy of the true one, but into heaven itself</a:t>
            </a:r>
            <a:r>
              <a:rPr lang="en-AU" altLang="en-US" sz="1200"/>
              <a:t>, now </a:t>
            </a:r>
            <a:r>
              <a:rPr lang="en-AU" altLang="en-US" sz="1200" u="sng"/>
              <a:t>to appear in the presence of God for us</a:t>
            </a:r>
            <a:r>
              <a:rPr lang="en-AU" altLang="en-US" sz="1200"/>
              <a:t>; 25 nor was it that He should offer Himself often, as the high priest enters the holy place year by year with blood not his own. 26 Otherwise, He would have needed to suffer often since the foundation of the world; but now once at the consummation of the ages </a:t>
            </a:r>
            <a:r>
              <a:rPr lang="en-AU" altLang="en-US" sz="1200" u="sng"/>
              <a:t>He has been manifested to put away sin by the sacrifice of Himself</a:t>
            </a:r>
            <a:r>
              <a:rPr lang="en-AU" altLang="en-US" sz="1200"/>
              <a:t>. 27 And inasmuch as it is appointed for men to die once and after this comes judgment, 28 </a:t>
            </a:r>
            <a:r>
              <a:rPr lang="en-AU" altLang="en-US" sz="1200">
                <a:solidFill>
                  <a:srgbClr val="CC0000"/>
                </a:solidFill>
              </a:rPr>
              <a:t>so Christ also, </a:t>
            </a:r>
            <a:r>
              <a:rPr lang="en-AU" altLang="en-US" sz="1200" u="sng">
                <a:solidFill>
                  <a:srgbClr val="CC0000"/>
                </a:solidFill>
              </a:rPr>
              <a:t>having been offered once to bear the sins of many</a:t>
            </a:r>
            <a:r>
              <a:rPr lang="en-AU" altLang="en-US" sz="1200">
                <a:solidFill>
                  <a:srgbClr val="CC0000"/>
                </a:solidFill>
              </a:rPr>
              <a:t>, </a:t>
            </a:r>
            <a:r>
              <a:rPr lang="en-AU" altLang="en-US" sz="1200" b="1">
                <a:solidFill>
                  <a:srgbClr val="CC0000"/>
                </a:solidFill>
              </a:rPr>
              <a:t>shall appear a second time</a:t>
            </a:r>
            <a:r>
              <a:rPr lang="en-AU" altLang="en-US" sz="1200">
                <a:solidFill>
                  <a:srgbClr val="CC0000"/>
                </a:solidFill>
              </a:rPr>
              <a:t> </a:t>
            </a:r>
            <a:r>
              <a:rPr lang="en-AU" altLang="en-US" sz="1200" u="sng">
                <a:solidFill>
                  <a:srgbClr val="CC0000"/>
                </a:solidFill>
              </a:rPr>
              <a:t>for salvation</a:t>
            </a:r>
            <a:r>
              <a:rPr lang="en-AU" altLang="en-US" sz="1200">
                <a:solidFill>
                  <a:srgbClr val="CC0000"/>
                </a:solidFill>
              </a:rPr>
              <a:t> without reference to sin, to those who eagerly await Him. </a:t>
            </a:r>
          </a:p>
        </p:txBody>
      </p:sp>
      <p:sp>
        <p:nvSpPr>
          <p:cNvPr id="18439" name="Text Box 12">
            <a:extLst>
              <a:ext uri="{FF2B5EF4-FFF2-40B4-BE49-F238E27FC236}">
                <a16:creationId xmlns:a16="http://schemas.microsoft.com/office/drawing/2014/main" id="{0A02AC33-EB2A-FC49-BEBE-809654DA2335}"/>
              </a:ext>
            </a:extLst>
          </p:cNvPr>
          <p:cNvSpPr txBox="1">
            <a:spLocks noChangeArrowheads="1"/>
          </p:cNvSpPr>
          <p:nvPr/>
        </p:nvSpPr>
        <p:spPr bwMode="auto">
          <a:xfrm>
            <a:off x="1196975" y="5591176"/>
            <a:ext cx="4895850"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200"/>
              <a:t>In order for relationships to be brought back to a </a:t>
            </a:r>
            <a:r>
              <a:rPr lang="en-AU" altLang="en-US" sz="1200" b="1"/>
              <a:t>point of real purity</a:t>
            </a:r>
            <a:r>
              <a:rPr lang="en-AU" altLang="en-US" sz="1200"/>
              <a:t>, there needs to be a total and absolute cleansing of all elements that reflect the relationship between a man and God.</a:t>
            </a:r>
          </a:p>
          <a:p>
            <a:pPr eaLnBrk="1" hangingPunct="1">
              <a:spcBef>
                <a:spcPct val="50000"/>
              </a:spcBef>
              <a:buFontTx/>
              <a:buAutoNum type="arabicPeriod"/>
            </a:pPr>
            <a:r>
              <a:rPr lang="en-AU" altLang="en-US" sz="1200"/>
              <a:t>The things from the physical world can not accomplish this cleansing.</a:t>
            </a:r>
          </a:p>
          <a:p>
            <a:pPr eaLnBrk="1" hangingPunct="1">
              <a:spcBef>
                <a:spcPct val="50000"/>
              </a:spcBef>
              <a:buFontTx/>
              <a:buAutoNum type="arabicPeriod"/>
            </a:pPr>
            <a:r>
              <a:rPr lang="en-AU" altLang="en-US" sz="1200"/>
              <a:t>What is needed to reconstitute a true and holy relationship with God is something beyond the physical world’s capability.  </a:t>
            </a:r>
          </a:p>
          <a:p>
            <a:pPr eaLnBrk="1" hangingPunct="1">
              <a:spcBef>
                <a:spcPct val="50000"/>
              </a:spcBef>
              <a:buFontTx/>
              <a:buAutoNum type="arabicPeriod"/>
            </a:pPr>
            <a:r>
              <a:rPr lang="en-AU" altLang="en-US" sz="1200"/>
              <a:t>This real and lasting “cleansing process” requires a degree of perfection that is not attainable in the human-physical world.</a:t>
            </a:r>
          </a:p>
          <a:p>
            <a:pPr eaLnBrk="1" hangingPunct="1">
              <a:spcBef>
                <a:spcPct val="50000"/>
              </a:spcBef>
              <a:buFontTx/>
              <a:buAutoNum type="arabicPeriod"/>
            </a:pPr>
            <a:r>
              <a:rPr lang="en-AU" altLang="en-US" sz="1200"/>
              <a:t>What was required was Jesus going before God, offering Himself, to purify ‘holy place’, thus paying the entire sin debt.</a:t>
            </a:r>
          </a:p>
          <a:p>
            <a:pPr eaLnBrk="1" hangingPunct="1">
              <a:spcBef>
                <a:spcPct val="50000"/>
              </a:spcBef>
              <a:buFontTx/>
              <a:buAutoNum type="arabicPeriod"/>
            </a:pPr>
            <a:r>
              <a:rPr lang="en-AU" altLang="en-US" sz="1200"/>
              <a:t>He did this, </a:t>
            </a:r>
            <a:r>
              <a:rPr lang="en-AU" altLang="en-US" sz="1200">
                <a:solidFill>
                  <a:srgbClr val="CC0000"/>
                </a:solidFill>
              </a:rPr>
              <a:t>once for all</a:t>
            </a:r>
            <a:r>
              <a:rPr lang="en-AU" altLang="en-US" sz="1200"/>
              <a:t>.</a:t>
            </a:r>
          </a:p>
          <a:p>
            <a:pPr eaLnBrk="1" hangingPunct="1">
              <a:spcBef>
                <a:spcPct val="50000"/>
              </a:spcBef>
              <a:buFontTx/>
              <a:buAutoNum type="arabicPeriod"/>
            </a:pPr>
            <a:r>
              <a:rPr lang="en-AU" altLang="en-US" sz="1200"/>
              <a:t>His work affected all of mankind then, </a:t>
            </a:r>
            <a:r>
              <a:rPr lang="en-AU" altLang="en-US" sz="1200" b="1"/>
              <a:t>for all of history.</a:t>
            </a:r>
            <a:r>
              <a:rPr lang="en-AU" altLang="en-US" sz="1200"/>
              <a:t>  </a:t>
            </a:r>
          </a:p>
          <a:p>
            <a:pPr eaLnBrk="1" hangingPunct="1">
              <a:spcBef>
                <a:spcPct val="50000"/>
              </a:spcBef>
              <a:buFontTx/>
              <a:buAutoNum type="arabicPeriod"/>
            </a:pPr>
            <a:r>
              <a:rPr lang="en-AU" altLang="en-US" sz="1200"/>
              <a:t>Jesus is the ultimate sacrifice, and the final and absolute answer to the sin problem that was incurred way back at the Garden through the acts of rebellion that each individual has committed to destroy his relationship with God.</a:t>
            </a:r>
          </a:p>
        </p:txBody>
      </p:sp>
      <p:sp>
        <p:nvSpPr>
          <p:cNvPr id="18440" name="WordArt 13">
            <a:extLst>
              <a:ext uri="{FF2B5EF4-FFF2-40B4-BE49-F238E27FC236}">
                <a16:creationId xmlns:a16="http://schemas.microsoft.com/office/drawing/2014/main" id="{C93E4F27-D660-6543-92BA-392E129FE1D7}"/>
              </a:ext>
            </a:extLst>
          </p:cNvPr>
          <p:cNvSpPr>
            <a:spLocks noChangeArrowheads="1" noChangeShapeType="1" noTextEdit="1"/>
          </p:cNvSpPr>
          <p:nvPr/>
        </p:nvSpPr>
        <p:spPr bwMode="auto">
          <a:xfrm>
            <a:off x="1341438" y="5159375"/>
            <a:ext cx="1712912" cy="2159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Summation</a:t>
            </a:r>
          </a:p>
        </p:txBody>
      </p:sp>
      <p:sp>
        <p:nvSpPr>
          <p:cNvPr id="18441" name="Text Box 14">
            <a:extLst>
              <a:ext uri="{FF2B5EF4-FFF2-40B4-BE49-F238E27FC236}">
                <a16:creationId xmlns:a16="http://schemas.microsoft.com/office/drawing/2014/main" id="{6265ED09-FDD7-9846-B794-CD8F0866314A}"/>
              </a:ext>
            </a:extLst>
          </p:cNvPr>
          <p:cNvSpPr txBox="1">
            <a:spLocks noChangeArrowheads="1"/>
          </p:cNvSpPr>
          <p:nvPr/>
        </p:nvSpPr>
        <p:spPr bwMode="auto">
          <a:xfrm>
            <a:off x="1196975" y="9551988"/>
            <a:ext cx="4895850" cy="787400"/>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000" b="1"/>
              <a:t>Note the universality of this passage, and the way that the return is phrased:  -it is a return for </a:t>
            </a:r>
            <a:r>
              <a:rPr lang="en-AU" altLang="en-US" sz="1000" b="1" u="sng"/>
              <a:t>all who await</a:t>
            </a:r>
            <a:r>
              <a:rPr lang="en-AU" altLang="en-US" sz="1000" b="1"/>
              <a:t> Him, </a:t>
            </a:r>
            <a:r>
              <a:rPr lang="en-AU" altLang="en-US" sz="1000" b="1" u="sng"/>
              <a:t>not a select few</a:t>
            </a:r>
            <a:r>
              <a:rPr lang="en-AU" altLang="en-US" sz="1000" b="1"/>
              <a:t> of those who await.    </a:t>
            </a:r>
          </a:p>
          <a:p>
            <a:pPr algn="ctr" eaLnBrk="1" hangingPunct="1">
              <a:spcBef>
                <a:spcPct val="50000"/>
              </a:spcBef>
              <a:buFontTx/>
              <a:buNone/>
            </a:pPr>
            <a:r>
              <a:rPr lang="en-AU" altLang="en-US" sz="1000" b="1"/>
              <a:t>This passage is written with a general audience, and it is all time, not sectored time as would be the case in a total preterist view.</a:t>
            </a:r>
          </a:p>
        </p:txBody>
      </p:sp>
      <p:grpSp>
        <p:nvGrpSpPr>
          <p:cNvPr id="18442" name="Group 15">
            <a:extLst>
              <a:ext uri="{FF2B5EF4-FFF2-40B4-BE49-F238E27FC236}">
                <a16:creationId xmlns:a16="http://schemas.microsoft.com/office/drawing/2014/main" id="{ABF0DCA8-41FC-8C4D-AF43-630840F12929}"/>
              </a:ext>
            </a:extLst>
          </p:cNvPr>
          <p:cNvGrpSpPr>
            <a:grpSpLocks/>
          </p:cNvGrpSpPr>
          <p:nvPr/>
        </p:nvGrpSpPr>
        <p:grpSpPr bwMode="auto">
          <a:xfrm rot="16200000">
            <a:off x="-2147094" y="6344444"/>
            <a:ext cx="5545138" cy="584200"/>
            <a:chOff x="5445224" y="3008784"/>
            <a:chExt cx="5544616" cy="584775"/>
          </a:xfrm>
        </p:grpSpPr>
        <p:sp>
          <p:nvSpPr>
            <p:cNvPr id="18443" name="TextBox 16">
              <a:extLst>
                <a:ext uri="{FF2B5EF4-FFF2-40B4-BE49-F238E27FC236}">
                  <a16:creationId xmlns:a16="http://schemas.microsoft.com/office/drawing/2014/main" id="{38D15786-A2DE-804A-BEEA-109762FDAAB0}"/>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8444" name="TextBox 17">
              <a:extLst>
                <a:ext uri="{FF2B5EF4-FFF2-40B4-BE49-F238E27FC236}">
                  <a16:creationId xmlns:a16="http://schemas.microsoft.com/office/drawing/2014/main" id="{17E3639A-DF74-F848-8C53-1D0489021FB8}"/>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FF00"/>
                  </a:solidFill>
                </a:rPr>
                <a:t>James J. Braddock’s Story</a:t>
              </a:r>
            </a:p>
          </p:txBody>
        </p:sp>
      </p:grpSp>
    </p:spTree>
    <p:extLst>
      <p:ext uri="{BB962C8B-B14F-4D97-AF65-F5344CB8AC3E}">
        <p14:creationId xmlns:p14="http://schemas.microsoft.com/office/powerpoint/2010/main" val="2595416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264DABC-BC05-3E4A-B966-023FEC90138E}"/>
              </a:ext>
            </a:extLst>
          </p:cNvPr>
          <p:cNvSpPr>
            <a:spLocks noGrp="1"/>
          </p:cNvSpPr>
          <p:nvPr>
            <p:ph type="sldNum" sz="quarter" idx="12"/>
          </p:nvPr>
        </p:nvSpPr>
        <p:spPr/>
        <p:txBody>
          <a:bodyPr/>
          <a:lstStyle/>
          <a:p>
            <a:fld id="{8E22FFD7-7552-B44A-9234-BA862C260177}" type="slidenum">
              <a:rPr lang="en-US" smtClean="0"/>
              <a:t>7</a:t>
            </a:fld>
            <a:endParaRPr lang="en-US"/>
          </a:p>
        </p:txBody>
      </p:sp>
      <p:sp>
        <p:nvSpPr>
          <p:cNvPr id="6" name="TextBox 5">
            <a:extLst>
              <a:ext uri="{FF2B5EF4-FFF2-40B4-BE49-F238E27FC236}">
                <a16:creationId xmlns:a16="http://schemas.microsoft.com/office/drawing/2014/main" id="{C1E07AC6-68B4-4C42-A0EA-2B3B35358B10}"/>
              </a:ext>
            </a:extLst>
          </p:cNvPr>
          <p:cNvSpPr txBox="1"/>
          <p:nvPr/>
        </p:nvSpPr>
        <p:spPr>
          <a:xfrm>
            <a:off x="1188720" y="8355445"/>
            <a:ext cx="5383914" cy="3323987"/>
          </a:xfrm>
          <a:prstGeom prst="rect">
            <a:avLst/>
          </a:prstGeom>
          <a:noFill/>
        </p:spPr>
        <p:txBody>
          <a:bodyPr wrap="square" rtlCol="0">
            <a:spAutoFit/>
          </a:bodyPr>
          <a:lstStyle/>
          <a:p>
            <a:pPr marL="285750" indent="-285750" algn="just">
              <a:buFont typeface="Wingdings" pitchFamily="2" charset="2"/>
              <a:buChar char="Ø"/>
            </a:pPr>
            <a:r>
              <a:rPr lang="en-US" sz="1400" dirty="0"/>
              <a:t>First chapter of Codex Sinaiticus’ copy of the “Letter to the Hebrews”, beginning with </a:t>
            </a:r>
            <a:r>
              <a:rPr lang="en-US" sz="1400" b="1" dirty="0">
                <a:solidFill>
                  <a:srgbClr val="FF0000"/>
                </a:solidFill>
              </a:rPr>
              <a:t>Hebrews 1:1 ff.</a:t>
            </a:r>
          </a:p>
          <a:p>
            <a:pPr marL="285750" indent="-285750" algn="just">
              <a:buFont typeface="Wingdings" pitchFamily="2" charset="2"/>
              <a:buChar char="Ø"/>
            </a:pPr>
            <a:endParaRPr lang="en-US" sz="1400" dirty="0"/>
          </a:p>
          <a:p>
            <a:pPr marL="285750" indent="-285750" algn="just">
              <a:buFont typeface="Wingdings" pitchFamily="2" charset="2"/>
              <a:buChar char="Ø"/>
            </a:pPr>
            <a:r>
              <a:rPr lang="en-US" sz="1400" dirty="0"/>
              <a:t>This is written in Koine Greek, with uncials, thus all individual letters used are capital letters.   This indicates both a style of writing, being more formal, and thus more important.   It is as if this could possibly be a biographical follow-on to prove the historicity of Jesus as is done in the four primary gospels.</a:t>
            </a:r>
          </a:p>
          <a:p>
            <a:pPr marL="285750" indent="-285750" algn="just">
              <a:buFont typeface="Wingdings" pitchFamily="2" charset="2"/>
              <a:buChar char="Ø"/>
            </a:pPr>
            <a:endParaRPr lang="en-US" sz="1400" dirty="0"/>
          </a:p>
          <a:p>
            <a:pPr marL="285750" indent="-285750" algn="just">
              <a:buFont typeface="Wingdings" pitchFamily="2" charset="2"/>
              <a:buChar char="Ø"/>
            </a:pPr>
            <a:r>
              <a:rPr lang="en-US" sz="1400" dirty="0"/>
              <a:t>This codex is on papyrus thus showing the fiber weave at the bottom of the page and at the top.</a:t>
            </a:r>
          </a:p>
          <a:p>
            <a:pPr marL="285750" indent="-285750" algn="just">
              <a:buFont typeface="Wingdings" pitchFamily="2" charset="2"/>
              <a:buChar char="Ø"/>
            </a:pPr>
            <a:endParaRPr lang="en-US" sz="1400" dirty="0"/>
          </a:p>
          <a:p>
            <a:pPr marL="285750" indent="-285750" algn="just">
              <a:buFont typeface="Wingdings" pitchFamily="2" charset="2"/>
              <a:buChar char="Ø"/>
            </a:pPr>
            <a:r>
              <a:rPr lang="en-US" sz="1400" dirty="0"/>
              <a:t>Folding of the papyrus has caused the other cracks in the codex.</a:t>
            </a:r>
          </a:p>
          <a:p>
            <a:pPr marL="285750" indent="-285750" algn="just">
              <a:buFont typeface="Wingdings" pitchFamily="2" charset="2"/>
              <a:buChar char="Ø"/>
            </a:pPr>
            <a:endParaRPr lang="en-US" sz="1400" dirty="0"/>
          </a:p>
          <a:p>
            <a:pPr marL="285750" indent="-285750" algn="just">
              <a:buFont typeface="Wingdings" pitchFamily="2" charset="2"/>
              <a:buChar char="Ø"/>
            </a:pPr>
            <a:endParaRPr lang="en-US" sz="1400" dirty="0"/>
          </a:p>
        </p:txBody>
      </p:sp>
      <p:grpSp>
        <p:nvGrpSpPr>
          <p:cNvPr id="2" name="Group 1">
            <a:extLst>
              <a:ext uri="{FF2B5EF4-FFF2-40B4-BE49-F238E27FC236}">
                <a16:creationId xmlns:a16="http://schemas.microsoft.com/office/drawing/2014/main" id="{60AD0107-4C8A-8C4E-A583-6F5A70C37F34}"/>
              </a:ext>
            </a:extLst>
          </p:cNvPr>
          <p:cNvGrpSpPr/>
          <p:nvPr/>
        </p:nvGrpSpPr>
        <p:grpSpPr>
          <a:xfrm>
            <a:off x="1276350" y="438150"/>
            <a:ext cx="5295900" cy="7753350"/>
            <a:chOff x="520700" y="323850"/>
            <a:chExt cx="5689600" cy="8096250"/>
          </a:xfrm>
        </p:grpSpPr>
        <p:sp>
          <p:nvSpPr>
            <p:cNvPr id="7" name="Rectangle 6">
              <a:extLst>
                <a:ext uri="{FF2B5EF4-FFF2-40B4-BE49-F238E27FC236}">
                  <a16:creationId xmlns:a16="http://schemas.microsoft.com/office/drawing/2014/main" id="{2B6D65DD-7EDC-1F4F-8AD0-8FE23CEF0065}"/>
                </a:ext>
              </a:extLst>
            </p:cNvPr>
            <p:cNvSpPr/>
            <p:nvPr/>
          </p:nvSpPr>
          <p:spPr>
            <a:xfrm>
              <a:off x="520700" y="323850"/>
              <a:ext cx="5689600" cy="809625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9D1087D-52F0-5949-8D0E-F4F55C7B8A1D}"/>
                </a:ext>
              </a:extLst>
            </p:cNvPr>
            <p:cNvPicPr>
              <a:picLocks noChangeAspect="1"/>
            </p:cNvPicPr>
            <p:nvPr/>
          </p:nvPicPr>
          <p:blipFill>
            <a:blip r:embed="rId2"/>
            <a:stretch>
              <a:fillRect/>
            </a:stretch>
          </p:blipFill>
          <p:spPr>
            <a:xfrm>
              <a:off x="869950" y="819150"/>
              <a:ext cx="4888246" cy="7200900"/>
            </a:xfrm>
            <a:prstGeom prst="rect">
              <a:avLst/>
            </a:prstGeom>
          </p:spPr>
        </p:pic>
        <p:sp>
          <p:nvSpPr>
            <p:cNvPr id="8" name="Rectangle 7">
              <a:extLst>
                <a:ext uri="{FF2B5EF4-FFF2-40B4-BE49-F238E27FC236}">
                  <a16:creationId xmlns:a16="http://schemas.microsoft.com/office/drawing/2014/main" id="{E16CF67D-9AC0-0540-8F38-7064DB3EC45E}"/>
                </a:ext>
              </a:extLst>
            </p:cNvPr>
            <p:cNvSpPr/>
            <p:nvPr/>
          </p:nvSpPr>
          <p:spPr>
            <a:xfrm>
              <a:off x="635000" y="609600"/>
              <a:ext cx="5384800" cy="762000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2">
            <a:extLst>
              <a:ext uri="{FF2B5EF4-FFF2-40B4-BE49-F238E27FC236}">
                <a16:creationId xmlns:a16="http://schemas.microsoft.com/office/drawing/2014/main" id="{08C22C93-4A3B-3A44-AA41-D866E7F946F2}"/>
              </a:ext>
            </a:extLst>
          </p:cNvPr>
          <p:cNvSpPr>
            <a:spLocks noChangeArrowheads="1"/>
          </p:cNvSpPr>
          <p:nvPr/>
        </p:nvSpPr>
        <p:spPr bwMode="auto">
          <a:xfrm>
            <a:off x="0" y="0"/>
            <a:ext cx="1052513" cy="12192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 name="Group 7">
            <a:extLst>
              <a:ext uri="{FF2B5EF4-FFF2-40B4-BE49-F238E27FC236}">
                <a16:creationId xmlns:a16="http://schemas.microsoft.com/office/drawing/2014/main" id="{2EE2373B-C2EA-3142-83F6-9C05A06AD8BD}"/>
              </a:ext>
            </a:extLst>
          </p:cNvPr>
          <p:cNvGrpSpPr>
            <a:grpSpLocks/>
          </p:cNvGrpSpPr>
          <p:nvPr/>
        </p:nvGrpSpPr>
        <p:grpSpPr bwMode="auto">
          <a:xfrm>
            <a:off x="188913" y="1416051"/>
            <a:ext cx="836612" cy="2030413"/>
            <a:chOff x="119" y="252"/>
            <a:chExt cx="527" cy="1279"/>
          </a:xfrm>
        </p:grpSpPr>
        <p:sp>
          <p:nvSpPr>
            <p:cNvPr id="11" name="Rectangle 8">
              <a:extLst>
                <a:ext uri="{FF2B5EF4-FFF2-40B4-BE49-F238E27FC236}">
                  <a16:creationId xmlns:a16="http://schemas.microsoft.com/office/drawing/2014/main" id="{4BE9FAE7-4415-FC41-A2F9-B9AB30B6950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Line 9">
              <a:extLst>
                <a:ext uri="{FF2B5EF4-FFF2-40B4-BE49-F238E27FC236}">
                  <a16:creationId xmlns:a16="http://schemas.microsoft.com/office/drawing/2014/main" id="{37D59BEC-3F38-FD44-897B-E14B82FC3599}"/>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10">
              <a:extLst>
                <a:ext uri="{FF2B5EF4-FFF2-40B4-BE49-F238E27FC236}">
                  <a16:creationId xmlns:a16="http://schemas.microsoft.com/office/drawing/2014/main" id="{4627B61A-D827-6B4C-8EB8-5651E46DEAB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Text Box 11">
              <a:extLst>
                <a:ext uri="{FF2B5EF4-FFF2-40B4-BE49-F238E27FC236}">
                  <a16:creationId xmlns:a16="http://schemas.microsoft.com/office/drawing/2014/main" id="{E9C1D24C-FBC2-3D49-8BF1-5731A37AB073}"/>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AU" altLang="en-US" b="1">
                  <a:solidFill>
                    <a:schemeClr val="bg1"/>
                  </a:solidFill>
                </a:rPr>
                <a:t>Hebrews</a:t>
              </a:r>
            </a:p>
          </p:txBody>
        </p:sp>
      </p:grpSp>
      <p:sp>
        <p:nvSpPr>
          <p:cNvPr id="17" name="TextBox 16">
            <a:extLst>
              <a:ext uri="{FF2B5EF4-FFF2-40B4-BE49-F238E27FC236}">
                <a16:creationId xmlns:a16="http://schemas.microsoft.com/office/drawing/2014/main" id="{D34BB435-85DB-8141-ACF1-86BDBA59C18D}"/>
              </a:ext>
            </a:extLst>
          </p:cNvPr>
          <p:cNvSpPr txBox="1"/>
          <p:nvPr/>
        </p:nvSpPr>
        <p:spPr>
          <a:xfrm>
            <a:off x="257176" y="11258550"/>
            <a:ext cx="742949" cy="584775"/>
          </a:xfrm>
          <a:prstGeom prst="rect">
            <a:avLst/>
          </a:prstGeom>
          <a:noFill/>
        </p:spPr>
        <p:txBody>
          <a:bodyPr wrap="square" rtlCol="0">
            <a:spAutoFit/>
          </a:bodyPr>
          <a:lstStyle/>
          <a:p>
            <a:r>
              <a:rPr lang="en-US" sz="3200" b="1" dirty="0">
                <a:solidFill>
                  <a:schemeClr val="bg1"/>
                </a:solidFill>
              </a:rPr>
              <a:t>L1</a:t>
            </a:r>
          </a:p>
        </p:txBody>
      </p:sp>
    </p:spTree>
    <p:extLst>
      <p:ext uri="{BB962C8B-B14F-4D97-AF65-F5344CB8AC3E}">
        <p14:creationId xmlns:p14="http://schemas.microsoft.com/office/powerpoint/2010/main" val="38150016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3">
            <a:extLst>
              <a:ext uri="{FF2B5EF4-FFF2-40B4-BE49-F238E27FC236}">
                <a16:creationId xmlns:a16="http://schemas.microsoft.com/office/drawing/2014/main" id="{754D0519-1DDF-8A4A-97FF-C6553F89BEAC}"/>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2FDB7707-D66D-D242-8E8B-CE60687F1336}" type="slidenum">
              <a:rPr lang="en-AU" altLang="en-US" sz="1400"/>
              <a:pPr>
                <a:spcBef>
                  <a:spcPct val="0"/>
                </a:spcBef>
                <a:buFontTx/>
                <a:buNone/>
              </a:pPr>
              <a:t>79</a:t>
            </a:fld>
            <a:endParaRPr lang="en-AU" altLang="en-US" sz="1400"/>
          </a:p>
        </p:txBody>
      </p:sp>
      <p:sp>
        <p:nvSpPr>
          <p:cNvPr id="19458" name="Rectangle 2">
            <a:extLst>
              <a:ext uri="{FF2B5EF4-FFF2-40B4-BE49-F238E27FC236}">
                <a16:creationId xmlns:a16="http://schemas.microsoft.com/office/drawing/2014/main" id="{04CBC55A-91E7-3045-8F75-422118A83621}"/>
              </a:ext>
            </a:extLst>
          </p:cNvPr>
          <p:cNvSpPr>
            <a:spLocks noChangeArrowheads="1"/>
          </p:cNvSpPr>
          <p:nvPr/>
        </p:nvSpPr>
        <p:spPr bwMode="auto">
          <a:xfrm>
            <a:off x="1412875" y="1703388"/>
            <a:ext cx="471805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AU" altLang="en-US" sz="1800" b="1">
                <a:solidFill>
                  <a:srgbClr val="0000FF"/>
                </a:solidFill>
              </a:rPr>
              <a:t>Old Testament Sacrifices  -  Over-view  1</a:t>
            </a:r>
            <a:r>
              <a:rPr lang="en-AU" altLang="en-US" sz="1800"/>
              <a:t>  </a:t>
            </a:r>
          </a:p>
        </p:txBody>
      </p:sp>
      <p:sp>
        <p:nvSpPr>
          <p:cNvPr id="19459" name="Rectangle 44">
            <a:extLst>
              <a:ext uri="{FF2B5EF4-FFF2-40B4-BE49-F238E27FC236}">
                <a16:creationId xmlns:a16="http://schemas.microsoft.com/office/drawing/2014/main" id="{38B18C67-68DD-EA40-B040-0DAB1668ACC1}"/>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9460" name="Group 45">
            <a:extLst>
              <a:ext uri="{FF2B5EF4-FFF2-40B4-BE49-F238E27FC236}">
                <a16:creationId xmlns:a16="http://schemas.microsoft.com/office/drawing/2014/main" id="{69858E06-18E9-6E47-B767-D4E651A496C9}"/>
              </a:ext>
            </a:extLst>
          </p:cNvPr>
          <p:cNvGrpSpPr>
            <a:grpSpLocks/>
          </p:cNvGrpSpPr>
          <p:nvPr/>
        </p:nvGrpSpPr>
        <p:grpSpPr bwMode="auto">
          <a:xfrm>
            <a:off x="188913" y="1416051"/>
            <a:ext cx="836612" cy="2030413"/>
            <a:chOff x="119" y="252"/>
            <a:chExt cx="527" cy="1279"/>
          </a:xfrm>
        </p:grpSpPr>
        <p:sp>
          <p:nvSpPr>
            <p:cNvPr id="19466" name="Rectangle 46">
              <a:extLst>
                <a:ext uri="{FF2B5EF4-FFF2-40B4-BE49-F238E27FC236}">
                  <a16:creationId xmlns:a16="http://schemas.microsoft.com/office/drawing/2014/main" id="{E116C403-F211-9D48-8C3B-74D072D03CB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9467" name="Line 47">
              <a:extLst>
                <a:ext uri="{FF2B5EF4-FFF2-40B4-BE49-F238E27FC236}">
                  <a16:creationId xmlns:a16="http://schemas.microsoft.com/office/drawing/2014/main" id="{188C8267-EBE9-F346-A063-7A51569A42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8" name="Line 48">
              <a:extLst>
                <a:ext uri="{FF2B5EF4-FFF2-40B4-BE49-F238E27FC236}">
                  <a16:creationId xmlns:a16="http://schemas.microsoft.com/office/drawing/2014/main" id="{8B6A8A89-BD75-CE4E-BAAA-D4D66BAA847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9" name="Text Box 49">
              <a:extLst>
                <a:ext uri="{FF2B5EF4-FFF2-40B4-BE49-F238E27FC236}">
                  <a16:creationId xmlns:a16="http://schemas.microsoft.com/office/drawing/2014/main" id="{8F55D252-5CA5-B146-81FF-F2CE0F72FB0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19461" name="Text Box 50">
            <a:extLst>
              <a:ext uri="{FF2B5EF4-FFF2-40B4-BE49-F238E27FC236}">
                <a16:creationId xmlns:a16="http://schemas.microsoft.com/office/drawing/2014/main" id="{FC8223B0-B2D7-F542-BB27-22BE87C59D42}"/>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19462" name="Text Box 73">
            <a:extLst>
              <a:ext uri="{FF2B5EF4-FFF2-40B4-BE49-F238E27FC236}">
                <a16:creationId xmlns:a16="http://schemas.microsoft.com/office/drawing/2014/main" id="{02DDA224-33A7-B54E-B93B-41F33710C704}"/>
              </a:ext>
            </a:extLst>
          </p:cNvPr>
          <p:cNvSpPr txBox="1">
            <a:spLocks noChangeArrowheads="1"/>
          </p:cNvSpPr>
          <p:nvPr/>
        </p:nvSpPr>
        <p:spPr bwMode="auto">
          <a:xfrm>
            <a:off x="1484313" y="2424113"/>
            <a:ext cx="4824412" cy="8032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200"/>
              <a:t>Sacrifices in the Old Testament are a bit of a mystery to the majority of Christians in the pews today.  This is so because we do not spend a great deal of time looking at them, nor even reading the books of Leviticus and Deuteronomy.    We are the less for this.</a:t>
            </a:r>
          </a:p>
          <a:p>
            <a:pPr algn="just" eaLnBrk="1" hangingPunct="1">
              <a:spcBef>
                <a:spcPct val="50000"/>
              </a:spcBef>
              <a:buFontTx/>
              <a:buNone/>
            </a:pPr>
            <a:r>
              <a:rPr lang="en-AU" altLang="en-US" sz="1200"/>
              <a:t>We must understand that New Testament Christianity is built on the back of the training that was accomplished in the Pentateuch.  We do not use this material today as any form of a ‘rule of faith/, but it still teaches us a great deal about God and what constitutes the realities of holiness.</a:t>
            </a:r>
          </a:p>
          <a:p>
            <a:pPr algn="just" eaLnBrk="1" hangingPunct="1">
              <a:spcBef>
                <a:spcPct val="50000"/>
              </a:spcBef>
              <a:buFontTx/>
              <a:buNone/>
            </a:pPr>
            <a:r>
              <a:rPr lang="en-AU" altLang="en-US" sz="1200"/>
              <a:t>The very first thing that the sacrificial system teaches us is the awful nature of sin.  Sin is so bad that it breaks relationship with God and utterly pollutes every element  of that relationship.  It is a corroding influence that brings someone every lower until it devours them totally.</a:t>
            </a:r>
          </a:p>
          <a:p>
            <a:pPr algn="just" eaLnBrk="1" hangingPunct="1">
              <a:spcBef>
                <a:spcPct val="50000"/>
              </a:spcBef>
              <a:buFontTx/>
              <a:buNone/>
            </a:pPr>
            <a:r>
              <a:rPr lang="en-AU" altLang="en-US" sz="1200"/>
              <a:t>The great question is then, “What can be done to stop the rot of sin, the devouring of the individual, and bring about a freedom from guilt and a return to the purity of the relationship with God?”  This is the great pursuit of “justice, mitigated by mercy and love”: the payment of the sin price and the opening up of the opportunity for God to share His love with His creature.</a:t>
            </a:r>
          </a:p>
          <a:p>
            <a:pPr algn="just" eaLnBrk="1" hangingPunct="1">
              <a:spcBef>
                <a:spcPct val="50000"/>
              </a:spcBef>
              <a:buFontTx/>
              <a:buNone/>
            </a:pPr>
            <a:r>
              <a:rPr lang="en-AU" altLang="en-US" sz="1200"/>
              <a:t>A sacrifice is the taking of the burden of the debt of sin, which to be just, requires execution, eternal capital punishment, by one innocent party and then for that party to pay the debt for others.  As all elements of the relationship with God, absolute purity is required.  It is only found in the work of Jesus.   </a:t>
            </a:r>
            <a:r>
              <a:rPr lang="en-AU" altLang="en-US" sz="1200" b="1"/>
              <a:t>“He paid a debt he did not owe.  I owed a debt I could not pay.  Christ Jesus paid the debt the debt that I could never pay.”, as the song says.</a:t>
            </a:r>
          </a:p>
          <a:p>
            <a:pPr algn="just" eaLnBrk="1" hangingPunct="1">
              <a:spcBef>
                <a:spcPct val="50000"/>
              </a:spcBef>
              <a:buFontTx/>
              <a:buNone/>
            </a:pPr>
            <a:r>
              <a:rPr lang="en-AU" altLang="en-US" sz="1200"/>
              <a:t>The sacrifices of the Old Testament were contingent upon the ultimate payment of the debt which was to occur latter in history when Jesus went to the cross.</a:t>
            </a:r>
          </a:p>
          <a:p>
            <a:pPr algn="just" eaLnBrk="1" hangingPunct="1">
              <a:spcBef>
                <a:spcPct val="50000"/>
              </a:spcBef>
              <a:buFontTx/>
              <a:buNone/>
            </a:pPr>
            <a:r>
              <a:rPr lang="en-AU" altLang="en-US" sz="1200" b="1">
                <a:solidFill>
                  <a:srgbClr val="CC0000"/>
                </a:solidFill>
              </a:rPr>
              <a:t>Salvation is then by what Jesus did.  It is not by that which we do.  What of baptism, faith, repentance?  Are they not essential?  Yes they are!  But, they are the acts of appeal that one is to make to avail themselves of God’s mercy.  It is like Naaman at the river: if we do what God asks, God will bless us with His mercy and forgiveness and allow the debt payment to cover our own particular sin problems.  But if we do not do what He says, then we are still acting in a rebellious manner and setting ourselves up as adversarial authorities to God.  Baptism is thus an act of submission to God.</a:t>
            </a:r>
          </a:p>
        </p:txBody>
      </p:sp>
      <p:grpSp>
        <p:nvGrpSpPr>
          <p:cNvPr id="19463" name="Group 11">
            <a:extLst>
              <a:ext uri="{FF2B5EF4-FFF2-40B4-BE49-F238E27FC236}">
                <a16:creationId xmlns:a16="http://schemas.microsoft.com/office/drawing/2014/main" id="{F834BB6C-B3B0-2F4A-A617-B832343ABE5B}"/>
              </a:ext>
            </a:extLst>
          </p:cNvPr>
          <p:cNvGrpSpPr>
            <a:grpSpLocks/>
          </p:cNvGrpSpPr>
          <p:nvPr/>
        </p:nvGrpSpPr>
        <p:grpSpPr bwMode="auto">
          <a:xfrm rot="16200000">
            <a:off x="-2147094" y="6344444"/>
            <a:ext cx="5545138" cy="584200"/>
            <a:chOff x="5445224" y="3008784"/>
            <a:chExt cx="5544616" cy="584775"/>
          </a:xfrm>
        </p:grpSpPr>
        <p:sp>
          <p:nvSpPr>
            <p:cNvPr id="19464" name="TextBox 12">
              <a:extLst>
                <a:ext uri="{FF2B5EF4-FFF2-40B4-BE49-F238E27FC236}">
                  <a16:creationId xmlns:a16="http://schemas.microsoft.com/office/drawing/2014/main" id="{3AFCDFB9-9A0A-8847-ABC3-D5DB69CB3CA4}"/>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9465" name="TextBox 13">
              <a:extLst>
                <a:ext uri="{FF2B5EF4-FFF2-40B4-BE49-F238E27FC236}">
                  <a16:creationId xmlns:a16="http://schemas.microsoft.com/office/drawing/2014/main" id="{B2E9E369-AAB4-E648-A998-A1835655E2B4}"/>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FF00"/>
                  </a:solidFill>
                </a:rPr>
                <a:t>James J. Braddock’s Story</a:t>
              </a:r>
            </a:p>
          </p:txBody>
        </p:sp>
      </p:grpSp>
    </p:spTree>
    <p:extLst>
      <p:ext uri="{BB962C8B-B14F-4D97-AF65-F5344CB8AC3E}">
        <p14:creationId xmlns:p14="http://schemas.microsoft.com/office/powerpoint/2010/main" val="266283052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Number Placeholder 3">
            <a:extLst>
              <a:ext uri="{FF2B5EF4-FFF2-40B4-BE49-F238E27FC236}">
                <a16:creationId xmlns:a16="http://schemas.microsoft.com/office/drawing/2014/main" id="{2F34E3D3-CC54-1946-9C18-3F9332625960}"/>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DBCAF655-71AC-F64B-AC71-8F1B54BF1A33}" type="slidenum">
              <a:rPr lang="en-AU" altLang="en-US" sz="1400"/>
              <a:pPr>
                <a:spcBef>
                  <a:spcPct val="0"/>
                </a:spcBef>
                <a:buFontTx/>
                <a:buNone/>
              </a:pPr>
              <a:t>80</a:t>
            </a:fld>
            <a:endParaRPr lang="en-AU" altLang="en-US" sz="1400"/>
          </a:p>
        </p:txBody>
      </p:sp>
      <p:sp>
        <p:nvSpPr>
          <p:cNvPr id="20482" name="Rectangle 2">
            <a:extLst>
              <a:ext uri="{FF2B5EF4-FFF2-40B4-BE49-F238E27FC236}">
                <a16:creationId xmlns:a16="http://schemas.microsoft.com/office/drawing/2014/main" id="{04819CCF-248F-7341-AED6-8F560DF9C5B3}"/>
              </a:ext>
            </a:extLst>
          </p:cNvPr>
          <p:cNvSpPr>
            <a:spLocks noChangeArrowheads="1"/>
          </p:cNvSpPr>
          <p:nvPr/>
        </p:nvSpPr>
        <p:spPr bwMode="auto">
          <a:xfrm>
            <a:off x="1412875" y="1703388"/>
            <a:ext cx="471805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AU" altLang="en-US" sz="1800" b="1">
                <a:solidFill>
                  <a:srgbClr val="0000FF"/>
                </a:solidFill>
              </a:rPr>
              <a:t>Old Testament Sacrifices  -  Over-view  2</a:t>
            </a:r>
            <a:r>
              <a:rPr lang="en-AU" altLang="en-US" sz="1800"/>
              <a:t>  </a:t>
            </a:r>
          </a:p>
        </p:txBody>
      </p:sp>
      <p:sp>
        <p:nvSpPr>
          <p:cNvPr id="20483" name="Rectangle 3">
            <a:extLst>
              <a:ext uri="{FF2B5EF4-FFF2-40B4-BE49-F238E27FC236}">
                <a16:creationId xmlns:a16="http://schemas.microsoft.com/office/drawing/2014/main" id="{F93C13AC-09E8-4B4D-B6F3-ECFCD1A66DEA}"/>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20484" name="Group 4">
            <a:extLst>
              <a:ext uri="{FF2B5EF4-FFF2-40B4-BE49-F238E27FC236}">
                <a16:creationId xmlns:a16="http://schemas.microsoft.com/office/drawing/2014/main" id="{EF98A2F8-6D1D-5B46-A431-C6E4C825F403}"/>
              </a:ext>
            </a:extLst>
          </p:cNvPr>
          <p:cNvGrpSpPr>
            <a:grpSpLocks/>
          </p:cNvGrpSpPr>
          <p:nvPr/>
        </p:nvGrpSpPr>
        <p:grpSpPr bwMode="auto">
          <a:xfrm>
            <a:off x="188913" y="1416051"/>
            <a:ext cx="836612" cy="2030413"/>
            <a:chOff x="119" y="252"/>
            <a:chExt cx="527" cy="1279"/>
          </a:xfrm>
        </p:grpSpPr>
        <p:sp>
          <p:nvSpPr>
            <p:cNvPr id="20504" name="Rectangle 5">
              <a:extLst>
                <a:ext uri="{FF2B5EF4-FFF2-40B4-BE49-F238E27FC236}">
                  <a16:creationId xmlns:a16="http://schemas.microsoft.com/office/drawing/2014/main" id="{1E311AE7-E907-9541-94CC-9E6888C9125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0505" name="Line 6">
              <a:extLst>
                <a:ext uri="{FF2B5EF4-FFF2-40B4-BE49-F238E27FC236}">
                  <a16:creationId xmlns:a16="http://schemas.microsoft.com/office/drawing/2014/main" id="{328F1CAF-00E6-2F4B-8C35-31D87EC5B62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06" name="Line 7">
              <a:extLst>
                <a:ext uri="{FF2B5EF4-FFF2-40B4-BE49-F238E27FC236}">
                  <a16:creationId xmlns:a16="http://schemas.microsoft.com/office/drawing/2014/main" id="{49697C6F-BF5E-6A46-B7C9-32C0B6B5F2A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07" name="Text Box 8">
              <a:extLst>
                <a:ext uri="{FF2B5EF4-FFF2-40B4-BE49-F238E27FC236}">
                  <a16:creationId xmlns:a16="http://schemas.microsoft.com/office/drawing/2014/main" id="{74043BAC-16DF-244D-B99F-A7F514A1A5C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20485" name="Text Box 9">
            <a:extLst>
              <a:ext uri="{FF2B5EF4-FFF2-40B4-BE49-F238E27FC236}">
                <a16:creationId xmlns:a16="http://schemas.microsoft.com/office/drawing/2014/main" id="{B6DC8B22-69BB-9A4D-92C2-3EDF1FFAC581}"/>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20486" name="Text Box 10">
            <a:extLst>
              <a:ext uri="{FF2B5EF4-FFF2-40B4-BE49-F238E27FC236}">
                <a16:creationId xmlns:a16="http://schemas.microsoft.com/office/drawing/2014/main" id="{FAC053E2-D8B0-ED47-BA95-7B232E591B8A}"/>
              </a:ext>
            </a:extLst>
          </p:cNvPr>
          <p:cNvSpPr txBox="1">
            <a:spLocks noChangeArrowheads="1"/>
          </p:cNvSpPr>
          <p:nvPr/>
        </p:nvSpPr>
        <p:spPr bwMode="auto">
          <a:xfrm>
            <a:off x="1412876" y="2495550"/>
            <a:ext cx="48244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600" b="1">
                <a:solidFill>
                  <a:schemeClr val="accent2"/>
                </a:solidFill>
              </a:rPr>
              <a:t>Sacrifices     OT  Ref.       Elements       Purpose</a:t>
            </a:r>
          </a:p>
        </p:txBody>
      </p:sp>
      <p:sp>
        <p:nvSpPr>
          <p:cNvPr id="20487" name="Rectangle 11">
            <a:extLst>
              <a:ext uri="{FF2B5EF4-FFF2-40B4-BE49-F238E27FC236}">
                <a16:creationId xmlns:a16="http://schemas.microsoft.com/office/drawing/2014/main" id="{DDF611BE-9C60-E840-87E7-D43B9028B16A}"/>
              </a:ext>
            </a:extLst>
          </p:cNvPr>
          <p:cNvSpPr>
            <a:spLocks noChangeArrowheads="1"/>
          </p:cNvSpPr>
          <p:nvPr/>
        </p:nvSpPr>
        <p:spPr bwMode="auto">
          <a:xfrm>
            <a:off x="1341438" y="2351088"/>
            <a:ext cx="1295400" cy="8208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0488" name="Rectangle 12">
            <a:extLst>
              <a:ext uri="{FF2B5EF4-FFF2-40B4-BE49-F238E27FC236}">
                <a16:creationId xmlns:a16="http://schemas.microsoft.com/office/drawing/2014/main" id="{0B0E0856-FDFD-B943-8637-35AEA5645150}"/>
              </a:ext>
            </a:extLst>
          </p:cNvPr>
          <p:cNvSpPr>
            <a:spLocks noChangeArrowheads="1"/>
          </p:cNvSpPr>
          <p:nvPr/>
        </p:nvSpPr>
        <p:spPr bwMode="auto">
          <a:xfrm>
            <a:off x="2636838" y="2351088"/>
            <a:ext cx="1079500" cy="8208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0489" name="Rectangle 13">
            <a:extLst>
              <a:ext uri="{FF2B5EF4-FFF2-40B4-BE49-F238E27FC236}">
                <a16:creationId xmlns:a16="http://schemas.microsoft.com/office/drawing/2014/main" id="{8FEBC634-D9BF-0942-99F4-F7FADAC74AAC}"/>
              </a:ext>
            </a:extLst>
          </p:cNvPr>
          <p:cNvSpPr>
            <a:spLocks noChangeArrowheads="1"/>
          </p:cNvSpPr>
          <p:nvPr/>
        </p:nvSpPr>
        <p:spPr bwMode="auto">
          <a:xfrm>
            <a:off x="3716339" y="2351088"/>
            <a:ext cx="1296987" cy="8208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0490" name="Rectangle 14">
            <a:extLst>
              <a:ext uri="{FF2B5EF4-FFF2-40B4-BE49-F238E27FC236}">
                <a16:creationId xmlns:a16="http://schemas.microsoft.com/office/drawing/2014/main" id="{B50C5E79-1655-FF4C-B4AB-97BCAA53FFE6}"/>
              </a:ext>
            </a:extLst>
          </p:cNvPr>
          <p:cNvSpPr>
            <a:spLocks noChangeArrowheads="1"/>
          </p:cNvSpPr>
          <p:nvPr/>
        </p:nvSpPr>
        <p:spPr bwMode="auto">
          <a:xfrm>
            <a:off x="5013325" y="2351088"/>
            <a:ext cx="1296988" cy="8208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0491" name="Line 15">
            <a:extLst>
              <a:ext uri="{FF2B5EF4-FFF2-40B4-BE49-F238E27FC236}">
                <a16:creationId xmlns:a16="http://schemas.microsoft.com/office/drawing/2014/main" id="{4A639DF6-B4AA-3749-9C1A-C3BA49E92773}"/>
              </a:ext>
            </a:extLst>
          </p:cNvPr>
          <p:cNvSpPr>
            <a:spLocks noChangeShapeType="1"/>
          </p:cNvSpPr>
          <p:nvPr/>
        </p:nvSpPr>
        <p:spPr bwMode="auto">
          <a:xfrm>
            <a:off x="1341439" y="2927350"/>
            <a:ext cx="4967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92" name="Text Box 16">
            <a:extLst>
              <a:ext uri="{FF2B5EF4-FFF2-40B4-BE49-F238E27FC236}">
                <a16:creationId xmlns:a16="http://schemas.microsoft.com/office/drawing/2014/main" id="{E1C8C7E5-DB32-D64B-837B-0E5992D31A6C}"/>
              </a:ext>
            </a:extLst>
          </p:cNvPr>
          <p:cNvSpPr txBox="1">
            <a:spLocks noChangeArrowheads="1"/>
          </p:cNvSpPr>
          <p:nvPr/>
        </p:nvSpPr>
        <p:spPr bwMode="auto">
          <a:xfrm>
            <a:off x="1412876" y="3143250"/>
            <a:ext cx="1152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400" b="1"/>
              <a:t>Burnt Offering</a:t>
            </a:r>
          </a:p>
        </p:txBody>
      </p:sp>
      <p:sp>
        <p:nvSpPr>
          <p:cNvPr id="20493" name="Text Box 17">
            <a:extLst>
              <a:ext uri="{FF2B5EF4-FFF2-40B4-BE49-F238E27FC236}">
                <a16:creationId xmlns:a16="http://schemas.microsoft.com/office/drawing/2014/main" id="{E509F0C0-FDE8-6E4B-8B73-C81477166F80}"/>
              </a:ext>
            </a:extLst>
          </p:cNvPr>
          <p:cNvSpPr txBox="1">
            <a:spLocks noChangeArrowheads="1"/>
          </p:cNvSpPr>
          <p:nvPr/>
        </p:nvSpPr>
        <p:spPr bwMode="auto">
          <a:xfrm>
            <a:off x="1341438" y="4295775"/>
            <a:ext cx="12239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400" b="1"/>
              <a:t>Grain Offering</a:t>
            </a:r>
          </a:p>
        </p:txBody>
      </p:sp>
      <p:sp>
        <p:nvSpPr>
          <p:cNvPr id="20494" name="Text Box 18">
            <a:extLst>
              <a:ext uri="{FF2B5EF4-FFF2-40B4-BE49-F238E27FC236}">
                <a16:creationId xmlns:a16="http://schemas.microsoft.com/office/drawing/2014/main" id="{15C9DB91-E61E-DD42-8102-0B058503B4D1}"/>
              </a:ext>
            </a:extLst>
          </p:cNvPr>
          <p:cNvSpPr txBox="1">
            <a:spLocks noChangeArrowheads="1"/>
          </p:cNvSpPr>
          <p:nvPr/>
        </p:nvSpPr>
        <p:spPr bwMode="auto">
          <a:xfrm>
            <a:off x="1341438" y="5664200"/>
            <a:ext cx="12239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400" b="1"/>
              <a:t>Fellowship Offering</a:t>
            </a:r>
          </a:p>
        </p:txBody>
      </p:sp>
      <p:sp>
        <p:nvSpPr>
          <p:cNvPr id="20495" name="Text Box 19">
            <a:extLst>
              <a:ext uri="{FF2B5EF4-FFF2-40B4-BE49-F238E27FC236}">
                <a16:creationId xmlns:a16="http://schemas.microsoft.com/office/drawing/2014/main" id="{FB949E90-B6B1-D749-83EA-773493CE4862}"/>
              </a:ext>
            </a:extLst>
          </p:cNvPr>
          <p:cNvSpPr txBox="1">
            <a:spLocks noChangeArrowheads="1"/>
          </p:cNvSpPr>
          <p:nvPr/>
        </p:nvSpPr>
        <p:spPr bwMode="auto">
          <a:xfrm>
            <a:off x="1412876" y="7032625"/>
            <a:ext cx="12239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400" b="1"/>
              <a:t>Sin    Offering</a:t>
            </a:r>
          </a:p>
        </p:txBody>
      </p:sp>
      <p:sp>
        <p:nvSpPr>
          <p:cNvPr id="20496" name="Text Box 20">
            <a:extLst>
              <a:ext uri="{FF2B5EF4-FFF2-40B4-BE49-F238E27FC236}">
                <a16:creationId xmlns:a16="http://schemas.microsoft.com/office/drawing/2014/main" id="{1154ED37-3B84-8F40-B30F-7D05B0887D06}"/>
              </a:ext>
            </a:extLst>
          </p:cNvPr>
          <p:cNvSpPr txBox="1">
            <a:spLocks noChangeArrowheads="1"/>
          </p:cNvSpPr>
          <p:nvPr/>
        </p:nvSpPr>
        <p:spPr bwMode="auto">
          <a:xfrm>
            <a:off x="1341438" y="8975725"/>
            <a:ext cx="12239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400" b="1"/>
              <a:t>Guilt   Offering</a:t>
            </a:r>
          </a:p>
        </p:txBody>
      </p:sp>
      <p:sp>
        <p:nvSpPr>
          <p:cNvPr id="20497" name="Text Box 21">
            <a:extLst>
              <a:ext uri="{FF2B5EF4-FFF2-40B4-BE49-F238E27FC236}">
                <a16:creationId xmlns:a16="http://schemas.microsoft.com/office/drawing/2014/main" id="{FE2CD99C-C5DF-AC45-AE3B-006A70D647B7}"/>
              </a:ext>
            </a:extLst>
          </p:cNvPr>
          <p:cNvSpPr txBox="1">
            <a:spLocks noChangeArrowheads="1"/>
          </p:cNvSpPr>
          <p:nvPr/>
        </p:nvSpPr>
        <p:spPr bwMode="auto">
          <a:xfrm>
            <a:off x="2708276" y="3071814"/>
            <a:ext cx="792163" cy="672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AU" altLang="en-US" sz="1000" b="1">
                <a:solidFill>
                  <a:srgbClr val="CC0000"/>
                </a:solidFill>
              </a:rPr>
              <a:t>Lev 1; 6:8-13; 8:18-21; 16:24</a:t>
            </a: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r>
              <a:rPr lang="en-AU" altLang="en-US" sz="1000" b="1">
                <a:solidFill>
                  <a:srgbClr val="CC0000"/>
                </a:solidFill>
              </a:rPr>
              <a:t>Lev 2; 6:14-23</a:t>
            </a: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r>
              <a:rPr lang="en-AU" altLang="en-US" sz="1000" b="1">
                <a:solidFill>
                  <a:srgbClr val="CC0000"/>
                </a:solidFill>
              </a:rPr>
              <a:t>Lev 3; 7:11-34</a:t>
            </a: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r>
              <a:rPr lang="en-AU" altLang="en-US" sz="1000" b="1">
                <a:solidFill>
                  <a:srgbClr val="CC0000"/>
                </a:solidFill>
              </a:rPr>
              <a:t>Lev 4:1-5:13; 6:24-30; 8:14-17; 16:3-22</a:t>
            </a: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endParaRPr lang="en-AU" altLang="en-US" sz="1000" b="1">
              <a:solidFill>
                <a:srgbClr val="CC0000"/>
              </a:solidFill>
            </a:endParaRPr>
          </a:p>
          <a:p>
            <a:pPr algn="ctr" eaLnBrk="1" hangingPunct="1">
              <a:spcBef>
                <a:spcPct val="0"/>
              </a:spcBef>
              <a:buFontTx/>
              <a:buNone/>
            </a:pPr>
            <a:r>
              <a:rPr lang="en-AU" altLang="en-US" sz="1000" b="1">
                <a:solidFill>
                  <a:srgbClr val="CC0000"/>
                </a:solidFill>
              </a:rPr>
              <a:t>Lev 5:14-6:7;</a:t>
            </a:r>
          </a:p>
          <a:p>
            <a:pPr algn="ctr" eaLnBrk="1" hangingPunct="1">
              <a:spcBef>
                <a:spcPct val="0"/>
              </a:spcBef>
              <a:buFontTx/>
              <a:buNone/>
            </a:pPr>
            <a:r>
              <a:rPr lang="en-AU" altLang="en-US" sz="1000" b="1">
                <a:solidFill>
                  <a:srgbClr val="CC0000"/>
                </a:solidFill>
              </a:rPr>
              <a:t>7:1-6</a:t>
            </a:r>
          </a:p>
          <a:p>
            <a:pPr algn="ctr" eaLnBrk="1" hangingPunct="1">
              <a:spcBef>
                <a:spcPct val="50000"/>
              </a:spcBef>
              <a:buFontTx/>
              <a:buNone/>
            </a:pPr>
            <a:endParaRPr lang="en-AU" altLang="en-US" sz="1000" b="1">
              <a:solidFill>
                <a:srgbClr val="CC0000"/>
              </a:solidFill>
            </a:endParaRPr>
          </a:p>
        </p:txBody>
      </p:sp>
      <p:sp>
        <p:nvSpPr>
          <p:cNvPr id="20498" name="Text Box 22">
            <a:extLst>
              <a:ext uri="{FF2B5EF4-FFF2-40B4-BE49-F238E27FC236}">
                <a16:creationId xmlns:a16="http://schemas.microsoft.com/office/drawing/2014/main" id="{3DF1E3E8-4D20-EA47-9782-BA1B8EADBFB4}"/>
              </a:ext>
            </a:extLst>
          </p:cNvPr>
          <p:cNvSpPr txBox="1">
            <a:spLocks noChangeArrowheads="1"/>
          </p:cNvSpPr>
          <p:nvPr/>
        </p:nvSpPr>
        <p:spPr bwMode="auto">
          <a:xfrm>
            <a:off x="3789363" y="3071813"/>
            <a:ext cx="1295400" cy="620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AU" altLang="en-US" sz="800" b="1"/>
              <a:t>Bull, ram or male bird (dove or young pigeon for the poor); wholly consumed; no defect</a:t>
            </a:r>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r>
              <a:rPr lang="en-AU" altLang="en-US" sz="800" b="1"/>
              <a:t>Grain, fine flour, olive oil, incense, baked bread (cakes or wafers), salt; no yeast or honey; accompanied burnt offering and fellowship  offering (along with drink offering)</a:t>
            </a:r>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r>
              <a:rPr lang="en-AU" altLang="en-US" sz="800" b="1"/>
              <a:t>Any animal without defect from herd or flock; variety of breads</a:t>
            </a:r>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r>
              <a:rPr lang="en-AU" altLang="en-US" sz="800" b="1"/>
              <a:t>1.      Young bull: for high priest and congregation</a:t>
            </a:r>
          </a:p>
          <a:p>
            <a:pPr eaLnBrk="1" hangingPunct="1">
              <a:spcBef>
                <a:spcPct val="0"/>
              </a:spcBef>
              <a:buFontTx/>
              <a:buNone/>
            </a:pPr>
            <a:r>
              <a:rPr lang="en-AU" altLang="en-US" sz="800" b="1"/>
              <a:t>2.      Male goat: for leader</a:t>
            </a:r>
          </a:p>
          <a:p>
            <a:pPr eaLnBrk="1" hangingPunct="1">
              <a:spcBef>
                <a:spcPct val="0"/>
              </a:spcBef>
              <a:buFontTx/>
              <a:buNone/>
            </a:pPr>
            <a:r>
              <a:rPr lang="en-AU" altLang="en-US" sz="800" b="1"/>
              <a:t>3.      Female goat or lamb: for common person</a:t>
            </a:r>
          </a:p>
          <a:p>
            <a:pPr eaLnBrk="1" hangingPunct="1">
              <a:spcBef>
                <a:spcPct val="0"/>
              </a:spcBef>
              <a:buFontTx/>
              <a:buNone/>
            </a:pPr>
            <a:r>
              <a:rPr lang="en-AU" altLang="en-US" sz="800" b="1"/>
              <a:t>4.      Dove or pigeon: for the poor</a:t>
            </a:r>
          </a:p>
          <a:p>
            <a:pPr eaLnBrk="1" hangingPunct="1">
              <a:spcBef>
                <a:spcPct val="0"/>
              </a:spcBef>
              <a:buFontTx/>
              <a:buNone/>
            </a:pPr>
            <a:r>
              <a:rPr lang="en-AU" altLang="en-US" sz="800" b="1"/>
              <a:t>5.      Tenth of an ephah of fine flour: for the very poor</a:t>
            </a:r>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endParaRPr lang="en-AU" altLang="en-US" sz="800" b="1"/>
          </a:p>
          <a:p>
            <a:pPr eaLnBrk="1" hangingPunct="1">
              <a:spcBef>
                <a:spcPct val="0"/>
              </a:spcBef>
              <a:buFontTx/>
              <a:buNone/>
            </a:pPr>
            <a:r>
              <a:rPr lang="en-AU" altLang="en-US" sz="800" b="1"/>
              <a:t>Ram or lamb</a:t>
            </a:r>
          </a:p>
        </p:txBody>
      </p:sp>
      <p:sp>
        <p:nvSpPr>
          <p:cNvPr id="20499" name="Text Box 23">
            <a:extLst>
              <a:ext uri="{FF2B5EF4-FFF2-40B4-BE49-F238E27FC236}">
                <a16:creationId xmlns:a16="http://schemas.microsoft.com/office/drawing/2014/main" id="{8C0D571C-8305-234A-85C6-5ADAE1E14300}"/>
              </a:ext>
            </a:extLst>
          </p:cNvPr>
          <p:cNvSpPr txBox="1">
            <a:spLocks noChangeArrowheads="1"/>
          </p:cNvSpPr>
          <p:nvPr/>
        </p:nvSpPr>
        <p:spPr bwMode="auto">
          <a:xfrm>
            <a:off x="5013325" y="3071814"/>
            <a:ext cx="1295400" cy="699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AU" altLang="en-US" sz="800"/>
              <a:t>Voluntary act of worship; atonement for unintentional sin in general; expression of devotion, commitment and complete surrender to God</a:t>
            </a:r>
          </a:p>
          <a:p>
            <a:pPr eaLnBrk="1" hangingPunct="1">
              <a:spcBef>
                <a:spcPct val="0"/>
              </a:spcBef>
              <a:buFontTx/>
              <a:buNone/>
            </a:pPr>
            <a:endParaRPr lang="en-AU" altLang="en-US" sz="800"/>
          </a:p>
          <a:p>
            <a:pPr eaLnBrk="1" hangingPunct="1">
              <a:spcBef>
                <a:spcPct val="0"/>
              </a:spcBef>
              <a:buFontTx/>
              <a:buNone/>
            </a:pPr>
            <a:r>
              <a:rPr lang="en-AU" altLang="en-US" sz="800"/>
              <a:t>Voluntary act of worship; recognition of God’s goodness and provisions; devotion to God</a:t>
            </a:r>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r>
              <a:rPr lang="en-AU" altLang="en-US" sz="800"/>
              <a:t>Voluntary act of worship; thanksgiving and fellowship (it included a communal meal)</a:t>
            </a:r>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r>
              <a:rPr lang="en-AU" altLang="en-US" sz="800"/>
              <a:t>Mandatory atonement for specific unintentional sin; confession of sin; forgiveness of sin; cleansing from defilement</a:t>
            </a:r>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endParaRPr lang="en-AU" altLang="en-US" sz="800"/>
          </a:p>
          <a:p>
            <a:pPr eaLnBrk="1" hangingPunct="1">
              <a:spcBef>
                <a:spcPct val="0"/>
              </a:spcBef>
              <a:buFontTx/>
              <a:buNone/>
            </a:pPr>
            <a:r>
              <a:rPr lang="en-AU" altLang="en-US" sz="800"/>
              <a:t>Mandatory atonement for unintentional sin requiring restitution; cleansing from defilement; make restitution; pay 20% fine</a:t>
            </a:r>
          </a:p>
          <a:p>
            <a:pPr eaLnBrk="1" hangingPunct="1">
              <a:spcBef>
                <a:spcPct val="50000"/>
              </a:spcBef>
              <a:buFontTx/>
              <a:buNone/>
            </a:pPr>
            <a:endParaRPr lang="en-AU" altLang="en-US" sz="800"/>
          </a:p>
        </p:txBody>
      </p:sp>
      <p:sp>
        <p:nvSpPr>
          <p:cNvPr id="20500" name="Line 24">
            <a:extLst>
              <a:ext uri="{FF2B5EF4-FFF2-40B4-BE49-F238E27FC236}">
                <a16:creationId xmlns:a16="http://schemas.microsoft.com/office/drawing/2014/main" id="{AC62DB25-1DB0-F649-9DB8-D6E53FBDB6AE}"/>
              </a:ext>
            </a:extLst>
          </p:cNvPr>
          <p:cNvSpPr>
            <a:spLocks noChangeShapeType="1"/>
          </p:cNvSpPr>
          <p:nvPr/>
        </p:nvSpPr>
        <p:spPr bwMode="auto">
          <a:xfrm>
            <a:off x="1341439" y="8832850"/>
            <a:ext cx="4967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01" name="Line 25">
            <a:extLst>
              <a:ext uri="{FF2B5EF4-FFF2-40B4-BE49-F238E27FC236}">
                <a16:creationId xmlns:a16="http://schemas.microsoft.com/office/drawing/2014/main" id="{7895203F-171B-B541-B974-368CF13F6F80}"/>
              </a:ext>
            </a:extLst>
          </p:cNvPr>
          <p:cNvSpPr>
            <a:spLocks noChangeShapeType="1"/>
          </p:cNvSpPr>
          <p:nvPr/>
        </p:nvSpPr>
        <p:spPr bwMode="auto">
          <a:xfrm>
            <a:off x="1341439" y="6600825"/>
            <a:ext cx="4967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02" name="Line 26">
            <a:extLst>
              <a:ext uri="{FF2B5EF4-FFF2-40B4-BE49-F238E27FC236}">
                <a16:creationId xmlns:a16="http://schemas.microsoft.com/office/drawing/2014/main" id="{A2DFF5A2-F8A2-D648-B0C7-0308F99D0EB7}"/>
              </a:ext>
            </a:extLst>
          </p:cNvPr>
          <p:cNvSpPr>
            <a:spLocks noChangeShapeType="1"/>
          </p:cNvSpPr>
          <p:nvPr/>
        </p:nvSpPr>
        <p:spPr bwMode="auto">
          <a:xfrm>
            <a:off x="1341439" y="5375275"/>
            <a:ext cx="4967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03" name="Line 27">
            <a:extLst>
              <a:ext uri="{FF2B5EF4-FFF2-40B4-BE49-F238E27FC236}">
                <a16:creationId xmlns:a16="http://schemas.microsoft.com/office/drawing/2014/main" id="{2B5E1EB2-3F1E-084B-8945-2B293FAC80BF}"/>
              </a:ext>
            </a:extLst>
          </p:cNvPr>
          <p:cNvSpPr>
            <a:spLocks noChangeShapeType="1"/>
          </p:cNvSpPr>
          <p:nvPr/>
        </p:nvSpPr>
        <p:spPr bwMode="auto">
          <a:xfrm>
            <a:off x="1341439" y="4008438"/>
            <a:ext cx="4967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9" name="Group 21">
            <a:extLst>
              <a:ext uri="{FF2B5EF4-FFF2-40B4-BE49-F238E27FC236}">
                <a16:creationId xmlns:a16="http://schemas.microsoft.com/office/drawing/2014/main" id="{22996BC5-4873-DB41-AA25-173C27854C25}"/>
              </a:ext>
            </a:extLst>
          </p:cNvPr>
          <p:cNvGrpSpPr>
            <a:grpSpLocks/>
          </p:cNvGrpSpPr>
          <p:nvPr/>
        </p:nvGrpSpPr>
        <p:grpSpPr bwMode="auto">
          <a:xfrm rot="16200000">
            <a:off x="-2147094" y="6344444"/>
            <a:ext cx="5545138" cy="584200"/>
            <a:chOff x="5445224" y="3008784"/>
            <a:chExt cx="5544616" cy="584775"/>
          </a:xfrm>
        </p:grpSpPr>
        <p:sp>
          <p:nvSpPr>
            <p:cNvPr id="30" name="TextBox 22">
              <a:extLst>
                <a:ext uri="{FF2B5EF4-FFF2-40B4-BE49-F238E27FC236}">
                  <a16:creationId xmlns:a16="http://schemas.microsoft.com/office/drawing/2014/main" id="{F20AFD6E-0FE9-5149-A051-784F51B66017}"/>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31" name="TextBox 23">
              <a:extLst>
                <a:ext uri="{FF2B5EF4-FFF2-40B4-BE49-F238E27FC236}">
                  <a16:creationId xmlns:a16="http://schemas.microsoft.com/office/drawing/2014/main" id="{69E7DDBE-5FFE-9845-BF13-B92B3CC27B6C}"/>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dirty="0">
                  <a:solidFill>
                    <a:srgbClr val="FFFF00"/>
                  </a:solidFill>
                </a:rPr>
                <a:t>James J. Braddock’s Story</a:t>
              </a:r>
            </a:p>
          </p:txBody>
        </p:sp>
      </p:grpSp>
    </p:spTree>
    <p:extLst>
      <p:ext uri="{BB962C8B-B14F-4D97-AF65-F5344CB8AC3E}">
        <p14:creationId xmlns:p14="http://schemas.microsoft.com/office/powerpoint/2010/main" val="36576863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3">
            <a:extLst>
              <a:ext uri="{FF2B5EF4-FFF2-40B4-BE49-F238E27FC236}">
                <a16:creationId xmlns:a16="http://schemas.microsoft.com/office/drawing/2014/main" id="{2DA015ED-4C32-D54A-9C75-499ED897BB38}"/>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63EB29A5-6131-2E48-BECB-1C697ABCA673}" type="slidenum">
              <a:rPr lang="en-AU" altLang="en-US" sz="1400"/>
              <a:pPr>
                <a:spcBef>
                  <a:spcPct val="0"/>
                </a:spcBef>
                <a:buFontTx/>
                <a:buNone/>
              </a:pPr>
              <a:t>81</a:t>
            </a:fld>
            <a:endParaRPr lang="en-AU" altLang="en-US" sz="1400"/>
          </a:p>
        </p:txBody>
      </p:sp>
      <p:grpSp>
        <p:nvGrpSpPr>
          <p:cNvPr id="21506" name="Group 2">
            <a:extLst>
              <a:ext uri="{FF2B5EF4-FFF2-40B4-BE49-F238E27FC236}">
                <a16:creationId xmlns:a16="http://schemas.microsoft.com/office/drawing/2014/main" id="{9CBC7832-973A-3F4E-ADEA-71CD56C40C77}"/>
              </a:ext>
            </a:extLst>
          </p:cNvPr>
          <p:cNvGrpSpPr>
            <a:grpSpLocks/>
          </p:cNvGrpSpPr>
          <p:nvPr/>
        </p:nvGrpSpPr>
        <p:grpSpPr bwMode="auto">
          <a:xfrm>
            <a:off x="1628775" y="1992314"/>
            <a:ext cx="4624388" cy="3240087"/>
            <a:chOff x="527" y="1714"/>
            <a:chExt cx="3366" cy="2265"/>
          </a:xfrm>
        </p:grpSpPr>
        <p:sp>
          <p:nvSpPr>
            <p:cNvPr id="21518" name="WordArt 3">
              <a:extLst>
                <a:ext uri="{FF2B5EF4-FFF2-40B4-BE49-F238E27FC236}">
                  <a16:creationId xmlns:a16="http://schemas.microsoft.com/office/drawing/2014/main" id="{4FAA75F1-68A2-C045-B435-26CFCE392225}"/>
                </a:ext>
              </a:extLst>
            </p:cNvPr>
            <p:cNvSpPr>
              <a:spLocks noChangeArrowheads="1" noChangeShapeType="1" noTextEdit="1"/>
            </p:cNvSpPr>
            <p:nvPr/>
          </p:nvSpPr>
          <p:spPr bwMode="auto">
            <a:xfrm>
              <a:off x="527" y="1985"/>
              <a:ext cx="690" cy="72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Sinful</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Man</a:t>
              </a:r>
            </a:p>
          </p:txBody>
        </p:sp>
        <p:sp>
          <p:nvSpPr>
            <p:cNvPr id="21519" name="WordArt 4">
              <a:extLst>
                <a:ext uri="{FF2B5EF4-FFF2-40B4-BE49-F238E27FC236}">
                  <a16:creationId xmlns:a16="http://schemas.microsoft.com/office/drawing/2014/main" id="{C3BBDF76-8464-564A-AAB0-FE0C7B68DFB4}"/>
                </a:ext>
              </a:extLst>
            </p:cNvPr>
            <p:cNvSpPr>
              <a:spLocks noChangeArrowheads="1" noChangeShapeType="1" noTextEdit="1"/>
            </p:cNvSpPr>
            <p:nvPr/>
          </p:nvSpPr>
          <p:spPr bwMode="auto">
            <a:xfrm>
              <a:off x="3203" y="1985"/>
              <a:ext cx="690" cy="72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 </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Purity</a:t>
              </a:r>
            </a:p>
          </p:txBody>
        </p:sp>
        <p:sp>
          <p:nvSpPr>
            <p:cNvPr id="21520" name="Line 5">
              <a:extLst>
                <a:ext uri="{FF2B5EF4-FFF2-40B4-BE49-F238E27FC236}">
                  <a16:creationId xmlns:a16="http://schemas.microsoft.com/office/drawing/2014/main" id="{0C7038FD-D04C-AF43-BA40-915840965555}"/>
                </a:ext>
              </a:extLst>
            </p:cNvPr>
            <p:cNvSpPr>
              <a:spLocks noChangeShapeType="1"/>
            </p:cNvSpPr>
            <p:nvPr/>
          </p:nvSpPr>
          <p:spPr bwMode="auto">
            <a:xfrm>
              <a:off x="1162" y="2394"/>
              <a:ext cx="726"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1" name="WordArt 6">
              <a:extLst>
                <a:ext uri="{FF2B5EF4-FFF2-40B4-BE49-F238E27FC236}">
                  <a16:creationId xmlns:a16="http://schemas.microsoft.com/office/drawing/2014/main" id="{225091F9-B5AC-CD40-A4A5-73885D736A11}"/>
                </a:ext>
              </a:extLst>
            </p:cNvPr>
            <p:cNvSpPr>
              <a:spLocks noChangeArrowheads="1" noChangeShapeType="1" noTextEdit="1"/>
            </p:cNvSpPr>
            <p:nvPr/>
          </p:nvSpPr>
          <p:spPr bwMode="auto">
            <a:xfrm>
              <a:off x="1797" y="3483"/>
              <a:ext cx="732" cy="496"/>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Mercy</a:t>
              </a:r>
            </a:p>
          </p:txBody>
        </p:sp>
        <p:pic>
          <p:nvPicPr>
            <p:cNvPr id="21522" name="Picture 7" descr="MCj04363920000[1]">
              <a:extLst>
                <a:ext uri="{FF2B5EF4-FFF2-40B4-BE49-F238E27FC236}">
                  <a16:creationId xmlns:a16="http://schemas.microsoft.com/office/drawing/2014/main" id="{D89380DE-CD91-4944-8DBD-D0C8922E7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 y="2077"/>
              <a:ext cx="42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3" name="Line 8">
              <a:extLst>
                <a:ext uri="{FF2B5EF4-FFF2-40B4-BE49-F238E27FC236}">
                  <a16:creationId xmlns:a16="http://schemas.microsoft.com/office/drawing/2014/main" id="{178E80F1-67CF-9944-9FE1-8DD4C80ED3E2}"/>
                </a:ext>
              </a:extLst>
            </p:cNvPr>
            <p:cNvSpPr>
              <a:spLocks noChangeShapeType="1"/>
            </p:cNvSpPr>
            <p:nvPr/>
          </p:nvSpPr>
          <p:spPr bwMode="auto">
            <a:xfrm>
              <a:off x="2432" y="2394"/>
              <a:ext cx="726"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4" name="WordArt 9">
              <a:extLst>
                <a:ext uri="{FF2B5EF4-FFF2-40B4-BE49-F238E27FC236}">
                  <a16:creationId xmlns:a16="http://schemas.microsoft.com/office/drawing/2014/main" id="{BC1A2E68-A943-CA4E-BA99-881B18C19496}"/>
                </a:ext>
              </a:extLst>
            </p:cNvPr>
            <p:cNvSpPr>
              <a:spLocks noChangeArrowheads="1" noChangeShapeType="1" noTextEdit="1"/>
            </p:cNvSpPr>
            <p:nvPr/>
          </p:nvSpPr>
          <p:spPr bwMode="auto">
            <a:xfrm>
              <a:off x="1933" y="2666"/>
              <a:ext cx="394" cy="36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Appeal</a:t>
              </a:r>
            </a:p>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Process</a:t>
              </a:r>
            </a:p>
          </p:txBody>
        </p:sp>
        <p:sp>
          <p:nvSpPr>
            <p:cNvPr id="21525" name="Arc 10">
              <a:extLst>
                <a:ext uri="{FF2B5EF4-FFF2-40B4-BE49-F238E27FC236}">
                  <a16:creationId xmlns:a16="http://schemas.microsoft.com/office/drawing/2014/main" id="{548951C1-F625-024F-B7C1-1FA29A916C2D}"/>
                </a:ext>
              </a:extLst>
            </p:cNvPr>
            <p:cNvSpPr>
              <a:spLocks/>
            </p:cNvSpPr>
            <p:nvPr/>
          </p:nvSpPr>
          <p:spPr bwMode="auto">
            <a:xfrm flipV="1">
              <a:off x="2704" y="2757"/>
              <a:ext cx="907" cy="998"/>
            </a:xfrm>
            <a:custGeom>
              <a:avLst/>
              <a:gdLst>
                <a:gd name="T0" fmla="*/ 0 w 21600"/>
                <a:gd name="T1" fmla="*/ 0 h 21600"/>
                <a:gd name="T2" fmla="*/ 38 w 21600"/>
                <a:gd name="T3" fmla="*/ 46 h 21600"/>
                <a:gd name="T4" fmla="*/ 0 w 21600"/>
                <a:gd name="T5" fmla="*/ 46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6" name="Arc 11">
              <a:extLst>
                <a:ext uri="{FF2B5EF4-FFF2-40B4-BE49-F238E27FC236}">
                  <a16:creationId xmlns:a16="http://schemas.microsoft.com/office/drawing/2014/main" id="{A26B9826-9EC5-6148-99FE-D45D9A887952}"/>
                </a:ext>
              </a:extLst>
            </p:cNvPr>
            <p:cNvSpPr>
              <a:spLocks/>
            </p:cNvSpPr>
            <p:nvPr/>
          </p:nvSpPr>
          <p:spPr bwMode="auto">
            <a:xfrm rot="5400000" flipV="1">
              <a:off x="799" y="2848"/>
              <a:ext cx="953" cy="862"/>
            </a:xfrm>
            <a:custGeom>
              <a:avLst/>
              <a:gdLst>
                <a:gd name="T0" fmla="*/ 0 w 21600"/>
                <a:gd name="T1" fmla="*/ 0 h 21600"/>
                <a:gd name="T2" fmla="*/ 42 w 21600"/>
                <a:gd name="T3" fmla="*/ 34 h 21600"/>
                <a:gd name="T4" fmla="*/ 0 w 21600"/>
                <a:gd name="T5" fmla="*/ 34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7" name="WordArt 12">
              <a:extLst>
                <a:ext uri="{FF2B5EF4-FFF2-40B4-BE49-F238E27FC236}">
                  <a16:creationId xmlns:a16="http://schemas.microsoft.com/office/drawing/2014/main" id="{6BF8DB8E-329D-B44A-B0E6-FA2E0B464B67}"/>
                </a:ext>
              </a:extLst>
            </p:cNvPr>
            <p:cNvSpPr>
              <a:spLocks noChangeArrowheads="1" noChangeShapeType="1" noTextEdit="1"/>
            </p:cNvSpPr>
            <p:nvPr/>
          </p:nvSpPr>
          <p:spPr bwMode="auto">
            <a:xfrm>
              <a:off x="1752" y="1714"/>
              <a:ext cx="720" cy="31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Perfect</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Sacrifice</a:t>
              </a:r>
            </a:p>
          </p:txBody>
        </p:sp>
      </p:grpSp>
      <p:sp>
        <p:nvSpPr>
          <p:cNvPr id="21507" name="Text Box 13">
            <a:extLst>
              <a:ext uri="{FF2B5EF4-FFF2-40B4-BE49-F238E27FC236}">
                <a16:creationId xmlns:a16="http://schemas.microsoft.com/office/drawing/2014/main" id="{76586BB3-DCEC-8748-994E-083FB16E743A}"/>
              </a:ext>
            </a:extLst>
          </p:cNvPr>
          <p:cNvSpPr txBox="1">
            <a:spLocks noChangeArrowheads="1"/>
          </p:cNvSpPr>
          <p:nvPr/>
        </p:nvSpPr>
        <p:spPr bwMode="auto">
          <a:xfrm>
            <a:off x="1557338" y="6024563"/>
            <a:ext cx="4608512"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400"/>
              <a:t>Obedience to “that form of doctrine is essential”!!  But, and this is very crucial, the centrality of that form of doctrine is the cross and Jesus upon that cross, sacrificially, for appellant mankind.</a:t>
            </a:r>
          </a:p>
          <a:p>
            <a:pPr algn="just" eaLnBrk="1" hangingPunct="1">
              <a:spcBef>
                <a:spcPct val="50000"/>
              </a:spcBef>
              <a:buFontTx/>
              <a:buNone/>
            </a:pPr>
            <a:r>
              <a:rPr lang="en-AU" altLang="en-US" sz="1400"/>
              <a:t>If we allow Jesus to become diminished, or to ignore Him for the sake for mere obedience, then we are guilty of a gross form of sin, one that changes God plan of salvation by His grace, to one of salvation by our own efforts, regardless of the cross’s involvement.</a:t>
            </a:r>
          </a:p>
          <a:p>
            <a:pPr algn="just" eaLnBrk="1" hangingPunct="1">
              <a:spcBef>
                <a:spcPct val="50000"/>
              </a:spcBef>
              <a:buFontTx/>
              <a:buNone/>
            </a:pPr>
            <a:r>
              <a:rPr lang="en-AU" altLang="en-US" sz="1400"/>
              <a:t>Jesus’ sacrifice upon the cross did, once for all time, what needed to be done, pay the sin debt and cleanse the relationship totally.  It is open and available to everyone who will avail themselves of His mercy.  One will not need amnesty, for one will have purity, thrugh the death of Jesus for our sins.</a:t>
            </a:r>
          </a:p>
        </p:txBody>
      </p:sp>
      <p:sp>
        <p:nvSpPr>
          <p:cNvPr id="21508" name="Rectangle 14">
            <a:extLst>
              <a:ext uri="{FF2B5EF4-FFF2-40B4-BE49-F238E27FC236}">
                <a16:creationId xmlns:a16="http://schemas.microsoft.com/office/drawing/2014/main" id="{CAB0CD73-6551-CB4A-AEAB-97E9DBBBAB95}"/>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21509" name="Group 15">
            <a:extLst>
              <a:ext uri="{FF2B5EF4-FFF2-40B4-BE49-F238E27FC236}">
                <a16:creationId xmlns:a16="http://schemas.microsoft.com/office/drawing/2014/main" id="{D8E6FE0F-807A-6047-A9A8-E970CDDE1909}"/>
              </a:ext>
            </a:extLst>
          </p:cNvPr>
          <p:cNvGrpSpPr>
            <a:grpSpLocks/>
          </p:cNvGrpSpPr>
          <p:nvPr/>
        </p:nvGrpSpPr>
        <p:grpSpPr bwMode="auto">
          <a:xfrm>
            <a:off x="188913" y="1416051"/>
            <a:ext cx="836612" cy="2030413"/>
            <a:chOff x="119" y="252"/>
            <a:chExt cx="527" cy="1279"/>
          </a:xfrm>
        </p:grpSpPr>
        <p:sp>
          <p:nvSpPr>
            <p:cNvPr id="21514" name="Rectangle 16">
              <a:extLst>
                <a:ext uri="{FF2B5EF4-FFF2-40B4-BE49-F238E27FC236}">
                  <a16:creationId xmlns:a16="http://schemas.microsoft.com/office/drawing/2014/main" id="{AED565B8-1C95-B14A-83BD-AC2F8E97C90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1515" name="Line 17">
              <a:extLst>
                <a:ext uri="{FF2B5EF4-FFF2-40B4-BE49-F238E27FC236}">
                  <a16:creationId xmlns:a16="http://schemas.microsoft.com/office/drawing/2014/main" id="{3C5CC6DA-2A39-FD4C-B13B-A037F8930802}"/>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6" name="Line 18">
              <a:extLst>
                <a:ext uri="{FF2B5EF4-FFF2-40B4-BE49-F238E27FC236}">
                  <a16:creationId xmlns:a16="http://schemas.microsoft.com/office/drawing/2014/main" id="{C6A72AEF-B150-E148-B926-5A521F7C9A30}"/>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7" name="Text Box 19">
              <a:extLst>
                <a:ext uri="{FF2B5EF4-FFF2-40B4-BE49-F238E27FC236}">
                  <a16:creationId xmlns:a16="http://schemas.microsoft.com/office/drawing/2014/main" id="{FD145A88-8DE6-8B43-B2DF-3BD7CEB02E07}"/>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21510" name="Text Box 20">
            <a:extLst>
              <a:ext uri="{FF2B5EF4-FFF2-40B4-BE49-F238E27FC236}">
                <a16:creationId xmlns:a16="http://schemas.microsoft.com/office/drawing/2014/main" id="{91894249-D36B-6849-B929-59D0AE8C7A2E}"/>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grpSp>
        <p:nvGrpSpPr>
          <p:cNvPr id="21511" name="Group 21">
            <a:extLst>
              <a:ext uri="{FF2B5EF4-FFF2-40B4-BE49-F238E27FC236}">
                <a16:creationId xmlns:a16="http://schemas.microsoft.com/office/drawing/2014/main" id="{F9663E03-F19A-8A4C-AE34-709F786FC51D}"/>
              </a:ext>
            </a:extLst>
          </p:cNvPr>
          <p:cNvGrpSpPr>
            <a:grpSpLocks/>
          </p:cNvGrpSpPr>
          <p:nvPr/>
        </p:nvGrpSpPr>
        <p:grpSpPr bwMode="auto">
          <a:xfrm rot="16200000">
            <a:off x="-2147094" y="6344444"/>
            <a:ext cx="5545138" cy="584200"/>
            <a:chOff x="5445224" y="3008784"/>
            <a:chExt cx="5544616" cy="584775"/>
          </a:xfrm>
        </p:grpSpPr>
        <p:sp>
          <p:nvSpPr>
            <p:cNvPr id="21512" name="TextBox 22">
              <a:extLst>
                <a:ext uri="{FF2B5EF4-FFF2-40B4-BE49-F238E27FC236}">
                  <a16:creationId xmlns:a16="http://schemas.microsoft.com/office/drawing/2014/main" id="{257F3795-CF09-2A4E-A07C-F86696933ED7}"/>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21513" name="TextBox 23">
              <a:extLst>
                <a:ext uri="{FF2B5EF4-FFF2-40B4-BE49-F238E27FC236}">
                  <a16:creationId xmlns:a16="http://schemas.microsoft.com/office/drawing/2014/main" id="{BE2EE5D9-170F-184B-B0F2-FC1535798CA5}"/>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dirty="0">
                  <a:solidFill>
                    <a:srgbClr val="FFFF00"/>
                  </a:solidFill>
                </a:rPr>
                <a:t>James J. Braddock’s Story</a:t>
              </a:r>
            </a:p>
          </p:txBody>
        </p:sp>
      </p:grpSp>
    </p:spTree>
    <p:extLst>
      <p:ext uri="{BB962C8B-B14F-4D97-AF65-F5344CB8AC3E}">
        <p14:creationId xmlns:p14="http://schemas.microsoft.com/office/powerpoint/2010/main" val="41458884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Number Placeholder 3">
            <a:extLst>
              <a:ext uri="{FF2B5EF4-FFF2-40B4-BE49-F238E27FC236}">
                <a16:creationId xmlns:a16="http://schemas.microsoft.com/office/drawing/2014/main" id="{DD314DF5-6B1A-4843-A5C5-25B8B0C77521}"/>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06459E4D-7C12-AC4A-8A48-025AF53255CE}" type="slidenum">
              <a:rPr lang="en-AU" altLang="en-US" sz="1400"/>
              <a:pPr>
                <a:spcBef>
                  <a:spcPct val="0"/>
                </a:spcBef>
                <a:buFontTx/>
                <a:buNone/>
              </a:pPr>
              <a:t>82</a:t>
            </a:fld>
            <a:endParaRPr lang="en-AU" altLang="en-US" sz="1400"/>
          </a:p>
        </p:txBody>
      </p:sp>
      <p:sp>
        <p:nvSpPr>
          <p:cNvPr id="22530" name="Rectangle 2">
            <a:extLst>
              <a:ext uri="{FF2B5EF4-FFF2-40B4-BE49-F238E27FC236}">
                <a16:creationId xmlns:a16="http://schemas.microsoft.com/office/drawing/2014/main" id="{F1044CB2-64D0-154B-864C-FE3CFC5992AE}"/>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22531" name="Group 3">
            <a:extLst>
              <a:ext uri="{FF2B5EF4-FFF2-40B4-BE49-F238E27FC236}">
                <a16:creationId xmlns:a16="http://schemas.microsoft.com/office/drawing/2014/main" id="{A48854DE-5694-FC43-B79C-029681BE41D6}"/>
              </a:ext>
            </a:extLst>
          </p:cNvPr>
          <p:cNvGrpSpPr>
            <a:grpSpLocks/>
          </p:cNvGrpSpPr>
          <p:nvPr/>
        </p:nvGrpSpPr>
        <p:grpSpPr bwMode="auto">
          <a:xfrm>
            <a:off x="188913" y="1416051"/>
            <a:ext cx="836612" cy="2030413"/>
            <a:chOff x="119" y="252"/>
            <a:chExt cx="527" cy="1279"/>
          </a:xfrm>
        </p:grpSpPr>
        <p:sp>
          <p:nvSpPr>
            <p:cNvPr id="22539" name="Rectangle 4">
              <a:extLst>
                <a:ext uri="{FF2B5EF4-FFF2-40B4-BE49-F238E27FC236}">
                  <a16:creationId xmlns:a16="http://schemas.microsoft.com/office/drawing/2014/main" id="{833A7FAB-B29A-4C40-A489-CEDEF4475DD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2540" name="Line 5">
              <a:extLst>
                <a:ext uri="{FF2B5EF4-FFF2-40B4-BE49-F238E27FC236}">
                  <a16:creationId xmlns:a16="http://schemas.microsoft.com/office/drawing/2014/main" id="{54C06D20-91AD-FC40-9427-8019184DC92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1" name="Line 6">
              <a:extLst>
                <a:ext uri="{FF2B5EF4-FFF2-40B4-BE49-F238E27FC236}">
                  <a16:creationId xmlns:a16="http://schemas.microsoft.com/office/drawing/2014/main" id="{74592815-CF56-B14D-9134-DAAB87F9C90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2" name="Text Box 7">
              <a:extLst>
                <a:ext uri="{FF2B5EF4-FFF2-40B4-BE49-F238E27FC236}">
                  <a16:creationId xmlns:a16="http://schemas.microsoft.com/office/drawing/2014/main" id="{E4E2C128-3AA5-E542-94C7-EBD0711B15AA}"/>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22532" name="Text Box 12">
            <a:extLst>
              <a:ext uri="{FF2B5EF4-FFF2-40B4-BE49-F238E27FC236}">
                <a16:creationId xmlns:a16="http://schemas.microsoft.com/office/drawing/2014/main" id="{EE05CA7E-7D26-F748-BDC9-956C63351F12}"/>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22533" name="Text Box 13">
            <a:extLst>
              <a:ext uri="{FF2B5EF4-FFF2-40B4-BE49-F238E27FC236}">
                <a16:creationId xmlns:a16="http://schemas.microsoft.com/office/drawing/2014/main" id="{7427DF5D-0C85-E340-942C-439D68C30EE5}"/>
              </a:ext>
            </a:extLst>
          </p:cNvPr>
          <p:cNvSpPr txBox="1">
            <a:spLocks noChangeArrowheads="1"/>
          </p:cNvSpPr>
          <p:nvPr/>
        </p:nvSpPr>
        <p:spPr bwMode="auto">
          <a:xfrm>
            <a:off x="1341438" y="2782889"/>
            <a:ext cx="4895850" cy="7309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AU" altLang="en-US" sz="1400"/>
              <a:t>Sacrifices are always appreciated by those that are close to the moment of sacrifice best, to those who have indeed understood the real significance of what was done for some one else.</a:t>
            </a:r>
          </a:p>
          <a:p>
            <a:pPr algn="just" eaLnBrk="1" hangingPunct="1">
              <a:spcBef>
                <a:spcPct val="50000"/>
              </a:spcBef>
              <a:buFontTx/>
              <a:buNone/>
            </a:pPr>
            <a:r>
              <a:rPr lang="en-AU" altLang="en-US" sz="1400"/>
              <a:t>Today in our world, we do not often have any James J. Braddock’s to turn to for a historic picture of the sacrifices on the behalf of others.  Those that do have a possibility of being men who give hope and change the conditions of mankind are all too often found to be nothing more than morally deficit politicians, movie stars, and wayward sports stars.  They hold a shining candle for a moment and then the reality of day dawns and we see them in another light. </a:t>
            </a:r>
          </a:p>
          <a:p>
            <a:pPr algn="just" eaLnBrk="1" hangingPunct="1">
              <a:spcBef>
                <a:spcPct val="50000"/>
              </a:spcBef>
              <a:buFontTx/>
              <a:buNone/>
            </a:pPr>
            <a:r>
              <a:rPr lang="en-AU" altLang="en-US" sz="1400"/>
              <a:t>These type of men, and these type of circumstances do not happen every day.  Sacrifice in our world of self-indulgent, do your own thing type of thinking rarely has a place in our thoughts.   We get so caught up in church with being right, with obeying the rules, that we slowly loose sight of the one who made our sacrifice possible.  We need to remember Jesus, and to preach Him, and Him crucified.  We can not afford to go about our preaching as if Jesus is just a topic among many topics.  That kills churches!  That kills the excitement of every thing Christian.</a:t>
            </a:r>
          </a:p>
          <a:p>
            <a:pPr algn="just" eaLnBrk="1" hangingPunct="1">
              <a:spcBef>
                <a:spcPct val="50000"/>
              </a:spcBef>
              <a:buFontTx/>
              <a:buNone/>
            </a:pPr>
            <a:r>
              <a:rPr lang="en-AU" altLang="en-US" sz="1400"/>
              <a:t>We must remember Jesus in every service, in every day, letting Him become the guiding light.  This is what Hebrews has been saying all along.  He is the epicentre of our thoughts, prayers, hopes, lives, families, and we must take pains to make sure that He stays as the epicentre.  If we do not, the church is doomed to become nothing more that a series of rules, just like Judaism.  We will know how much mint and cumin we need to give, but we will not know why, and what it took to get us to this position of a saved-cleansed soul before the awesome might of God.</a:t>
            </a:r>
          </a:p>
        </p:txBody>
      </p:sp>
      <p:sp>
        <p:nvSpPr>
          <p:cNvPr id="22534" name="WordArt 14">
            <a:extLst>
              <a:ext uri="{FF2B5EF4-FFF2-40B4-BE49-F238E27FC236}">
                <a16:creationId xmlns:a16="http://schemas.microsoft.com/office/drawing/2014/main" id="{FE526927-31C8-6E4B-B231-B269DE450581}"/>
              </a:ext>
            </a:extLst>
          </p:cNvPr>
          <p:cNvSpPr>
            <a:spLocks noChangeArrowheads="1" noChangeShapeType="1" noTextEdit="1"/>
          </p:cNvSpPr>
          <p:nvPr/>
        </p:nvSpPr>
        <p:spPr bwMode="auto">
          <a:xfrm>
            <a:off x="1412876" y="1847850"/>
            <a:ext cx="2143125"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Conclusion</a:t>
            </a:r>
          </a:p>
        </p:txBody>
      </p:sp>
    </p:spTree>
    <p:extLst>
      <p:ext uri="{BB962C8B-B14F-4D97-AF65-F5344CB8AC3E}">
        <p14:creationId xmlns:p14="http://schemas.microsoft.com/office/powerpoint/2010/main" val="13061811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Number Placeholder 3">
            <a:extLst>
              <a:ext uri="{FF2B5EF4-FFF2-40B4-BE49-F238E27FC236}">
                <a16:creationId xmlns:a16="http://schemas.microsoft.com/office/drawing/2014/main" id="{901B5FC9-77E5-834F-B69B-ABC0ADA63FA5}"/>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7F494654-3E66-CD47-BA7A-CE4E643B1B50}" type="slidenum">
              <a:rPr lang="en-AU" altLang="en-US" sz="1400"/>
              <a:pPr>
                <a:spcBef>
                  <a:spcPct val="0"/>
                </a:spcBef>
                <a:buFontTx/>
                <a:buNone/>
              </a:pPr>
              <a:t>83</a:t>
            </a:fld>
            <a:endParaRPr lang="en-AU" altLang="en-US" sz="1400"/>
          </a:p>
        </p:txBody>
      </p:sp>
      <p:sp>
        <p:nvSpPr>
          <p:cNvPr id="23554" name="Rectangle 2">
            <a:extLst>
              <a:ext uri="{FF2B5EF4-FFF2-40B4-BE49-F238E27FC236}">
                <a16:creationId xmlns:a16="http://schemas.microsoft.com/office/drawing/2014/main" id="{3179D210-7F79-7F46-860D-23EAEC5DC60E}"/>
              </a:ext>
            </a:extLst>
          </p:cNvPr>
          <p:cNvSpPr>
            <a:spLocks noChangeArrowheads="1"/>
          </p:cNvSpPr>
          <p:nvPr/>
        </p:nvSpPr>
        <p:spPr bwMode="auto">
          <a:xfrm>
            <a:off x="1484313" y="1703388"/>
            <a:ext cx="471805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AU" altLang="en-US" sz="1800" b="1">
                <a:solidFill>
                  <a:srgbClr val="0000FF"/>
                </a:solidFill>
              </a:rPr>
              <a:t>Old Testament Sacrifices  -  Over-view  3</a:t>
            </a:r>
            <a:r>
              <a:rPr lang="en-AU" altLang="en-US" sz="1800"/>
              <a:t>  </a:t>
            </a:r>
          </a:p>
        </p:txBody>
      </p:sp>
      <p:sp>
        <p:nvSpPr>
          <p:cNvPr id="23555" name="Rectangle 3">
            <a:extLst>
              <a:ext uri="{FF2B5EF4-FFF2-40B4-BE49-F238E27FC236}">
                <a16:creationId xmlns:a16="http://schemas.microsoft.com/office/drawing/2014/main" id="{B1C4E0FE-AC27-E24C-A14F-49BDDE1C1C88}"/>
              </a:ext>
            </a:extLst>
          </p:cNvPr>
          <p:cNvSpPr>
            <a:spLocks noChangeArrowheads="1"/>
          </p:cNvSpPr>
          <p:nvPr/>
        </p:nvSpPr>
        <p:spPr bwMode="auto">
          <a:xfrm>
            <a:off x="1" y="0"/>
            <a:ext cx="1052513" cy="1205865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23556" name="Group 4">
            <a:extLst>
              <a:ext uri="{FF2B5EF4-FFF2-40B4-BE49-F238E27FC236}">
                <a16:creationId xmlns:a16="http://schemas.microsoft.com/office/drawing/2014/main" id="{43A6B540-A514-414E-914F-35093C90915B}"/>
              </a:ext>
            </a:extLst>
          </p:cNvPr>
          <p:cNvGrpSpPr>
            <a:grpSpLocks/>
          </p:cNvGrpSpPr>
          <p:nvPr/>
        </p:nvGrpSpPr>
        <p:grpSpPr bwMode="auto">
          <a:xfrm>
            <a:off x="188913" y="1416051"/>
            <a:ext cx="836612" cy="2030413"/>
            <a:chOff x="119" y="252"/>
            <a:chExt cx="527" cy="1279"/>
          </a:xfrm>
        </p:grpSpPr>
        <p:sp>
          <p:nvSpPr>
            <p:cNvPr id="23562" name="Rectangle 5">
              <a:extLst>
                <a:ext uri="{FF2B5EF4-FFF2-40B4-BE49-F238E27FC236}">
                  <a16:creationId xmlns:a16="http://schemas.microsoft.com/office/drawing/2014/main" id="{3975E9D2-5C17-3844-9C12-6FFCD44EB45F}"/>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3563" name="Line 6">
              <a:extLst>
                <a:ext uri="{FF2B5EF4-FFF2-40B4-BE49-F238E27FC236}">
                  <a16:creationId xmlns:a16="http://schemas.microsoft.com/office/drawing/2014/main" id="{D4EDEC82-9105-7A46-91AA-46A2D8282E0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4" name="Line 7">
              <a:extLst>
                <a:ext uri="{FF2B5EF4-FFF2-40B4-BE49-F238E27FC236}">
                  <a16:creationId xmlns:a16="http://schemas.microsoft.com/office/drawing/2014/main" id="{FFA7099E-E326-184A-BFAB-51DE30D386DA}"/>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5" name="Text Box 8">
              <a:extLst>
                <a:ext uri="{FF2B5EF4-FFF2-40B4-BE49-F238E27FC236}">
                  <a16:creationId xmlns:a16="http://schemas.microsoft.com/office/drawing/2014/main" id="{B2ACFD38-39F5-0D49-92D0-7C2CA5CCCDEB}"/>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23557" name="Text Box 9">
            <a:extLst>
              <a:ext uri="{FF2B5EF4-FFF2-40B4-BE49-F238E27FC236}">
                <a16:creationId xmlns:a16="http://schemas.microsoft.com/office/drawing/2014/main" id="{3FFB8D1C-3AE1-5B4F-97A6-B5EE574FDAF5}"/>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23558" name="Text Box 28">
            <a:extLst>
              <a:ext uri="{FF2B5EF4-FFF2-40B4-BE49-F238E27FC236}">
                <a16:creationId xmlns:a16="http://schemas.microsoft.com/office/drawing/2014/main" id="{6C8F8323-E243-E843-AA4D-90D5D0A50288}"/>
              </a:ext>
            </a:extLst>
          </p:cNvPr>
          <p:cNvSpPr txBox="1">
            <a:spLocks noChangeArrowheads="1"/>
          </p:cNvSpPr>
          <p:nvPr/>
        </p:nvSpPr>
        <p:spPr bwMode="auto">
          <a:xfrm>
            <a:off x="1412876" y="2279651"/>
            <a:ext cx="4752975" cy="474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AU" altLang="en-US" sz="1000" b="1"/>
              <a:t>Animal Sacrifice in the Old Testament</a:t>
            </a:r>
          </a:p>
          <a:p>
            <a:pPr algn="ctr" eaLnBrk="1" hangingPunct="1">
              <a:spcBef>
                <a:spcPct val="0"/>
              </a:spcBef>
              <a:buFontTx/>
              <a:buNone/>
            </a:pPr>
            <a:r>
              <a:rPr lang="en-AU" altLang="en-US" sz="1000" b="1"/>
              <a:t>God’s Love Allows the Price to be Paid by a Substitute</a:t>
            </a:r>
          </a:p>
          <a:p>
            <a:pPr algn="just" eaLnBrk="1" hangingPunct="1">
              <a:spcBef>
                <a:spcPct val="0"/>
              </a:spcBef>
              <a:buFontTx/>
              <a:buNone/>
            </a:pPr>
            <a:endParaRPr lang="en-AU" altLang="en-US" sz="1000" b="1"/>
          </a:p>
          <a:p>
            <a:pPr algn="just" eaLnBrk="1" hangingPunct="1">
              <a:spcBef>
                <a:spcPct val="0"/>
              </a:spcBef>
              <a:buFontTx/>
              <a:buNone/>
            </a:pPr>
            <a:r>
              <a:rPr lang="en-US" altLang="en-US" sz="1000"/>
              <a:t>Fortunately, God loves His creation and decided to help pay this price even though it was undeserved, this is called </a:t>
            </a:r>
            <a:r>
              <a:rPr lang="en-US" altLang="en-US" sz="1000" i="1"/>
              <a:t>grace</a:t>
            </a:r>
            <a:r>
              <a:rPr lang="en-US" altLang="en-US" sz="1000" b="1"/>
              <a:t> </a:t>
            </a:r>
            <a:r>
              <a:rPr lang="en-US" altLang="en-US" sz="1000"/>
              <a:t>(God gives us what we don’t deserve – life). He showed His </a:t>
            </a:r>
            <a:r>
              <a:rPr lang="en-US" altLang="en-US" sz="1000" i="1"/>
              <a:t>mercy</a:t>
            </a:r>
            <a:r>
              <a:rPr lang="en-US" altLang="en-US" sz="1000" b="1"/>
              <a:t> </a:t>
            </a:r>
            <a:r>
              <a:rPr lang="en-US" altLang="en-US" sz="1000"/>
              <a:t>(God doesn’t give us what we do deserve – death) We deserved God’s justice but we received God’s mercy. How was His mercy shown? – by blood. </a:t>
            </a:r>
          </a:p>
          <a:p>
            <a:pPr algn="just" eaLnBrk="1" hangingPunct="1">
              <a:spcBef>
                <a:spcPct val="0"/>
              </a:spcBef>
              <a:buFontTx/>
              <a:buNone/>
            </a:pPr>
            <a:r>
              <a:rPr lang="en-US" altLang="en-US" sz="1000"/>
              <a:t>The Bible could be said to drip blood if you squeezed it. The Bible is bloody due to the problem and price of sin. God, in His love and His mercy, allowed the price of life to be paid through an innocent stand-in. This was the purpose of animal sacrifice instituted in the Old Testament. God showed His mercy by allowing the animal to pay the price of death owed by the sinner. </a:t>
            </a:r>
          </a:p>
          <a:p>
            <a:pPr algn="just" eaLnBrk="1" hangingPunct="1">
              <a:spcBef>
                <a:spcPct val="0"/>
              </a:spcBef>
              <a:buFontTx/>
              <a:buNone/>
            </a:pPr>
            <a:r>
              <a:rPr lang="en-US" altLang="en-US" sz="1000"/>
              <a:t>God made provision (or atonement) for the judicial price of sin to be paid by an animal. This is described in Leviticus 17:11 (emphasis added)</a:t>
            </a:r>
            <a:r>
              <a:rPr lang="en-US" altLang="en-US" sz="1000" i="1"/>
              <a:t>: ”For the life of the flesh is in the blood, and I have given it to you on the altar to make atonement for your souls; for it is the blood </a:t>
            </a:r>
            <a:r>
              <a:rPr lang="en-US" altLang="en-US" sz="1000" i="1" u="sng"/>
              <a:t>by reason of the life</a:t>
            </a:r>
            <a:r>
              <a:rPr lang="en-US" altLang="en-US" sz="1000" i="1"/>
              <a:t> that makes atonement.”</a:t>
            </a:r>
            <a:r>
              <a:rPr lang="en-US" altLang="en-US" sz="1000"/>
              <a:t>  The life of the animal atones for (literally “covers”) or cleanses the sins of the sinner. In this manner the sinner “died” representatively or through the animal as a substitute. What was the result? The removal of sin. For example, in Leviticus 16:30 this result was described as taking place on the Day of Atonement (the yearly sacrifice of animals):</a:t>
            </a:r>
            <a:r>
              <a:rPr lang="en-US" altLang="en-US" sz="1000" i="1"/>
              <a:t> “for it is on this day that </a:t>
            </a:r>
            <a:r>
              <a:rPr lang="en-US" altLang="en-US" sz="1000" i="1" u="sng"/>
              <a:t>atonement shall be made for you</a:t>
            </a:r>
            <a:r>
              <a:rPr lang="en-US" altLang="en-US" sz="1000" i="1"/>
              <a:t> to cleanse you;</a:t>
            </a:r>
            <a:r>
              <a:rPr lang="en-US" altLang="en-US" sz="1000" i="1" u="sng"/>
              <a:t> you will be clean from all your sins</a:t>
            </a:r>
            <a:r>
              <a:rPr lang="en-US" altLang="en-US" sz="1000" i="1"/>
              <a:t> before the LORD </a:t>
            </a:r>
            <a:r>
              <a:rPr lang="en-US" altLang="en-US" sz="1000"/>
              <a:t>(emphasis added)</a:t>
            </a:r>
            <a:r>
              <a:rPr lang="en-US" altLang="en-US" sz="1000" i="1"/>
              <a:t>.” </a:t>
            </a:r>
            <a:endParaRPr lang="en-US" altLang="en-US" sz="1000"/>
          </a:p>
          <a:p>
            <a:pPr algn="just" eaLnBrk="1" hangingPunct="1">
              <a:spcBef>
                <a:spcPct val="0"/>
              </a:spcBef>
              <a:buFontTx/>
              <a:buNone/>
            </a:pPr>
            <a:r>
              <a:rPr lang="en-US" altLang="en-US" sz="1000"/>
              <a:t>Why an animal? The animal was innocent of sin, thereby qualifying it to be a substitute for the guilty sinner. An animal was innocent of sin, however, because it was amoral, it couldn’t sin. If an animal could have sinned it would have been liable for its own sin! Sinlessness was required for it to provide a representative or substitute death for the sinner.   </a:t>
            </a:r>
            <a:endParaRPr lang="en-AU" altLang="en-US" sz="1000"/>
          </a:p>
          <a:p>
            <a:pPr algn="just" eaLnBrk="1" hangingPunct="1">
              <a:spcBef>
                <a:spcPct val="50000"/>
              </a:spcBef>
              <a:buFontTx/>
              <a:buNone/>
            </a:pPr>
            <a:r>
              <a:rPr lang="en-AU" altLang="en-US" sz="1000"/>
              <a:t> </a:t>
            </a:r>
          </a:p>
        </p:txBody>
      </p:sp>
      <p:sp>
        <p:nvSpPr>
          <p:cNvPr id="23559" name="Text Box 29">
            <a:extLst>
              <a:ext uri="{FF2B5EF4-FFF2-40B4-BE49-F238E27FC236}">
                <a16:creationId xmlns:a16="http://schemas.microsoft.com/office/drawing/2014/main" id="{15DD9CCE-7397-2D48-8619-EF79C04C1696}"/>
              </a:ext>
            </a:extLst>
          </p:cNvPr>
          <p:cNvSpPr txBox="1">
            <a:spLocks noChangeArrowheads="1"/>
          </p:cNvSpPr>
          <p:nvPr/>
        </p:nvSpPr>
        <p:spPr bwMode="auto">
          <a:xfrm>
            <a:off x="1557339" y="6888163"/>
            <a:ext cx="4535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endParaRPr lang="en-US" altLang="en-US" sz="1800"/>
          </a:p>
        </p:txBody>
      </p:sp>
      <p:pic>
        <p:nvPicPr>
          <p:cNvPr id="23560" name="Picture 30" descr="Fig%2025-1">
            <a:extLst>
              <a:ext uri="{FF2B5EF4-FFF2-40B4-BE49-F238E27FC236}">
                <a16:creationId xmlns:a16="http://schemas.microsoft.com/office/drawing/2014/main" id="{868DB6DE-7D53-0646-BEC3-DC561BE1CB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6114" y="7248525"/>
            <a:ext cx="4103687"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1" name="Text Box 31">
            <a:extLst>
              <a:ext uri="{FF2B5EF4-FFF2-40B4-BE49-F238E27FC236}">
                <a16:creationId xmlns:a16="http://schemas.microsoft.com/office/drawing/2014/main" id="{01DE43E7-9B9C-2C4D-9B54-8A351D09A27C}"/>
              </a:ext>
            </a:extLst>
          </p:cNvPr>
          <p:cNvSpPr txBox="1">
            <a:spLocks noChangeArrowheads="1"/>
          </p:cNvSpPr>
          <p:nvPr/>
        </p:nvSpPr>
        <p:spPr bwMode="auto">
          <a:xfrm>
            <a:off x="4437064" y="10199688"/>
            <a:ext cx="13684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a:t>Copied</a:t>
            </a:r>
          </a:p>
        </p:txBody>
      </p:sp>
      <p:grpSp>
        <p:nvGrpSpPr>
          <p:cNvPr id="15" name="Group 11">
            <a:extLst>
              <a:ext uri="{FF2B5EF4-FFF2-40B4-BE49-F238E27FC236}">
                <a16:creationId xmlns:a16="http://schemas.microsoft.com/office/drawing/2014/main" id="{5C390759-8A29-0249-886E-501B5AD0DA1C}"/>
              </a:ext>
            </a:extLst>
          </p:cNvPr>
          <p:cNvGrpSpPr>
            <a:grpSpLocks/>
          </p:cNvGrpSpPr>
          <p:nvPr/>
        </p:nvGrpSpPr>
        <p:grpSpPr bwMode="auto">
          <a:xfrm rot="16200000">
            <a:off x="-2147094" y="6344444"/>
            <a:ext cx="5545138" cy="584200"/>
            <a:chOff x="5445224" y="3008784"/>
            <a:chExt cx="5544616" cy="584775"/>
          </a:xfrm>
        </p:grpSpPr>
        <p:sp>
          <p:nvSpPr>
            <p:cNvPr id="16" name="TextBox 12">
              <a:extLst>
                <a:ext uri="{FF2B5EF4-FFF2-40B4-BE49-F238E27FC236}">
                  <a16:creationId xmlns:a16="http://schemas.microsoft.com/office/drawing/2014/main" id="{DEB1FF71-7D7B-F145-9D8E-C4C883B54654}"/>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7" name="TextBox 13">
              <a:extLst>
                <a:ext uri="{FF2B5EF4-FFF2-40B4-BE49-F238E27FC236}">
                  <a16:creationId xmlns:a16="http://schemas.microsoft.com/office/drawing/2014/main" id="{62057D65-C638-A64D-AA8C-DF05E666E028}"/>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dirty="0">
                  <a:solidFill>
                    <a:srgbClr val="FFFF00"/>
                  </a:solidFill>
                </a:rPr>
                <a:t>James J. Braddock’s Story</a:t>
              </a:r>
            </a:p>
          </p:txBody>
        </p:sp>
      </p:grpSp>
    </p:spTree>
    <p:extLst>
      <p:ext uri="{BB962C8B-B14F-4D97-AF65-F5344CB8AC3E}">
        <p14:creationId xmlns:p14="http://schemas.microsoft.com/office/powerpoint/2010/main" val="18843693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Number Placeholder 3">
            <a:extLst>
              <a:ext uri="{FF2B5EF4-FFF2-40B4-BE49-F238E27FC236}">
                <a16:creationId xmlns:a16="http://schemas.microsoft.com/office/drawing/2014/main" id="{B19B6729-3AAF-0F4E-87CA-F457D611930E}"/>
              </a:ext>
            </a:extLst>
          </p:cNvPr>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036CB932-68FD-814F-B255-03C4797A3955}" type="slidenum">
              <a:rPr lang="en-AU" altLang="en-US" sz="1400"/>
              <a:pPr>
                <a:spcBef>
                  <a:spcPct val="0"/>
                </a:spcBef>
                <a:buFontTx/>
                <a:buNone/>
              </a:pPr>
              <a:t>84</a:t>
            </a:fld>
            <a:endParaRPr lang="en-AU" altLang="en-US" sz="1400"/>
          </a:p>
        </p:txBody>
      </p:sp>
      <p:sp>
        <p:nvSpPr>
          <p:cNvPr id="24578" name="Rectangle 2">
            <a:extLst>
              <a:ext uri="{FF2B5EF4-FFF2-40B4-BE49-F238E27FC236}">
                <a16:creationId xmlns:a16="http://schemas.microsoft.com/office/drawing/2014/main" id="{8D7C65D9-070E-F04F-BF0C-7CD7CAA6B4EF}"/>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24579" name="Group 3">
            <a:extLst>
              <a:ext uri="{FF2B5EF4-FFF2-40B4-BE49-F238E27FC236}">
                <a16:creationId xmlns:a16="http://schemas.microsoft.com/office/drawing/2014/main" id="{106D17BD-6681-B643-80BA-83969508DA6F}"/>
              </a:ext>
            </a:extLst>
          </p:cNvPr>
          <p:cNvGrpSpPr>
            <a:grpSpLocks/>
          </p:cNvGrpSpPr>
          <p:nvPr/>
        </p:nvGrpSpPr>
        <p:grpSpPr bwMode="auto">
          <a:xfrm>
            <a:off x="188913" y="1416051"/>
            <a:ext cx="836612" cy="2030413"/>
            <a:chOff x="119" y="252"/>
            <a:chExt cx="527" cy="1279"/>
          </a:xfrm>
        </p:grpSpPr>
        <p:sp>
          <p:nvSpPr>
            <p:cNvPr id="24583" name="Rectangle 4">
              <a:extLst>
                <a:ext uri="{FF2B5EF4-FFF2-40B4-BE49-F238E27FC236}">
                  <a16:creationId xmlns:a16="http://schemas.microsoft.com/office/drawing/2014/main" id="{7B2106AE-FC18-7345-9A79-3DB4D21B643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4584" name="Line 5">
              <a:extLst>
                <a:ext uri="{FF2B5EF4-FFF2-40B4-BE49-F238E27FC236}">
                  <a16:creationId xmlns:a16="http://schemas.microsoft.com/office/drawing/2014/main" id="{3A86CB29-A05F-5949-A05F-D38D35FD7288}"/>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5" name="Line 6">
              <a:extLst>
                <a:ext uri="{FF2B5EF4-FFF2-40B4-BE49-F238E27FC236}">
                  <a16:creationId xmlns:a16="http://schemas.microsoft.com/office/drawing/2014/main" id="{FDDAFE62-7ABA-4840-87E4-CFC814F08A0B}"/>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6" name="Text Box 7">
              <a:extLst>
                <a:ext uri="{FF2B5EF4-FFF2-40B4-BE49-F238E27FC236}">
                  <a16:creationId xmlns:a16="http://schemas.microsoft.com/office/drawing/2014/main" id="{48398FC7-FF58-8646-8D17-423744B52D68}"/>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solidFill>
                    <a:schemeClr val="bg1"/>
                  </a:solidFill>
                </a:rPr>
                <a:t>Hebrews</a:t>
              </a:r>
            </a:p>
          </p:txBody>
        </p:sp>
      </p:grpSp>
      <p:sp>
        <p:nvSpPr>
          <p:cNvPr id="24580" name="Text Box 8">
            <a:extLst>
              <a:ext uri="{FF2B5EF4-FFF2-40B4-BE49-F238E27FC236}">
                <a16:creationId xmlns:a16="http://schemas.microsoft.com/office/drawing/2014/main" id="{4D762D54-08DD-2449-B9AF-5CB7B060B68A}"/>
              </a:ext>
            </a:extLst>
          </p:cNvPr>
          <p:cNvSpPr txBox="1">
            <a:spLocks noChangeArrowheads="1"/>
          </p:cNvSpPr>
          <p:nvPr/>
        </p:nvSpPr>
        <p:spPr bwMode="auto">
          <a:xfrm>
            <a:off x="1196975" y="1847851"/>
            <a:ext cx="5111750"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AU" altLang="en-US" sz="1800" b="1"/>
              <a:t>Question for Sunday Morning Discussion</a:t>
            </a:r>
            <a:endParaRPr lang="en-AU" altLang="en-US" sz="1400" b="1"/>
          </a:p>
        </p:txBody>
      </p:sp>
      <p:sp>
        <p:nvSpPr>
          <p:cNvPr id="24581" name="Text Box 14">
            <a:extLst>
              <a:ext uri="{FF2B5EF4-FFF2-40B4-BE49-F238E27FC236}">
                <a16:creationId xmlns:a16="http://schemas.microsoft.com/office/drawing/2014/main" id="{0978E978-0835-DB41-B980-7BA1F9CADE5A}"/>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AU" altLang="en-US" sz="1800" b="1">
                <a:solidFill>
                  <a:schemeClr val="bg1"/>
                </a:solidFill>
              </a:rPr>
              <a:t>L10</a:t>
            </a:r>
          </a:p>
        </p:txBody>
      </p:sp>
      <p:sp>
        <p:nvSpPr>
          <p:cNvPr id="24582" name="Text Box 15">
            <a:extLst>
              <a:ext uri="{FF2B5EF4-FFF2-40B4-BE49-F238E27FC236}">
                <a16:creationId xmlns:a16="http://schemas.microsoft.com/office/drawing/2014/main" id="{038B5D44-7E68-3F4D-B7C9-96384E179619}"/>
              </a:ext>
            </a:extLst>
          </p:cNvPr>
          <p:cNvSpPr txBox="1">
            <a:spLocks noChangeArrowheads="1"/>
          </p:cNvSpPr>
          <p:nvPr/>
        </p:nvSpPr>
        <p:spPr bwMode="auto">
          <a:xfrm>
            <a:off x="1341439" y="2495550"/>
            <a:ext cx="4967287" cy="7848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pPr>
            <a:r>
              <a:rPr lang="en-AU" altLang="en-US" sz="1400"/>
              <a:t>Why in Hebrews 9:1-10 do we have a review of the nature of the Tabernacle and its set up?   </a:t>
            </a:r>
          </a:p>
          <a:p>
            <a:pPr eaLnBrk="1" hangingPunct="1">
              <a:spcBef>
                <a:spcPct val="50000"/>
              </a:spcBef>
              <a:buFontTx/>
              <a:buAutoNum type="arabicPeriod"/>
            </a:pPr>
            <a:r>
              <a:rPr lang="en-AU" altLang="en-US" sz="1400"/>
              <a:t>What does this material in the start of this chapter tell us about the nature of the exclusive purity of God?  How are we benefited by this material?</a:t>
            </a:r>
          </a:p>
          <a:p>
            <a:pPr eaLnBrk="1" hangingPunct="1">
              <a:spcBef>
                <a:spcPct val="50000"/>
              </a:spcBef>
              <a:buFontTx/>
              <a:buAutoNum type="arabicPeriod"/>
            </a:pPr>
            <a:r>
              <a:rPr lang="en-AU" altLang="en-US" sz="1400"/>
              <a:t>What is so essential about the shedding of blood?  Why did God require the shedding of blood to purify and cleanse the relationship between Himself and mankind?</a:t>
            </a:r>
          </a:p>
          <a:p>
            <a:pPr eaLnBrk="1" hangingPunct="1">
              <a:spcBef>
                <a:spcPct val="50000"/>
              </a:spcBef>
              <a:buFontTx/>
              <a:buAutoNum type="arabicPeriod"/>
            </a:pPr>
            <a:r>
              <a:rPr lang="en-AU" altLang="en-US" sz="1400"/>
              <a:t>What are ten random laws that we need to uphold today to be Christians?  Are there other laws that must be upheld?</a:t>
            </a:r>
          </a:p>
          <a:p>
            <a:pPr eaLnBrk="1" hangingPunct="1">
              <a:spcBef>
                <a:spcPct val="50000"/>
              </a:spcBef>
              <a:buFontTx/>
              <a:buAutoNum type="arabicPeriod"/>
            </a:pPr>
            <a:r>
              <a:rPr lang="en-AU" altLang="en-US" sz="1400"/>
              <a:t>If we are cleansed by the blood of Jesus, which was shed as a sacrifice on the cross, why do we need to “do” anything?  </a:t>
            </a:r>
          </a:p>
          <a:p>
            <a:pPr eaLnBrk="1" hangingPunct="1">
              <a:spcBef>
                <a:spcPct val="50000"/>
              </a:spcBef>
              <a:buFontTx/>
              <a:buAutoNum type="arabicPeriod"/>
            </a:pPr>
            <a:r>
              <a:rPr lang="en-AU" altLang="en-US" sz="1400"/>
              <a:t>What is the value of ‘Christian laws’ if we can not repay the debt of our sins by our actions?</a:t>
            </a:r>
          </a:p>
          <a:p>
            <a:pPr eaLnBrk="1" hangingPunct="1">
              <a:spcBef>
                <a:spcPct val="50000"/>
              </a:spcBef>
              <a:buFontTx/>
              <a:buAutoNum type="arabicPeriod"/>
            </a:pPr>
            <a:r>
              <a:rPr lang="en-AU" altLang="en-US" sz="1400"/>
              <a:t>What does the text say is the reason that the new covenant is better than the old covenant?   What does this really mean for us today?</a:t>
            </a:r>
          </a:p>
          <a:p>
            <a:pPr eaLnBrk="1" hangingPunct="1">
              <a:spcBef>
                <a:spcPct val="50000"/>
              </a:spcBef>
              <a:buFontTx/>
              <a:buAutoNum type="arabicPeriod"/>
            </a:pPr>
            <a:r>
              <a:rPr lang="en-AU" altLang="en-US" sz="1400"/>
              <a:t>What does it mean that “Christ will appear a second time for salvation”?    Hebrews 9:28</a:t>
            </a:r>
          </a:p>
          <a:p>
            <a:pPr eaLnBrk="1" hangingPunct="1">
              <a:spcBef>
                <a:spcPct val="50000"/>
              </a:spcBef>
              <a:buFontTx/>
              <a:buAutoNum type="arabicPeriod"/>
            </a:pPr>
            <a:r>
              <a:rPr lang="en-AU" altLang="en-US" sz="1400"/>
              <a:t>What does it mean that this second appearance will be without “reference to sin”?   Hebrews 9:28</a:t>
            </a:r>
          </a:p>
          <a:p>
            <a:pPr eaLnBrk="1" hangingPunct="1">
              <a:spcBef>
                <a:spcPct val="50000"/>
              </a:spcBef>
              <a:buFontTx/>
              <a:buAutoNum type="arabicPeriod"/>
            </a:pPr>
            <a:r>
              <a:rPr lang="en-AU" altLang="en-US" sz="1400"/>
              <a:t>What is the most difficult part of this chapter for you to understand?  Please discuss you perplexities outside of class and then come back for some small group discussions on these issues.</a:t>
            </a:r>
          </a:p>
          <a:p>
            <a:pPr eaLnBrk="1" hangingPunct="1">
              <a:spcBef>
                <a:spcPct val="50000"/>
              </a:spcBef>
              <a:buFontTx/>
              <a:buAutoNum type="arabicPeriod"/>
            </a:pPr>
            <a:endParaRPr lang="en-AU" altLang="en-US" sz="1400"/>
          </a:p>
          <a:p>
            <a:pPr eaLnBrk="1" hangingPunct="1">
              <a:spcBef>
                <a:spcPct val="50000"/>
              </a:spcBef>
              <a:buFontTx/>
              <a:buAutoNum type="arabicPeriod"/>
            </a:pPr>
            <a:endParaRPr lang="en-AU" altLang="en-US" sz="1400"/>
          </a:p>
          <a:p>
            <a:pPr eaLnBrk="1" hangingPunct="1">
              <a:spcBef>
                <a:spcPct val="50000"/>
              </a:spcBef>
              <a:buFontTx/>
              <a:buAutoNum type="arabicPeriod"/>
            </a:pPr>
            <a:endParaRPr lang="en-AU" altLang="en-US" sz="1400"/>
          </a:p>
        </p:txBody>
      </p:sp>
      <p:grpSp>
        <p:nvGrpSpPr>
          <p:cNvPr id="12" name="Group 11">
            <a:extLst>
              <a:ext uri="{FF2B5EF4-FFF2-40B4-BE49-F238E27FC236}">
                <a16:creationId xmlns:a16="http://schemas.microsoft.com/office/drawing/2014/main" id="{8DEE7AB9-D1A6-F94F-B559-9397A355230C}"/>
              </a:ext>
            </a:extLst>
          </p:cNvPr>
          <p:cNvGrpSpPr>
            <a:grpSpLocks/>
          </p:cNvGrpSpPr>
          <p:nvPr/>
        </p:nvGrpSpPr>
        <p:grpSpPr bwMode="auto">
          <a:xfrm rot="16200000">
            <a:off x="-2147094" y="6344444"/>
            <a:ext cx="5545138" cy="584200"/>
            <a:chOff x="5445224" y="3008784"/>
            <a:chExt cx="5544616" cy="584775"/>
          </a:xfrm>
        </p:grpSpPr>
        <p:sp>
          <p:nvSpPr>
            <p:cNvPr id="13" name="TextBox 12">
              <a:extLst>
                <a:ext uri="{FF2B5EF4-FFF2-40B4-BE49-F238E27FC236}">
                  <a16:creationId xmlns:a16="http://schemas.microsoft.com/office/drawing/2014/main" id="{328CD5CF-2562-6E49-824C-BCE9FC78CB3B}"/>
                </a:ext>
              </a:extLst>
            </p:cNvPr>
            <p:cNvSpPr txBox="1">
              <a:spLocks noChangeArrowheads="1"/>
            </p:cNvSpPr>
            <p:nvPr/>
          </p:nvSpPr>
          <p:spPr bwMode="auto">
            <a:xfrm>
              <a:off x="5445224"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a:solidFill>
                    <a:srgbClr val="FF0000"/>
                  </a:solidFill>
                </a:rPr>
                <a:t>James J. Braddock’s Story</a:t>
              </a:r>
            </a:p>
          </p:txBody>
        </p:sp>
        <p:sp>
          <p:nvSpPr>
            <p:cNvPr id="14" name="TextBox 13">
              <a:extLst>
                <a:ext uri="{FF2B5EF4-FFF2-40B4-BE49-F238E27FC236}">
                  <a16:creationId xmlns:a16="http://schemas.microsoft.com/office/drawing/2014/main" id="{46F7F2B0-8F19-B347-B333-79F820BA01BB}"/>
                </a:ext>
              </a:extLst>
            </p:cNvPr>
            <p:cNvSpPr txBox="1">
              <a:spLocks noChangeArrowheads="1"/>
            </p:cNvSpPr>
            <p:nvPr/>
          </p:nvSpPr>
          <p:spPr bwMode="auto">
            <a:xfrm>
              <a:off x="5517232" y="3008784"/>
              <a:ext cx="5472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b="1" dirty="0">
                  <a:solidFill>
                    <a:srgbClr val="FFFF00"/>
                  </a:solidFill>
                </a:rPr>
                <a:t>James J. Braddock’s Story</a:t>
              </a:r>
            </a:p>
          </p:txBody>
        </p:sp>
      </p:grpSp>
    </p:spTree>
    <p:extLst>
      <p:ext uri="{BB962C8B-B14F-4D97-AF65-F5344CB8AC3E}">
        <p14:creationId xmlns:p14="http://schemas.microsoft.com/office/powerpoint/2010/main" val="28468667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Slide Number Placeholder 3">
            <a:extLst>
              <a:ext uri="{FF2B5EF4-FFF2-40B4-BE49-F238E27FC236}">
                <a16:creationId xmlns:a16="http://schemas.microsoft.com/office/drawing/2014/main" id="{CE908476-3577-9342-BCC4-28BE93A33511}"/>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F8CF83A-4171-5D45-995B-662978096A42}" type="slidenum">
              <a:rPr lang="en-AU" altLang="en-US"/>
              <a:pPr/>
              <a:t>85</a:t>
            </a:fld>
            <a:endParaRPr lang="en-AU" altLang="en-US"/>
          </a:p>
        </p:txBody>
      </p:sp>
      <p:sp>
        <p:nvSpPr>
          <p:cNvPr id="3074" name="Rectangle 2">
            <a:extLst>
              <a:ext uri="{FF2B5EF4-FFF2-40B4-BE49-F238E27FC236}">
                <a16:creationId xmlns:a16="http://schemas.microsoft.com/office/drawing/2014/main" id="{801CB9A9-ED8F-694B-8000-49E7FA610B07}"/>
              </a:ext>
            </a:extLst>
          </p:cNvPr>
          <p:cNvSpPr>
            <a:spLocks noChangeArrowheads="1"/>
          </p:cNvSpPr>
          <p:nvPr/>
        </p:nvSpPr>
        <p:spPr bwMode="auto">
          <a:xfrm>
            <a:off x="0" y="0"/>
            <a:ext cx="6858000" cy="12192000"/>
          </a:xfrm>
          <a:prstGeom prst="rect">
            <a:avLst/>
          </a:prstGeom>
          <a:gradFill rotWithShape="1">
            <a:gsLst>
              <a:gs pos="0">
                <a:srgbClr val="000066"/>
              </a:gs>
              <a:gs pos="100000">
                <a:srgbClr val="000000"/>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5" name="Rectangle 3">
            <a:extLst>
              <a:ext uri="{FF2B5EF4-FFF2-40B4-BE49-F238E27FC236}">
                <a16:creationId xmlns:a16="http://schemas.microsoft.com/office/drawing/2014/main" id="{B8CCA7DA-D98D-484E-9180-B8578456A34F}"/>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3076" name="Picture 4" descr="240px-Bloch-SermonOnTheMount">
            <a:extLst>
              <a:ext uri="{FF2B5EF4-FFF2-40B4-BE49-F238E27FC236}">
                <a16:creationId xmlns:a16="http://schemas.microsoft.com/office/drawing/2014/main" id="{197DE60A-14C5-DB43-ADF0-CA176343DA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WordArt 5">
            <a:extLst>
              <a:ext uri="{FF2B5EF4-FFF2-40B4-BE49-F238E27FC236}">
                <a16:creationId xmlns:a16="http://schemas.microsoft.com/office/drawing/2014/main" id="{F0B7E48A-9DF1-F444-8388-62CDB9FA3A78}"/>
              </a:ext>
            </a:extLst>
          </p:cNvPr>
          <p:cNvSpPr>
            <a:spLocks noChangeArrowheads="1" noChangeShapeType="1" noTextEdit="1"/>
          </p:cNvSpPr>
          <p:nvPr/>
        </p:nvSpPr>
        <p:spPr bwMode="auto">
          <a:xfrm rot="5400000">
            <a:off x="-1647031" y="4836319"/>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FFFF43E2-6EB7-1C41-A9EB-20EA7BA9E2C1}"/>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9" name="AutoShape 7">
            <a:extLst>
              <a:ext uri="{FF2B5EF4-FFF2-40B4-BE49-F238E27FC236}">
                <a16:creationId xmlns:a16="http://schemas.microsoft.com/office/drawing/2014/main" id="{4383C243-E3A1-E040-9958-146153D80F37}"/>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0" name="Text Box 8">
            <a:extLst>
              <a:ext uri="{FF2B5EF4-FFF2-40B4-BE49-F238E27FC236}">
                <a16:creationId xmlns:a16="http://schemas.microsoft.com/office/drawing/2014/main" id="{351444FA-FA8D-EB48-B010-5B1460D4963B}"/>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a:solidFill>
                  <a:schemeClr val="bg1"/>
                </a:solidFill>
              </a:rPr>
              <a:t>Jesus preaching the “Sermon On The Mount”</a:t>
            </a:r>
          </a:p>
          <a:p>
            <a:pPr algn="ctr" eaLnBrk="1" hangingPunct="1">
              <a:spcBef>
                <a:spcPct val="50000"/>
              </a:spcBef>
            </a:pPr>
            <a:r>
              <a:rPr lang="en-AU" altLang="en-US" sz="1000">
                <a:solidFill>
                  <a:schemeClr val="bg1"/>
                </a:solidFill>
              </a:rPr>
              <a:t>By  Karl Heinrich Bloch</a:t>
            </a:r>
          </a:p>
        </p:txBody>
      </p:sp>
      <p:sp>
        <p:nvSpPr>
          <p:cNvPr id="3081" name="Text Box 9">
            <a:extLst>
              <a:ext uri="{FF2B5EF4-FFF2-40B4-BE49-F238E27FC236}">
                <a16:creationId xmlns:a16="http://schemas.microsoft.com/office/drawing/2014/main" id="{C1E4D743-297A-6E43-9BFC-342C29BDAED4}"/>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solidFill>
                  <a:schemeClr val="bg1"/>
                </a:solidFill>
              </a:rPr>
              <a:t>The Study prepared by</a:t>
            </a:r>
          </a:p>
          <a:p>
            <a:pPr algn="ctr" eaLnBrk="1" hangingPunct="1">
              <a:spcBef>
                <a:spcPct val="50000"/>
              </a:spcBef>
            </a:pPr>
            <a:r>
              <a:rPr lang="en-AU" altLang="en-US" sz="1200" b="1">
                <a:solidFill>
                  <a:schemeClr val="bg1"/>
                </a:solidFill>
              </a:rPr>
              <a:t>L. M.  Ancell , 2010   Australia</a:t>
            </a:r>
          </a:p>
        </p:txBody>
      </p:sp>
      <p:sp>
        <p:nvSpPr>
          <p:cNvPr id="3082" name="Line 10">
            <a:extLst>
              <a:ext uri="{FF2B5EF4-FFF2-40B4-BE49-F238E27FC236}">
                <a16:creationId xmlns:a16="http://schemas.microsoft.com/office/drawing/2014/main" id="{1BF8EF36-E1D1-6040-98D0-0A405FBC82F6}"/>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3" name="Line 11">
            <a:extLst>
              <a:ext uri="{FF2B5EF4-FFF2-40B4-BE49-F238E27FC236}">
                <a16:creationId xmlns:a16="http://schemas.microsoft.com/office/drawing/2014/main" id="{BAE17488-0832-324C-BF61-D99EE08D3199}"/>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24CA52C8-57C1-E847-9A6F-0B9C795457C8}"/>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3">
            <a:extLst>
              <a:ext uri="{FF2B5EF4-FFF2-40B4-BE49-F238E27FC236}">
                <a16:creationId xmlns:a16="http://schemas.microsoft.com/office/drawing/2014/main" id="{848C0FDA-0E6C-AD47-98C6-29D98F1E617D}"/>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AutoShape 14">
            <a:extLst>
              <a:ext uri="{FF2B5EF4-FFF2-40B4-BE49-F238E27FC236}">
                <a16:creationId xmlns:a16="http://schemas.microsoft.com/office/drawing/2014/main" id="{C84595E5-C7E5-8047-97C3-66B7C50B339A}"/>
              </a:ext>
            </a:extLst>
          </p:cNvPr>
          <p:cNvSpPr>
            <a:spLocks noChangeArrowheads="1"/>
          </p:cNvSpPr>
          <p:nvPr/>
        </p:nvSpPr>
        <p:spPr bwMode="auto">
          <a:xfrm flipH="1">
            <a:off x="0" y="9537700"/>
            <a:ext cx="1196975" cy="1295400"/>
          </a:xfrm>
          <a:prstGeom prst="triangle">
            <a:avLst>
              <a:gd name="adj" fmla="val 50000"/>
            </a:avLst>
          </a:prstGeom>
          <a:solidFill>
            <a:schemeClr val="tx1"/>
          </a:solidFill>
          <a:ln>
            <a:noFill/>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7" name="Text Box 15">
            <a:extLst>
              <a:ext uri="{FF2B5EF4-FFF2-40B4-BE49-F238E27FC236}">
                <a16:creationId xmlns:a16="http://schemas.microsoft.com/office/drawing/2014/main" id="{06647D6D-5A94-D244-B288-0875F6E3AF55}"/>
              </a:ext>
            </a:extLst>
          </p:cNvPr>
          <p:cNvSpPr txBox="1">
            <a:spLocks noChangeArrowheads="1"/>
          </p:cNvSpPr>
          <p:nvPr/>
        </p:nvSpPr>
        <p:spPr bwMode="auto">
          <a:xfrm>
            <a:off x="2997200" y="6959600"/>
            <a:ext cx="34559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AU" altLang="en-US" b="1" dirty="0">
                <a:solidFill>
                  <a:schemeClr val="bg1"/>
                </a:solidFill>
              </a:rPr>
              <a:t>A  STUDY  IN  PRACTICAL CHRISTOLOGY  FOR  THE 21</a:t>
            </a:r>
            <a:r>
              <a:rPr lang="en-AU" altLang="en-US" b="1" baseline="30000" dirty="0">
                <a:solidFill>
                  <a:schemeClr val="bg1"/>
                </a:solidFill>
              </a:rPr>
              <a:t>ST</a:t>
            </a:r>
            <a:r>
              <a:rPr lang="en-AU" altLang="en-US" b="1" dirty="0">
                <a:solidFill>
                  <a:schemeClr val="bg1"/>
                </a:solidFill>
              </a:rPr>
              <a:t>  CENTURY</a:t>
            </a:r>
            <a:endParaRPr lang="en-AU" altLang="en-US" dirty="0"/>
          </a:p>
        </p:txBody>
      </p:sp>
    </p:spTree>
    <p:extLst>
      <p:ext uri="{BB962C8B-B14F-4D97-AF65-F5344CB8AC3E}">
        <p14:creationId xmlns:p14="http://schemas.microsoft.com/office/powerpoint/2010/main" val="5193090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Number Placeholder 3">
            <a:extLst>
              <a:ext uri="{FF2B5EF4-FFF2-40B4-BE49-F238E27FC236}">
                <a16:creationId xmlns:a16="http://schemas.microsoft.com/office/drawing/2014/main" id="{FFFC4DB4-7B26-B046-BB16-D22B0338246B}"/>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4F43C4E-6EFE-CE41-A2BD-F9C247A76F9F}" type="slidenum">
              <a:rPr lang="en-AU" altLang="en-US"/>
              <a:pPr/>
              <a:t>86</a:t>
            </a:fld>
            <a:endParaRPr lang="en-AU" altLang="en-US"/>
          </a:p>
        </p:txBody>
      </p:sp>
      <p:sp>
        <p:nvSpPr>
          <p:cNvPr id="4098" name="Rectangle 2">
            <a:extLst>
              <a:ext uri="{FF2B5EF4-FFF2-40B4-BE49-F238E27FC236}">
                <a16:creationId xmlns:a16="http://schemas.microsoft.com/office/drawing/2014/main" id="{3EA99756-5B9B-4047-8662-E29A5CD090C9}"/>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4099" name="Group 3">
            <a:extLst>
              <a:ext uri="{FF2B5EF4-FFF2-40B4-BE49-F238E27FC236}">
                <a16:creationId xmlns:a16="http://schemas.microsoft.com/office/drawing/2014/main" id="{B4119F52-47CC-4341-B99D-EA7B44D4F742}"/>
              </a:ext>
            </a:extLst>
          </p:cNvPr>
          <p:cNvGrpSpPr>
            <a:grpSpLocks/>
          </p:cNvGrpSpPr>
          <p:nvPr/>
        </p:nvGrpSpPr>
        <p:grpSpPr bwMode="auto">
          <a:xfrm>
            <a:off x="188913" y="1416051"/>
            <a:ext cx="836612" cy="2030413"/>
            <a:chOff x="119" y="252"/>
            <a:chExt cx="527" cy="1279"/>
          </a:xfrm>
        </p:grpSpPr>
        <p:sp>
          <p:nvSpPr>
            <p:cNvPr id="4104" name="Rectangle 4">
              <a:extLst>
                <a:ext uri="{FF2B5EF4-FFF2-40B4-BE49-F238E27FC236}">
                  <a16:creationId xmlns:a16="http://schemas.microsoft.com/office/drawing/2014/main" id="{434DC8A6-460A-8A4B-BEA8-4D8F86625AEE}"/>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105" name="Line 5">
              <a:extLst>
                <a:ext uri="{FF2B5EF4-FFF2-40B4-BE49-F238E27FC236}">
                  <a16:creationId xmlns:a16="http://schemas.microsoft.com/office/drawing/2014/main" id="{35955814-266A-6B43-9ED2-F686D3E184F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6" name="Line 6">
              <a:extLst>
                <a:ext uri="{FF2B5EF4-FFF2-40B4-BE49-F238E27FC236}">
                  <a16:creationId xmlns:a16="http://schemas.microsoft.com/office/drawing/2014/main" id="{65D16E30-E24E-A14B-A353-D8AF352A8D67}"/>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7" name="Text Box 7">
              <a:extLst>
                <a:ext uri="{FF2B5EF4-FFF2-40B4-BE49-F238E27FC236}">
                  <a16:creationId xmlns:a16="http://schemas.microsoft.com/office/drawing/2014/main" id="{FDC3AF41-9F19-1548-B98A-A2BDF6E0FBBB}"/>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4100" name="Text Box 8">
            <a:extLst>
              <a:ext uri="{FF2B5EF4-FFF2-40B4-BE49-F238E27FC236}">
                <a16:creationId xmlns:a16="http://schemas.microsoft.com/office/drawing/2014/main" id="{7F87EAE0-52F4-BD4C-BF55-B0F8CAB82D7E}"/>
              </a:ext>
            </a:extLst>
          </p:cNvPr>
          <p:cNvSpPr txBox="1">
            <a:spLocks noChangeArrowheads="1"/>
          </p:cNvSpPr>
          <p:nvPr/>
        </p:nvSpPr>
        <p:spPr bwMode="auto">
          <a:xfrm>
            <a:off x="201530" y="11283283"/>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dirty="0">
                <a:solidFill>
                  <a:schemeClr val="bg1"/>
                </a:solidFill>
              </a:rPr>
              <a:t>L11</a:t>
            </a:r>
          </a:p>
        </p:txBody>
      </p:sp>
      <p:sp>
        <p:nvSpPr>
          <p:cNvPr id="4109" name="Text Box 13">
            <a:extLst>
              <a:ext uri="{FF2B5EF4-FFF2-40B4-BE49-F238E27FC236}">
                <a16:creationId xmlns:a16="http://schemas.microsoft.com/office/drawing/2014/main" id="{4D6A4A93-7E37-EC40-B4A5-9DBC41C0D7E2}"/>
              </a:ext>
            </a:extLst>
          </p:cNvPr>
          <p:cNvSpPr txBox="1">
            <a:spLocks noChangeArrowheads="1"/>
          </p:cNvSpPr>
          <p:nvPr/>
        </p:nvSpPr>
        <p:spPr bwMode="auto">
          <a:xfrm>
            <a:off x="1368175" y="2452688"/>
            <a:ext cx="5040312" cy="803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defRPr/>
            </a:pPr>
            <a:r>
              <a:rPr lang="en-AU" altLang="en-US" sz="1200"/>
              <a:t>Recently, while looking for good human interest stories on the internet, I came across a site that had illustrations for preachers.  I had found my pearl of great price.  One of the stories that caught my eye was of a rather young girl who was in a hospital room, with her brother who was lying quietly in the bed.  She was standing there, beside the bed, reached over and kissed him and said ‘goodbye’.</a:t>
            </a:r>
          </a:p>
          <a:p>
            <a:pPr algn="just" eaLnBrk="1" hangingPunct="1">
              <a:spcBef>
                <a:spcPct val="50000"/>
              </a:spcBef>
              <a:defRPr/>
            </a:pPr>
            <a:r>
              <a:rPr lang="en-AU" altLang="en-US" sz="1200"/>
              <a:t>Then she was taken by her parents into the adjacent room and the nurse began to hook her up to a blood transfusion system.  The needle was inserted and the blood began to flow towards a transfusion bag.   She looked at the needle and the flow and asked the remarkable question, “How long before I die?”    You see, she thought that she was giving her life for her brother, and she was doing it, as a six year old, sacrificially and voluntarily.  It sort of tugged on my heart strings, as it was supposed to.</a:t>
            </a:r>
          </a:p>
          <a:p>
            <a:pPr algn="just" eaLnBrk="1" hangingPunct="1">
              <a:spcBef>
                <a:spcPct val="50000"/>
              </a:spcBef>
              <a:defRPr/>
            </a:pPr>
            <a:r>
              <a:rPr lang="en-AU" altLang="en-US" sz="1200"/>
              <a:t>Sacrifice and sacrifices that involve human beings giving themselves for others is one of the things that catches everyone’s eye.  The shedding of blood has an intimate relationship with the human character in every society and in every age.  These special examples never cease to hold the attention of the observer and touch the heart of the readers.</a:t>
            </a:r>
          </a:p>
          <a:p>
            <a:pPr algn="just" eaLnBrk="1" hangingPunct="1">
              <a:spcBef>
                <a:spcPct val="50000"/>
              </a:spcBef>
              <a:defRPr/>
            </a:pPr>
            <a:r>
              <a:rPr lang="en-AU" altLang="en-US" sz="1200"/>
              <a:t>What is really amazing is that we, you and I, have a personal gift of an even greater sacrifice given unto us in Jesus Christ and Him crucified.  It cries into our senses and it pricks the hearts of everyman.  To understand Christianity, is to understand the great and eternal nature of His sacrifice. To diminish it, or to minimize it, or even to rarely concentrate on it, is to destroy the very fundamental of our salvation, and thus to void our whole Christian relationship with God in favour of a neo-legalistic bit of pretend-Christianity centred in the practical world of the “obedience-Regina”.   We can not afford to take the death and sacrifice of Jesus for granted in any way. We can not afford to visit it just ever so often, like maybe one or twice every few years</a:t>
            </a:r>
          </a:p>
          <a:p>
            <a:pPr algn="just" eaLnBrk="1" hangingPunct="1">
              <a:spcBef>
                <a:spcPct val="50000"/>
              </a:spcBef>
              <a:defRPr/>
            </a:pPr>
            <a:r>
              <a:rPr lang="en-AU" altLang="en-US" sz="1200"/>
              <a:t>The sensitivity that we have in the area of Jesus’ sacrifice should be a major goal for all, open to understanding what occurred historically and what was required emotionally, as what has eventuated religiously because of His act of sacrifice.   A bull or a goat is just a bull or a goat, but this was “The Son Of God”, not just an option, but the only way in which mankind could have had his sin debt answered in full, </a:t>
            </a:r>
            <a:r>
              <a:rPr lang="en-AU" altLang="en-US" sz="1200">
                <a:solidFill>
                  <a:srgbClr val="CC0000"/>
                </a:solidFill>
              </a:rPr>
              <a:t>once for all.</a:t>
            </a:r>
          </a:p>
          <a:p>
            <a:pPr algn="just" eaLnBrk="1" hangingPunct="1">
              <a:spcBef>
                <a:spcPct val="50000"/>
              </a:spcBef>
              <a:defRPr/>
            </a:pPr>
            <a:r>
              <a:rPr lang="en-AU" altLang="en-US" sz="1200">
                <a:solidFill>
                  <a:srgbClr val="CC0000"/>
                </a:solidFill>
              </a:rPr>
              <a:t>There have been great examples, through out history of people who were willing to share their last morsel, cup, and even their blood for the sake of others.  One of those was the widow of Zarephath that we looked at last week.    The greatest of all, however, was the one that affects you and me directly still, </a:t>
            </a:r>
            <a:r>
              <a:rPr lang="en-AU" altLang="en-US" sz="1200" b="1">
                <a:solidFill>
                  <a:srgbClr val="CC0000"/>
                </a:solidFill>
                <a:effectLst>
                  <a:outerShdw blurRad="38100" dist="38100" dir="2700000" algn="tl">
                    <a:srgbClr val="C0C0C0"/>
                  </a:outerShdw>
                </a:effectLst>
              </a:rPr>
              <a:t>Jesus of Nazareth</a:t>
            </a:r>
            <a:r>
              <a:rPr lang="en-AU" altLang="en-US" sz="1200">
                <a:solidFill>
                  <a:srgbClr val="CC0000"/>
                </a:solidFill>
              </a:rPr>
              <a:t>.</a:t>
            </a:r>
          </a:p>
        </p:txBody>
      </p:sp>
      <p:sp>
        <p:nvSpPr>
          <p:cNvPr id="4103" name="WordArt 16">
            <a:extLst>
              <a:ext uri="{FF2B5EF4-FFF2-40B4-BE49-F238E27FC236}">
                <a16:creationId xmlns:a16="http://schemas.microsoft.com/office/drawing/2014/main" id="{3EB90177-0B61-464B-8DB1-06653B9B4EA6}"/>
              </a:ext>
            </a:extLst>
          </p:cNvPr>
          <p:cNvSpPr>
            <a:spLocks noChangeArrowheads="1" noChangeShapeType="1" noTextEdit="1"/>
          </p:cNvSpPr>
          <p:nvPr/>
        </p:nvSpPr>
        <p:spPr bwMode="auto">
          <a:xfrm>
            <a:off x="1341439" y="1631951"/>
            <a:ext cx="4751387"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 Once   For   All "</a:t>
            </a:r>
          </a:p>
        </p:txBody>
      </p:sp>
      <p:grpSp>
        <p:nvGrpSpPr>
          <p:cNvPr id="13" name="Group 12">
            <a:extLst>
              <a:ext uri="{FF2B5EF4-FFF2-40B4-BE49-F238E27FC236}">
                <a16:creationId xmlns:a16="http://schemas.microsoft.com/office/drawing/2014/main" id="{1D142B5B-1555-914E-8A86-F6C2D93DD2CF}"/>
              </a:ext>
            </a:extLst>
          </p:cNvPr>
          <p:cNvGrpSpPr/>
          <p:nvPr/>
        </p:nvGrpSpPr>
        <p:grpSpPr>
          <a:xfrm rot="16200000">
            <a:off x="-2915126" y="4816406"/>
            <a:ext cx="7056784" cy="523220"/>
            <a:chOff x="5013176" y="5817096"/>
            <a:chExt cx="7056784" cy="523220"/>
          </a:xfrm>
        </p:grpSpPr>
        <p:sp>
          <p:nvSpPr>
            <p:cNvPr id="14" name="TextBox 13">
              <a:extLst>
                <a:ext uri="{FF2B5EF4-FFF2-40B4-BE49-F238E27FC236}">
                  <a16:creationId xmlns:a16="http://schemas.microsoft.com/office/drawing/2014/main" id="{F6777D03-78A7-D046-A3B6-6482797C5D63}"/>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15" name="TextBox 14">
              <a:extLst>
                <a:ext uri="{FF2B5EF4-FFF2-40B4-BE49-F238E27FC236}">
                  <a16:creationId xmlns:a16="http://schemas.microsoft.com/office/drawing/2014/main" id="{C0B63F21-1CFE-5649-A32E-D2F35F70DCDF}"/>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8565666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Number Placeholder 3">
            <a:extLst>
              <a:ext uri="{FF2B5EF4-FFF2-40B4-BE49-F238E27FC236}">
                <a16:creationId xmlns:a16="http://schemas.microsoft.com/office/drawing/2014/main" id="{54234A36-59F3-D04F-90B7-ACFE2D9111A2}"/>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D114AB9-E8ED-9B4F-985F-2DC93F7838F5}" type="slidenum">
              <a:rPr lang="en-AU" altLang="en-US"/>
              <a:pPr/>
              <a:t>87</a:t>
            </a:fld>
            <a:endParaRPr lang="en-AU" altLang="en-US"/>
          </a:p>
        </p:txBody>
      </p:sp>
      <p:sp>
        <p:nvSpPr>
          <p:cNvPr id="5122" name="Rectangle 2">
            <a:extLst>
              <a:ext uri="{FF2B5EF4-FFF2-40B4-BE49-F238E27FC236}">
                <a16:creationId xmlns:a16="http://schemas.microsoft.com/office/drawing/2014/main" id="{BBBDE3C8-DC6E-0E43-AEC4-EC0782FCB702}"/>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5123" name="Group 3">
            <a:extLst>
              <a:ext uri="{FF2B5EF4-FFF2-40B4-BE49-F238E27FC236}">
                <a16:creationId xmlns:a16="http://schemas.microsoft.com/office/drawing/2014/main" id="{C04C61D1-D682-4140-8068-FEDAA8F8E18E}"/>
              </a:ext>
            </a:extLst>
          </p:cNvPr>
          <p:cNvGrpSpPr>
            <a:grpSpLocks/>
          </p:cNvGrpSpPr>
          <p:nvPr/>
        </p:nvGrpSpPr>
        <p:grpSpPr bwMode="auto">
          <a:xfrm>
            <a:off x="188913" y="1416051"/>
            <a:ext cx="836612" cy="2030413"/>
            <a:chOff x="119" y="252"/>
            <a:chExt cx="527" cy="1279"/>
          </a:xfrm>
        </p:grpSpPr>
        <p:sp>
          <p:nvSpPr>
            <p:cNvPr id="5130" name="Rectangle 4">
              <a:extLst>
                <a:ext uri="{FF2B5EF4-FFF2-40B4-BE49-F238E27FC236}">
                  <a16:creationId xmlns:a16="http://schemas.microsoft.com/office/drawing/2014/main" id="{D42944E0-C31D-704A-A0F5-270651642AB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5131" name="Line 5">
              <a:extLst>
                <a:ext uri="{FF2B5EF4-FFF2-40B4-BE49-F238E27FC236}">
                  <a16:creationId xmlns:a16="http://schemas.microsoft.com/office/drawing/2014/main" id="{9C5725B0-818C-1F46-B4A2-2829A2C500E3}"/>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2" name="Line 6">
              <a:extLst>
                <a:ext uri="{FF2B5EF4-FFF2-40B4-BE49-F238E27FC236}">
                  <a16:creationId xmlns:a16="http://schemas.microsoft.com/office/drawing/2014/main" id="{CFD570AE-CD6C-644A-B3E4-EE0292BF2529}"/>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3" name="Text Box 7">
              <a:extLst>
                <a:ext uri="{FF2B5EF4-FFF2-40B4-BE49-F238E27FC236}">
                  <a16:creationId xmlns:a16="http://schemas.microsoft.com/office/drawing/2014/main" id="{5C670DE3-BEEA-5C47-BEDD-0E4596FF73ED}"/>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5124" name="Text Box 8">
            <a:extLst>
              <a:ext uri="{FF2B5EF4-FFF2-40B4-BE49-F238E27FC236}">
                <a16:creationId xmlns:a16="http://schemas.microsoft.com/office/drawing/2014/main" id="{E43B6888-1697-2647-973F-89135DBD3EBC}"/>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5125" name="Text Box 17">
            <a:extLst>
              <a:ext uri="{FF2B5EF4-FFF2-40B4-BE49-F238E27FC236}">
                <a16:creationId xmlns:a16="http://schemas.microsoft.com/office/drawing/2014/main" id="{D9ABD54C-9C25-DE4F-A625-B2B70E5AEA61}"/>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5126" name="Text Box 18">
            <a:extLst>
              <a:ext uri="{FF2B5EF4-FFF2-40B4-BE49-F238E27FC236}">
                <a16:creationId xmlns:a16="http://schemas.microsoft.com/office/drawing/2014/main" id="{33DA1591-2DC9-C245-AC39-0EB8EF36E9BF}"/>
              </a:ext>
            </a:extLst>
          </p:cNvPr>
          <p:cNvSpPr txBox="1">
            <a:spLocks noChangeArrowheads="1"/>
          </p:cNvSpPr>
          <p:nvPr/>
        </p:nvSpPr>
        <p:spPr bwMode="auto">
          <a:xfrm>
            <a:off x="1196975" y="2855913"/>
            <a:ext cx="5113338" cy="747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a:t>10:1 For the Law, since it has only a shadow of the good things to come and not the very form of things, can never by the same sacrifices year by year, which they offer continually, make perfect those who draw near. 2 Otherwise, would they not have ceased to be offered, because the worshipers, having once been cleansed, would no longer have had consciousness of sins? 3 But in those sacrifices there is a reminder of sins year by year. 4 For it is impossible for the blood of bulls and goats to take away sins. 5 Therefore, when He comes into the world, He says,</a:t>
            </a:r>
          </a:p>
          <a:p>
            <a:pPr algn="just" eaLnBrk="1" hangingPunct="1"/>
            <a:r>
              <a:rPr lang="en-AU" altLang="en-US" sz="1200" b="1"/>
              <a:t>"Sacrifice and offering Thou hast not desired, but a body Thou hast prepared for Me; 6 In whole burnt offerings and sacrifices for sin Thou hast taken no pleasure.</a:t>
            </a:r>
            <a:r>
              <a:rPr lang="en-AU" altLang="en-US" b="1"/>
              <a:t> </a:t>
            </a:r>
          </a:p>
          <a:p>
            <a:pPr algn="ctr" eaLnBrk="1" hangingPunct="1"/>
            <a:r>
              <a:rPr lang="en-AU" altLang="en-US" sz="1200"/>
              <a:t>7 "Then I said, 'Behold, I have come </a:t>
            </a:r>
          </a:p>
          <a:p>
            <a:pPr algn="ctr" eaLnBrk="1" hangingPunct="1"/>
            <a:r>
              <a:rPr lang="en-AU" altLang="en-US" sz="1200"/>
              <a:t> (In the roll of the book it is written of Me) </a:t>
            </a:r>
          </a:p>
          <a:p>
            <a:pPr algn="ctr" eaLnBrk="1" hangingPunct="1"/>
            <a:r>
              <a:rPr lang="en-AU" altLang="en-US" sz="1200">
                <a:solidFill>
                  <a:srgbClr val="CC0000"/>
                </a:solidFill>
              </a:rPr>
              <a:t>To do Thy will, O God.'"</a:t>
            </a:r>
            <a:r>
              <a:rPr lang="en-AU" altLang="en-US" sz="1200"/>
              <a:t> </a:t>
            </a:r>
          </a:p>
          <a:p>
            <a:pPr algn="just" eaLnBrk="1" hangingPunct="1"/>
            <a:r>
              <a:rPr lang="en-AU" altLang="en-US" sz="1200"/>
              <a:t>8 After saying above, "Sacrifices and offerings and whole burnt offerings and sacrifices for sin Thou hast not desired, nor hast Thou taken pleasure in them" (which are offered according to the Law), 9 then He said, "Behold, I have come to do Thy will." </a:t>
            </a:r>
            <a:r>
              <a:rPr lang="en-AU" altLang="en-US" sz="1200">
                <a:solidFill>
                  <a:srgbClr val="CC0000"/>
                </a:solidFill>
              </a:rPr>
              <a:t>He takes away the first in order to establish the second</a:t>
            </a:r>
            <a:r>
              <a:rPr lang="en-AU" altLang="en-US" sz="1200"/>
              <a:t>. 10 By this will </a:t>
            </a:r>
            <a:r>
              <a:rPr lang="en-AU" altLang="en-US" sz="1200">
                <a:solidFill>
                  <a:srgbClr val="CC0000"/>
                </a:solidFill>
              </a:rPr>
              <a:t>we have been sanctified through the offering of the body of Jesus Christ </a:t>
            </a:r>
            <a:r>
              <a:rPr lang="en-AU" altLang="en-US" sz="1200" u="sng">
                <a:solidFill>
                  <a:srgbClr val="CC0000"/>
                </a:solidFill>
              </a:rPr>
              <a:t>once for all</a:t>
            </a:r>
            <a:r>
              <a:rPr lang="en-AU" altLang="en-US" sz="1200">
                <a:solidFill>
                  <a:srgbClr val="CC0000"/>
                </a:solidFill>
              </a:rPr>
              <a:t>.</a:t>
            </a:r>
            <a:r>
              <a:rPr lang="en-AU" altLang="en-US" sz="1200"/>
              <a:t> 11 And every priest stands daily ministering and offering time after time the same sacrifices, which can never take away sins; 12 but He, having offered one sacrifice for sins for all time, sat down at the right hand of God, 13 waiting from that time onward until His enemies be made a footstool for His feet. 14 </a:t>
            </a:r>
            <a:r>
              <a:rPr lang="en-AU" altLang="en-US" sz="1200">
                <a:solidFill>
                  <a:srgbClr val="CC0000"/>
                </a:solidFill>
              </a:rPr>
              <a:t>For by one offering He has perfected for all time those who are sanctified.</a:t>
            </a:r>
            <a:r>
              <a:rPr lang="en-AU" altLang="en-US" sz="1200"/>
              <a:t> 15 And the Holy Spirit also bears witness to us; for after saying, </a:t>
            </a:r>
          </a:p>
          <a:p>
            <a:pPr algn="just" eaLnBrk="1" hangingPunct="1"/>
            <a:endParaRPr lang="en-AU" altLang="en-US" sz="1200"/>
          </a:p>
          <a:p>
            <a:pPr algn="ctr" eaLnBrk="1" hangingPunct="1"/>
            <a:r>
              <a:rPr lang="en-AU" altLang="en-US" sz="1200"/>
              <a:t>16 "This is the covenant that I will make with them </a:t>
            </a:r>
          </a:p>
          <a:p>
            <a:pPr algn="ctr" eaLnBrk="1" hangingPunct="1"/>
            <a:r>
              <a:rPr lang="en-AU" altLang="en-US" sz="1200"/>
              <a:t>After those days, says the Lord: I will put My laws upon their heart, </a:t>
            </a:r>
          </a:p>
          <a:p>
            <a:pPr algn="ctr" eaLnBrk="1" hangingPunct="1"/>
            <a:r>
              <a:rPr lang="en-AU" altLang="en-US" sz="1200"/>
              <a:t>And upon their mind I will write them," </a:t>
            </a:r>
          </a:p>
          <a:p>
            <a:pPr algn="ctr" eaLnBrk="1" hangingPunct="1"/>
            <a:r>
              <a:rPr lang="en-AU" altLang="en-US" sz="1200"/>
              <a:t>He then says,</a:t>
            </a:r>
          </a:p>
          <a:p>
            <a:pPr algn="ctr" eaLnBrk="1" hangingPunct="1"/>
            <a:r>
              <a:rPr lang="en-AU" altLang="en-US" sz="1200"/>
              <a:t>17 "And their sins and their lawless deeds</a:t>
            </a:r>
          </a:p>
          <a:p>
            <a:pPr algn="ctr" eaLnBrk="1" hangingPunct="1"/>
            <a:r>
              <a:rPr lang="en-AU" altLang="en-US" sz="1200"/>
              <a:t>I will remember no more."   </a:t>
            </a:r>
          </a:p>
          <a:p>
            <a:pPr algn="ctr" eaLnBrk="1" hangingPunct="1"/>
            <a:endParaRPr lang="en-AU" altLang="en-US" sz="1200"/>
          </a:p>
          <a:p>
            <a:pPr algn="ctr" eaLnBrk="1" hangingPunct="1"/>
            <a:r>
              <a:rPr lang="en-AU" altLang="en-US" sz="1200">
                <a:solidFill>
                  <a:srgbClr val="CC0000"/>
                </a:solidFill>
              </a:rPr>
              <a:t>18 Now where there is forgiveness of these things, there is no longer any offering for sin.</a:t>
            </a:r>
            <a:r>
              <a:rPr lang="en-AU" altLang="en-US">
                <a:solidFill>
                  <a:srgbClr val="CC0000"/>
                </a:solidFill>
              </a:rPr>
              <a:t> </a:t>
            </a:r>
          </a:p>
          <a:p>
            <a:pPr algn="ctr" eaLnBrk="1" hangingPunct="1"/>
            <a:endParaRPr lang="en-AU" altLang="en-US" sz="1200">
              <a:solidFill>
                <a:srgbClr val="CC0000"/>
              </a:solidFill>
            </a:endParaRPr>
          </a:p>
          <a:p>
            <a:pPr algn="ctr" eaLnBrk="1" hangingPunct="1"/>
            <a:r>
              <a:rPr lang="en-AU" altLang="en-US" sz="1200"/>
              <a:t> </a:t>
            </a:r>
          </a:p>
        </p:txBody>
      </p:sp>
      <p:sp>
        <p:nvSpPr>
          <p:cNvPr id="5127" name="WordArt 19">
            <a:extLst>
              <a:ext uri="{FF2B5EF4-FFF2-40B4-BE49-F238E27FC236}">
                <a16:creationId xmlns:a16="http://schemas.microsoft.com/office/drawing/2014/main" id="{605F6D1A-B167-684E-9CE2-91104CE47E12}"/>
              </a:ext>
            </a:extLst>
          </p:cNvPr>
          <p:cNvSpPr>
            <a:spLocks noChangeArrowheads="1" noChangeShapeType="1" noTextEdit="1"/>
          </p:cNvSpPr>
          <p:nvPr/>
        </p:nvSpPr>
        <p:spPr bwMode="auto">
          <a:xfrm>
            <a:off x="1412876" y="1631950"/>
            <a:ext cx="30384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10:1-16</a:t>
            </a:r>
          </a:p>
        </p:txBody>
      </p:sp>
      <p:sp>
        <p:nvSpPr>
          <p:cNvPr id="5128" name="WordArt 20">
            <a:extLst>
              <a:ext uri="{FF2B5EF4-FFF2-40B4-BE49-F238E27FC236}">
                <a16:creationId xmlns:a16="http://schemas.microsoft.com/office/drawing/2014/main" id="{F5894330-E1EA-D74F-BD15-059300C75CF3}"/>
              </a:ext>
            </a:extLst>
          </p:cNvPr>
          <p:cNvSpPr>
            <a:spLocks noChangeArrowheads="1" noChangeShapeType="1" noTextEdit="1"/>
          </p:cNvSpPr>
          <p:nvPr/>
        </p:nvSpPr>
        <p:spPr bwMode="auto">
          <a:xfrm>
            <a:off x="3068638" y="2351088"/>
            <a:ext cx="2590800" cy="21431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Looking again at the law</a:t>
            </a:r>
          </a:p>
        </p:txBody>
      </p:sp>
      <p:sp>
        <p:nvSpPr>
          <p:cNvPr id="5129" name="WordArt 21">
            <a:extLst>
              <a:ext uri="{FF2B5EF4-FFF2-40B4-BE49-F238E27FC236}">
                <a16:creationId xmlns:a16="http://schemas.microsoft.com/office/drawing/2014/main" id="{53A332AE-C7E6-6449-9D22-4D8254958FCD}"/>
              </a:ext>
            </a:extLst>
          </p:cNvPr>
          <p:cNvSpPr>
            <a:spLocks noChangeArrowheads="1" noChangeShapeType="1" noTextEdit="1"/>
          </p:cNvSpPr>
          <p:nvPr/>
        </p:nvSpPr>
        <p:spPr bwMode="auto">
          <a:xfrm>
            <a:off x="1989138" y="9983789"/>
            <a:ext cx="3600450" cy="4333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Forgiven   is   totally   forgiven   and   utterly   forgotten   by   God !!</a:t>
            </a:r>
          </a:p>
        </p:txBody>
      </p:sp>
      <p:grpSp>
        <p:nvGrpSpPr>
          <p:cNvPr id="15" name="Group 14">
            <a:extLst>
              <a:ext uri="{FF2B5EF4-FFF2-40B4-BE49-F238E27FC236}">
                <a16:creationId xmlns:a16="http://schemas.microsoft.com/office/drawing/2014/main" id="{872FF1B8-04C1-574F-B3DC-C4AC0A1681B9}"/>
              </a:ext>
            </a:extLst>
          </p:cNvPr>
          <p:cNvGrpSpPr/>
          <p:nvPr/>
        </p:nvGrpSpPr>
        <p:grpSpPr>
          <a:xfrm rot="16200000">
            <a:off x="-2300406" y="6157332"/>
            <a:ext cx="5880353" cy="576225"/>
            <a:chOff x="4993242" y="5764091"/>
            <a:chExt cx="7004710" cy="576225"/>
          </a:xfrm>
        </p:grpSpPr>
        <p:sp>
          <p:nvSpPr>
            <p:cNvPr id="16" name="TextBox 15">
              <a:extLst>
                <a:ext uri="{FF2B5EF4-FFF2-40B4-BE49-F238E27FC236}">
                  <a16:creationId xmlns:a16="http://schemas.microsoft.com/office/drawing/2014/main" id="{6797E2F7-0ABC-9749-A862-9A7D790891D5}"/>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17" name="TextBox 16">
              <a:extLst>
                <a:ext uri="{FF2B5EF4-FFF2-40B4-BE49-F238E27FC236}">
                  <a16:creationId xmlns:a16="http://schemas.microsoft.com/office/drawing/2014/main" id="{410B3AFE-A2D0-C246-9C5A-8034F2D41E0C}"/>
                </a:ext>
              </a:extLst>
            </p:cNvPr>
            <p:cNvSpPr txBox="1"/>
            <p:nvPr/>
          </p:nvSpPr>
          <p:spPr>
            <a:xfrm>
              <a:off x="4993242" y="5764091"/>
              <a:ext cx="6984775"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5949842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Number Placeholder 3">
            <a:extLst>
              <a:ext uri="{FF2B5EF4-FFF2-40B4-BE49-F238E27FC236}">
                <a16:creationId xmlns:a16="http://schemas.microsoft.com/office/drawing/2014/main" id="{45D52F3B-7FFD-DC4C-9B98-A183A3C476DE}"/>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33FA9A4-85BB-AF4D-98F9-695596FFD6FC}" type="slidenum">
              <a:rPr lang="en-AU" altLang="en-US"/>
              <a:pPr/>
              <a:t>88</a:t>
            </a:fld>
            <a:endParaRPr lang="en-AU" altLang="en-US"/>
          </a:p>
        </p:txBody>
      </p:sp>
      <p:sp>
        <p:nvSpPr>
          <p:cNvPr id="6146" name="Rectangle 2">
            <a:extLst>
              <a:ext uri="{FF2B5EF4-FFF2-40B4-BE49-F238E27FC236}">
                <a16:creationId xmlns:a16="http://schemas.microsoft.com/office/drawing/2014/main" id="{6D6B9638-4107-EE43-9DC4-997BBD089CCE}"/>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6147" name="Group 3">
            <a:extLst>
              <a:ext uri="{FF2B5EF4-FFF2-40B4-BE49-F238E27FC236}">
                <a16:creationId xmlns:a16="http://schemas.microsoft.com/office/drawing/2014/main" id="{007E32CC-E332-F54F-8A5E-C531C435E5F8}"/>
              </a:ext>
            </a:extLst>
          </p:cNvPr>
          <p:cNvGrpSpPr>
            <a:grpSpLocks/>
          </p:cNvGrpSpPr>
          <p:nvPr/>
        </p:nvGrpSpPr>
        <p:grpSpPr bwMode="auto">
          <a:xfrm>
            <a:off x="188913" y="1416051"/>
            <a:ext cx="836612" cy="2030413"/>
            <a:chOff x="119" y="252"/>
            <a:chExt cx="527" cy="1279"/>
          </a:xfrm>
        </p:grpSpPr>
        <p:sp>
          <p:nvSpPr>
            <p:cNvPr id="6153" name="Rectangle 4">
              <a:extLst>
                <a:ext uri="{FF2B5EF4-FFF2-40B4-BE49-F238E27FC236}">
                  <a16:creationId xmlns:a16="http://schemas.microsoft.com/office/drawing/2014/main" id="{988DEC9B-B5E1-D343-8955-54E9E222EE7A}"/>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54" name="Line 5">
              <a:extLst>
                <a:ext uri="{FF2B5EF4-FFF2-40B4-BE49-F238E27FC236}">
                  <a16:creationId xmlns:a16="http://schemas.microsoft.com/office/drawing/2014/main" id="{87521D29-4BDB-EA43-9B87-5F5F7543E1C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5" name="Line 6">
              <a:extLst>
                <a:ext uri="{FF2B5EF4-FFF2-40B4-BE49-F238E27FC236}">
                  <a16:creationId xmlns:a16="http://schemas.microsoft.com/office/drawing/2014/main" id="{47BDE30D-5F82-654B-84FD-14E6339F40C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6" name="Text Box 7">
              <a:extLst>
                <a:ext uri="{FF2B5EF4-FFF2-40B4-BE49-F238E27FC236}">
                  <a16:creationId xmlns:a16="http://schemas.microsoft.com/office/drawing/2014/main" id="{94008DBB-2F54-764B-B88E-38C36186BE7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6149" name="Text Box 14">
            <a:extLst>
              <a:ext uri="{FF2B5EF4-FFF2-40B4-BE49-F238E27FC236}">
                <a16:creationId xmlns:a16="http://schemas.microsoft.com/office/drawing/2014/main" id="{5FA501EB-AC18-CA4B-A71F-33B61A7DA820}"/>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6150" name="WordArt 15">
            <a:extLst>
              <a:ext uri="{FF2B5EF4-FFF2-40B4-BE49-F238E27FC236}">
                <a16:creationId xmlns:a16="http://schemas.microsoft.com/office/drawing/2014/main" id="{0F480762-3BAB-E449-829E-7D42835672F1}"/>
              </a:ext>
            </a:extLst>
          </p:cNvPr>
          <p:cNvSpPr>
            <a:spLocks noChangeArrowheads="1" noChangeShapeType="1" noTextEdit="1"/>
          </p:cNvSpPr>
          <p:nvPr/>
        </p:nvSpPr>
        <p:spPr bwMode="auto">
          <a:xfrm>
            <a:off x="1557339" y="1631950"/>
            <a:ext cx="4416425" cy="357188"/>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I.   Legalism   And   Christianity</a:t>
            </a:r>
          </a:p>
        </p:txBody>
      </p:sp>
      <p:sp>
        <p:nvSpPr>
          <p:cNvPr id="6151" name="Text Box 16">
            <a:extLst>
              <a:ext uri="{FF2B5EF4-FFF2-40B4-BE49-F238E27FC236}">
                <a16:creationId xmlns:a16="http://schemas.microsoft.com/office/drawing/2014/main" id="{D21FAD93-21C4-6D4E-BF45-369419B56F27}"/>
              </a:ext>
            </a:extLst>
          </p:cNvPr>
          <p:cNvSpPr txBox="1">
            <a:spLocks noChangeArrowheads="1"/>
          </p:cNvSpPr>
          <p:nvPr/>
        </p:nvSpPr>
        <p:spPr bwMode="auto">
          <a:xfrm>
            <a:off x="1341438" y="2135189"/>
            <a:ext cx="5256212" cy="86792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1066800" indent="-342900">
              <a:defRPr>
                <a:solidFill>
                  <a:schemeClr val="tx1"/>
                </a:solidFill>
                <a:latin typeface="Arial" panose="020B0604020202020204" pitchFamily="34" charset="0"/>
                <a:cs typeface="Arial" panose="020B0604020202020204" pitchFamily="34" charset="0"/>
              </a:defRPr>
            </a:lvl2pPr>
            <a:lvl3pPr marL="1570038" indent="-342900">
              <a:defRPr>
                <a:solidFill>
                  <a:schemeClr val="tx1"/>
                </a:solidFill>
                <a:latin typeface="Arial" panose="020B0604020202020204" pitchFamily="34" charset="0"/>
                <a:cs typeface="Arial" panose="020B0604020202020204" pitchFamily="34" charset="0"/>
              </a:defRPr>
            </a:lvl3pPr>
            <a:lvl4pPr marL="2092325" indent="-342900">
              <a:defRPr>
                <a:solidFill>
                  <a:schemeClr val="tx1"/>
                </a:solidFill>
                <a:latin typeface="Arial" panose="020B0604020202020204" pitchFamily="34" charset="0"/>
                <a:cs typeface="Arial" panose="020B0604020202020204" pitchFamily="34" charset="0"/>
              </a:defRPr>
            </a:lvl4pPr>
            <a:lvl5pPr marL="2614613" indent="-342900">
              <a:defRPr>
                <a:solidFill>
                  <a:schemeClr val="tx1"/>
                </a:solidFill>
                <a:latin typeface="Arial" panose="020B0604020202020204" pitchFamily="34" charset="0"/>
                <a:cs typeface="Arial" panose="020B0604020202020204" pitchFamily="34" charset="0"/>
              </a:defRPr>
            </a:lvl5pPr>
            <a:lvl6pPr marL="307181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52901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98621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443413"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lphaUcPeriod"/>
            </a:pPr>
            <a:r>
              <a:rPr lang="en-AU" altLang="en-US" sz="1200" b="1"/>
              <a:t>Legalism is often used as a weapon today to control the way some people, people who can be rather heavy handed in their methods, because they want to get others to back off of ‘me personally’  “Legalism” is always a very disagreeable term one that tends to brand a person as a semi-heretic.   This should not be.</a:t>
            </a:r>
          </a:p>
          <a:p>
            <a:pPr eaLnBrk="1" hangingPunct="1">
              <a:spcBef>
                <a:spcPct val="50000"/>
              </a:spcBef>
              <a:buFontTx/>
              <a:buAutoNum type="alphaUcPeriod"/>
            </a:pPr>
            <a:r>
              <a:rPr lang="en-AU" altLang="en-US" sz="1200" b="1"/>
              <a:t>Legalism can, however, be a problem in the church that we need to be clear on, before we use it.</a:t>
            </a:r>
          </a:p>
          <a:p>
            <a:pPr lvl="1" eaLnBrk="1" hangingPunct="1">
              <a:spcBef>
                <a:spcPct val="50000"/>
              </a:spcBef>
              <a:buFontTx/>
              <a:buAutoNum type="arabicPeriod"/>
            </a:pPr>
            <a:r>
              <a:rPr lang="en-AU" altLang="en-US" sz="1200" b="1"/>
              <a:t>Practical Definition:</a:t>
            </a:r>
            <a:r>
              <a:rPr lang="en-AU" altLang="en-US" sz="1200"/>
              <a:t>   A very good definition of ‘legalism’ </a:t>
            </a:r>
            <a:r>
              <a:rPr lang="en-AU" altLang="en-US" sz="1200" b="1">
                <a:solidFill>
                  <a:schemeClr val="accent2"/>
                </a:solidFill>
              </a:rPr>
              <a:t>is a dependence on my having kept all of the rules, perfectly and religiously</a:t>
            </a:r>
            <a:r>
              <a:rPr lang="en-AU" altLang="en-US" sz="1200"/>
              <a:t>, so as to “obey my way into heaven.”   </a:t>
            </a:r>
            <a:r>
              <a:rPr lang="en-AU" altLang="en-US" sz="1000"/>
              <a:t>(The inveterate crosser of ‘t’s” and dotter of “I’s”.)</a:t>
            </a:r>
          </a:p>
          <a:p>
            <a:pPr lvl="1" eaLnBrk="1" hangingPunct="1">
              <a:spcBef>
                <a:spcPct val="50000"/>
              </a:spcBef>
              <a:buFontTx/>
              <a:buAutoNum type="arabicPeriod"/>
            </a:pPr>
            <a:r>
              <a:rPr lang="en-AU" altLang="en-US" sz="1200" b="1"/>
              <a:t>Common Definition:</a:t>
            </a:r>
            <a:r>
              <a:rPr lang="en-AU" altLang="en-US" sz="1200"/>
              <a:t>   The continual harping about doing things according to the text to such a degree that </a:t>
            </a:r>
            <a:r>
              <a:rPr lang="en-AU" altLang="en-US" sz="1200" b="1">
                <a:solidFill>
                  <a:schemeClr val="accent2"/>
                </a:solidFill>
              </a:rPr>
              <a:t>the impression that is left is one of my dependence on my having kept the rules perfectly and religiously.</a:t>
            </a:r>
          </a:p>
          <a:p>
            <a:pPr lvl="1" eaLnBrk="1" hangingPunct="1">
              <a:spcBef>
                <a:spcPct val="50000"/>
              </a:spcBef>
              <a:buFontTx/>
              <a:buAutoNum type="arabicPeriod"/>
            </a:pPr>
            <a:r>
              <a:rPr lang="en-AU" altLang="en-US" sz="1200" b="1"/>
              <a:t>POINT:</a:t>
            </a:r>
            <a:r>
              <a:rPr lang="en-AU" altLang="en-US" sz="1200"/>
              <a:t>   </a:t>
            </a:r>
            <a:r>
              <a:rPr lang="en-AU" altLang="en-US" sz="1200">
                <a:solidFill>
                  <a:srgbClr val="CC0000"/>
                </a:solidFill>
              </a:rPr>
              <a:t>Be it known that </a:t>
            </a:r>
            <a:r>
              <a:rPr lang="en-AU" altLang="en-US" sz="1200" u="sng">
                <a:solidFill>
                  <a:srgbClr val="CC0000"/>
                </a:solidFill>
              </a:rPr>
              <a:t>Christianity does have rules and lines of demarcation</a:t>
            </a:r>
            <a:r>
              <a:rPr lang="en-AU" altLang="en-US" sz="1200">
                <a:solidFill>
                  <a:srgbClr val="CC0000"/>
                </a:solidFill>
              </a:rPr>
              <a:t> that set it apart from the world and all other world religions.   </a:t>
            </a:r>
            <a:r>
              <a:rPr lang="en-AU" altLang="en-US" sz="1200" u="sng">
                <a:solidFill>
                  <a:srgbClr val="CC0000"/>
                </a:solidFill>
              </a:rPr>
              <a:t>We are not opposed to rules that tell us how to live and how to respond to God.</a:t>
            </a:r>
            <a:r>
              <a:rPr lang="en-AU" altLang="en-US" sz="1200">
                <a:solidFill>
                  <a:srgbClr val="CC0000"/>
                </a:solidFill>
              </a:rPr>
              <a:t>  But we should be </a:t>
            </a:r>
            <a:r>
              <a:rPr lang="en-AU" altLang="en-US" sz="1200" u="sng">
                <a:solidFill>
                  <a:srgbClr val="CC0000"/>
                </a:solidFill>
              </a:rPr>
              <a:t>opposed to the abuse of rules and the development of any mindset that would hold to a superiority of law over Jesus and the cross,</a:t>
            </a:r>
            <a:r>
              <a:rPr lang="en-AU" altLang="en-US" sz="1200">
                <a:solidFill>
                  <a:srgbClr val="CC0000"/>
                </a:solidFill>
              </a:rPr>
              <a:t> be that as a perceived superiority or as a real superiority.</a:t>
            </a:r>
          </a:p>
          <a:p>
            <a:pPr lvl="1" eaLnBrk="1" hangingPunct="1">
              <a:spcBef>
                <a:spcPct val="50000"/>
              </a:spcBef>
              <a:buFontTx/>
              <a:buAutoNum type="arabicPeriod"/>
            </a:pPr>
            <a:r>
              <a:rPr lang="en-AU" altLang="en-US" sz="1200"/>
              <a:t>The letter to the Hebrews says that the Law, at best, was only a shadow of the better things to come.    “</a:t>
            </a:r>
            <a:r>
              <a:rPr lang="en-AU" altLang="en-US" sz="1200" b="1">
                <a:solidFill>
                  <a:srgbClr val="CC0000"/>
                </a:solidFill>
              </a:rPr>
              <a:t>How so ?”</a:t>
            </a:r>
          </a:p>
          <a:p>
            <a:pPr lvl="1" eaLnBrk="1" hangingPunct="1">
              <a:spcBef>
                <a:spcPct val="50000"/>
              </a:spcBef>
              <a:buFontTx/>
              <a:buAutoNum type="arabicPeriod"/>
            </a:pPr>
            <a:r>
              <a:rPr lang="en-AU" altLang="en-US" sz="1200"/>
              <a:t>The letter to the Hebrews says that the Old Law could only look forward to a better time when thing were done completely.   </a:t>
            </a:r>
          </a:p>
          <a:p>
            <a:pPr lvl="1" eaLnBrk="1" hangingPunct="1">
              <a:spcBef>
                <a:spcPct val="50000"/>
              </a:spcBef>
              <a:buFontTx/>
              <a:buAutoNum type="arabicPeriod"/>
            </a:pPr>
            <a:r>
              <a:rPr lang="en-AU" altLang="en-US" sz="1200"/>
              <a:t>The truth is, is that the blood of bulls and goats is no substitute for the blood of Jesus: </a:t>
            </a:r>
            <a:r>
              <a:rPr lang="en-AU" altLang="en-US" sz="1200" b="1" u="sng"/>
              <a:t>carnal can not replace spiritual perfection.</a:t>
            </a:r>
          </a:p>
          <a:p>
            <a:pPr lvl="1" eaLnBrk="1" hangingPunct="1">
              <a:spcBef>
                <a:spcPct val="50000"/>
              </a:spcBef>
              <a:buFontTx/>
              <a:buAutoNum type="arabicPeriod"/>
            </a:pPr>
            <a:r>
              <a:rPr lang="en-AU" altLang="en-US" sz="1200"/>
              <a:t>The letter to the Hebrews says that God has not taken pleasure in the continual giving of sacrifices, for it still left the debt unpaid and deferred until next year, just being held in anticipation of a full and permanent payment.</a:t>
            </a:r>
          </a:p>
          <a:p>
            <a:pPr lvl="1" eaLnBrk="1" hangingPunct="1">
              <a:spcBef>
                <a:spcPct val="50000"/>
              </a:spcBef>
              <a:buFontTx/>
              <a:buAutoNum type="arabicPeriod"/>
            </a:pPr>
            <a:r>
              <a:rPr lang="en-AU" altLang="en-US" sz="1200"/>
              <a:t>What Jesus did, He did </a:t>
            </a:r>
            <a:r>
              <a:rPr lang="en-AU" altLang="en-US" sz="1200" b="1" u="sng"/>
              <a:t>once for all</a:t>
            </a:r>
            <a:r>
              <a:rPr lang="en-AU" altLang="en-US" sz="1200"/>
              <a:t>, and </a:t>
            </a:r>
            <a:r>
              <a:rPr lang="en-AU" altLang="en-US" sz="1200" b="1" u="sng"/>
              <a:t>for all time</a:t>
            </a:r>
            <a:r>
              <a:rPr lang="en-AU" altLang="en-US" sz="1200"/>
              <a:t>.  It was the </a:t>
            </a:r>
            <a:r>
              <a:rPr lang="en-AU" altLang="en-US" sz="1200" u="sng"/>
              <a:t>complete sacrifice</a:t>
            </a:r>
            <a:r>
              <a:rPr lang="en-AU" altLang="en-US" sz="1200"/>
              <a:t> an the </a:t>
            </a:r>
            <a:r>
              <a:rPr lang="en-AU" altLang="en-US" sz="1200" u="sng"/>
              <a:t>total cleansing</a:t>
            </a:r>
            <a:r>
              <a:rPr lang="en-AU" altLang="en-US" sz="1200"/>
              <a:t> of the creature of his sin problems and the closure of the relationship once enjoyed between the man and God.  Just like in Abraham and Sarah’s case, </a:t>
            </a:r>
            <a:r>
              <a:rPr lang="en-AU" altLang="en-US" sz="1200" b="1"/>
              <a:t>this is the covenant that was always promised.</a:t>
            </a:r>
          </a:p>
        </p:txBody>
      </p:sp>
      <p:sp>
        <p:nvSpPr>
          <p:cNvPr id="6152" name="Text Box 17">
            <a:extLst>
              <a:ext uri="{FF2B5EF4-FFF2-40B4-BE49-F238E27FC236}">
                <a16:creationId xmlns:a16="http://schemas.microsoft.com/office/drawing/2014/main" id="{FEB27F33-C8E6-B54D-92D8-F078A0F8DE7A}"/>
              </a:ext>
            </a:extLst>
          </p:cNvPr>
          <p:cNvSpPr txBox="1">
            <a:spLocks noChangeArrowheads="1"/>
          </p:cNvSpPr>
          <p:nvPr/>
        </p:nvSpPr>
        <p:spPr bwMode="auto">
          <a:xfrm rot="16200000">
            <a:off x="616745" y="8836820"/>
            <a:ext cx="1870075" cy="852487"/>
          </a:xfrm>
          <a:prstGeom prst="rect">
            <a:avLst/>
          </a:prstGeom>
          <a:solidFill>
            <a:srgbClr val="FFFF66"/>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900" b="1"/>
              <a:t>Galatians 4:24-26</a:t>
            </a:r>
          </a:p>
          <a:p>
            <a:pPr algn="ctr" eaLnBrk="1" hangingPunct="1">
              <a:spcBef>
                <a:spcPct val="50000"/>
              </a:spcBef>
            </a:pPr>
            <a:r>
              <a:rPr lang="en-AU" altLang="en-US" sz="900" b="1"/>
              <a:t>II Corinthians 3:7-9</a:t>
            </a:r>
          </a:p>
          <a:p>
            <a:pPr algn="ctr" eaLnBrk="1" hangingPunct="1">
              <a:spcBef>
                <a:spcPct val="50000"/>
              </a:spcBef>
            </a:pPr>
            <a:r>
              <a:rPr lang="en-AU" altLang="en-US" sz="900" b="1"/>
              <a:t>Ephesians 2:12</a:t>
            </a:r>
          </a:p>
          <a:p>
            <a:pPr algn="ctr" eaLnBrk="1" hangingPunct="1">
              <a:spcBef>
                <a:spcPct val="50000"/>
              </a:spcBef>
            </a:pPr>
            <a:r>
              <a:rPr lang="en-AU" altLang="en-US" sz="900" b="1"/>
              <a:t>Hebrews  8:6</a:t>
            </a:r>
          </a:p>
        </p:txBody>
      </p:sp>
      <p:grpSp>
        <p:nvGrpSpPr>
          <p:cNvPr id="14" name="Group 13">
            <a:extLst>
              <a:ext uri="{FF2B5EF4-FFF2-40B4-BE49-F238E27FC236}">
                <a16:creationId xmlns:a16="http://schemas.microsoft.com/office/drawing/2014/main" id="{862F2CBE-70A1-3848-AB88-DBDFF4686864}"/>
              </a:ext>
            </a:extLst>
          </p:cNvPr>
          <p:cNvGrpSpPr/>
          <p:nvPr/>
        </p:nvGrpSpPr>
        <p:grpSpPr>
          <a:xfrm rot="16200000">
            <a:off x="-2862118" y="4763398"/>
            <a:ext cx="7056784" cy="523220"/>
            <a:chOff x="5013176" y="5817096"/>
            <a:chExt cx="7056784" cy="523220"/>
          </a:xfrm>
        </p:grpSpPr>
        <p:sp>
          <p:nvSpPr>
            <p:cNvPr id="15" name="TextBox 14">
              <a:extLst>
                <a:ext uri="{FF2B5EF4-FFF2-40B4-BE49-F238E27FC236}">
                  <a16:creationId xmlns:a16="http://schemas.microsoft.com/office/drawing/2014/main" id="{D17E4169-CE64-914A-B7FA-1BF2BB5904BE}"/>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16" name="TextBox 15">
              <a:extLst>
                <a:ext uri="{FF2B5EF4-FFF2-40B4-BE49-F238E27FC236}">
                  <a16:creationId xmlns:a16="http://schemas.microsoft.com/office/drawing/2014/main" id="{3CC2F925-7CA1-F646-8704-1DA7049E84FE}"/>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4227712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413220-C469-5347-ADC7-EA2AAE0C372A}"/>
              </a:ext>
            </a:extLst>
          </p:cNvPr>
          <p:cNvSpPr/>
          <p:nvPr/>
        </p:nvSpPr>
        <p:spPr>
          <a:xfrm>
            <a:off x="0" y="-284085"/>
            <a:ext cx="6858000" cy="1247608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3" name="Slide Number Placeholder 3">
            <a:extLst>
              <a:ext uri="{FF2B5EF4-FFF2-40B4-BE49-F238E27FC236}">
                <a16:creationId xmlns:a16="http://schemas.microsoft.com/office/drawing/2014/main" id="{8F6A9CD5-CD7D-5347-9ED2-AA68C10FC889}"/>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479B89-9C21-6F4C-968E-37E90A39B5EE}" type="slidenum">
              <a:rPr lang="en-AU" altLang="en-US"/>
              <a:pPr/>
              <a:t>8</a:t>
            </a:fld>
            <a:endParaRPr lang="en-AU" altLang="en-US"/>
          </a:p>
        </p:txBody>
      </p:sp>
      <p:grpSp>
        <p:nvGrpSpPr>
          <p:cNvPr id="2" name="Group 1">
            <a:extLst>
              <a:ext uri="{FF2B5EF4-FFF2-40B4-BE49-F238E27FC236}">
                <a16:creationId xmlns:a16="http://schemas.microsoft.com/office/drawing/2014/main" id="{C4E2A552-2910-9E43-B885-977ACF7B3791}"/>
              </a:ext>
            </a:extLst>
          </p:cNvPr>
          <p:cNvGrpSpPr/>
          <p:nvPr/>
        </p:nvGrpSpPr>
        <p:grpSpPr>
          <a:xfrm>
            <a:off x="333937" y="438811"/>
            <a:ext cx="6128419" cy="11111249"/>
            <a:chOff x="393032" y="-523955"/>
            <a:chExt cx="6128419" cy="11516474"/>
          </a:xfrm>
        </p:grpSpPr>
        <p:sp>
          <p:nvSpPr>
            <p:cNvPr id="3075" name="Rectangle 8">
              <a:extLst>
                <a:ext uri="{FF2B5EF4-FFF2-40B4-BE49-F238E27FC236}">
                  <a16:creationId xmlns:a16="http://schemas.microsoft.com/office/drawing/2014/main" id="{712602EB-02F7-8F40-A56A-957914D95BB6}"/>
                </a:ext>
              </a:extLst>
            </p:cNvPr>
            <p:cNvSpPr>
              <a:spLocks noChangeArrowheads="1"/>
            </p:cNvSpPr>
            <p:nvPr/>
          </p:nvSpPr>
          <p:spPr bwMode="auto">
            <a:xfrm>
              <a:off x="620714" y="-514754"/>
              <a:ext cx="2160587" cy="999530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3076" name="Picture 4" descr="240px-Bloch-SermonOnTheMount">
              <a:extLst>
                <a:ext uri="{FF2B5EF4-FFF2-40B4-BE49-F238E27FC236}">
                  <a16:creationId xmlns:a16="http://schemas.microsoft.com/office/drawing/2014/main" id="{B2581CFD-44D3-4E47-89D3-47322A1CC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WordArt 5">
              <a:extLst>
                <a:ext uri="{FF2B5EF4-FFF2-40B4-BE49-F238E27FC236}">
                  <a16:creationId xmlns:a16="http://schemas.microsoft.com/office/drawing/2014/main" id="{D39BE737-D1F1-1449-8C13-86EB230C9899}"/>
                </a:ext>
              </a:extLst>
            </p:cNvPr>
            <p:cNvSpPr>
              <a:spLocks noChangeArrowheads="1" noChangeShapeType="1" noTextEdit="1"/>
            </p:cNvSpPr>
            <p:nvPr/>
          </p:nvSpPr>
          <p:spPr bwMode="auto">
            <a:xfrm rot="5400000">
              <a:off x="-1673664" y="4173815"/>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dirty="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9">
              <a:extLst>
                <a:ext uri="{FF2B5EF4-FFF2-40B4-BE49-F238E27FC236}">
                  <a16:creationId xmlns:a16="http://schemas.microsoft.com/office/drawing/2014/main" id="{F2A00FE6-2F80-C04B-9335-7034730B5B26}"/>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9" name="AutoShape 10">
              <a:extLst>
                <a:ext uri="{FF2B5EF4-FFF2-40B4-BE49-F238E27FC236}">
                  <a16:creationId xmlns:a16="http://schemas.microsoft.com/office/drawing/2014/main" id="{BB09998B-00FE-794A-942B-391C5E4C7355}"/>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1" name="Text Box 17">
              <a:extLst>
                <a:ext uri="{FF2B5EF4-FFF2-40B4-BE49-F238E27FC236}">
                  <a16:creationId xmlns:a16="http://schemas.microsoft.com/office/drawing/2014/main" id="{EFDDC15A-5448-D44E-A230-4554D03870D4}"/>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a:solidFill>
                    <a:schemeClr val="bg1"/>
                  </a:solidFill>
                </a:rPr>
                <a:t>Jesus preaching the “Sermon On The Mount”</a:t>
              </a:r>
            </a:p>
            <a:p>
              <a:pPr algn="ctr" eaLnBrk="1" hangingPunct="1">
                <a:spcBef>
                  <a:spcPct val="50000"/>
                </a:spcBef>
              </a:pPr>
              <a:r>
                <a:rPr lang="en-AU" altLang="en-US" sz="1000">
                  <a:solidFill>
                    <a:schemeClr val="bg1"/>
                  </a:solidFill>
                </a:rPr>
                <a:t>By  Karl Heinrich Bloch</a:t>
              </a:r>
            </a:p>
          </p:txBody>
        </p:sp>
        <p:sp>
          <p:nvSpPr>
            <p:cNvPr id="3082" name="Text Box 18">
              <a:extLst>
                <a:ext uri="{FF2B5EF4-FFF2-40B4-BE49-F238E27FC236}">
                  <a16:creationId xmlns:a16="http://schemas.microsoft.com/office/drawing/2014/main" id="{ECB7707D-DFCF-A941-BBC0-1C2CD88B9468}"/>
                </a:ext>
              </a:extLst>
            </p:cNvPr>
            <p:cNvSpPr txBox="1">
              <a:spLocks noChangeArrowheads="1"/>
            </p:cNvSpPr>
            <p:nvPr/>
          </p:nvSpPr>
          <p:spPr bwMode="auto">
            <a:xfrm>
              <a:off x="3065464" y="103187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dirty="0">
                  <a:solidFill>
                    <a:schemeClr val="bg1"/>
                  </a:solidFill>
                </a:rPr>
                <a:t>The Study prepared by</a:t>
              </a:r>
            </a:p>
            <a:p>
              <a:pPr algn="ctr" eaLnBrk="1" hangingPunct="1">
                <a:spcBef>
                  <a:spcPct val="50000"/>
                </a:spcBef>
              </a:pPr>
              <a:r>
                <a:rPr lang="en-AU" altLang="en-US" sz="1200" b="1" dirty="0">
                  <a:solidFill>
                    <a:schemeClr val="bg1"/>
                  </a:solidFill>
                </a:rPr>
                <a:t>L. M.  Ancell , 2010   Australia</a:t>
              </a:r>
            </a:p>
          </p:txBody>
        </p:sp>
        <p:sp>
          <p:nvSpPr>
            <p:cNvPr id="3083" name="Line 20">
              <a:extLst>
                <a:ext uri="{FF2B5EF4-FFF2-40B4-BE49-F238E27FC236}">
                  <a16:creationId xmlns:a16="http://schemas.microsoft.com/office/drawing/2014/main" id="{CA08F930-A77A-1047-A319-C4737460BCCA}"/>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56F18F21-D2C5-834F-8433-B69970A2BADC}"/>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5">
              <a:extLst>
                <a:ext uri="{FF2B5EF4-FFF2-40B4-BE49-F238E27FC236}">
                  <a16:creationId xmlns:a16="http://schemas.microsoft.com/office/drawing/2014/main" id="{5867322F-5419-1E49-9E90-4AB78F64B82A}"/>
                </a:ext>
              </a:extLst>
            </p:cNvPr>
            <p:cNvSpPr>
              <a:spLocks noChangeShapeType="1"/>
            </p:cNvSpPr>
            <p:nvPr/>
          </p:nvSpPr>
          <p:spPr bwMode="auto">
            <a:xfrm flipH="1">
              <a:off x="747205" y="-505552"/>
              <a:ext cx="17754" cy="10471235"/>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Line 16">
              <a:extLst>
                <a:ext uri="{FF2B5EF4-FFF2-40B4-BE49-F238E27FC236}">
                  <a16:creationId xmlns:a16="http://schemas.microsoft.com/office/drawing/2014/main" id="{39713756-28F8-EB4E-B380-5AC6E3D32360}"/>
                </a:ext>
              </a:extLst>
            </p:cNvPr>
            <p:cNvSpPr>
              <a:spLocks noChangeShapeType="1"/>
            </p:cNvSpPr>
            <p:nvPr/>
          </p:nvSpPr>
          <p:spPr bwMode="auto">
            <a:xfrm>
              <a:off x="907003" y="-523955"/>
              <a:ext cx="74072" cy="11012569"/>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8" name="AutoShape 21">
              <a:extLst>
                <a:ext uri="{FF2B5EF4-FFF2-40B4-BE49-F238E27FC236}">
                  <a16:creationId xmlns:a16="http://schemas.microsoft.com/office/drawing/2014/main" id="{C4D99210-3FEB-C346-8C86-13F8BA5CF030}"/>
                </a:ext>
              </a:extLst>
            </p:cNvPr>
            <p:cNvSpPr>
              <a:spLocks noChangeArrowheads="1"/>
            </p:cNvSpPr>
            <p:nvPr/>
          </p:nvSpPr>
          <p:spPr bwMode="auto">
            <a:xfrm flipH="1">
              <a:off x="2205039" y="9480550"/>
              <a:ext cx="1196975" cy="1295400"/>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0" name="Text Box 11">
              <a:extLst>
                <a:ext uri="{FF2B5EF4-FFF2-40B4-BE49-F238E27FC236}">
                  <a16:creationId xmlns:a16="http://schemas.microsoft.com/office/drawing/2014/main" id="{630F12D4-94C4-CB46-9554-A7591067525B}"/>
                </a:ext>
              </a:extLst>
            </p:cNvPr>
            <p:cNvSpPr txBox="1">
              <a:spLocks noChangeArrowheads="1"/>
            </p:cNvSpPr>
            <p:nvPr/>
          </p:nvSpPr>
          <p:spPr bwMode="auto">
            <a:xfrm>
              <a:off x="2981262" y="6587565"/>
              <a:ext cx="3455988" cy="2137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AU" altLang="en-US" sz="3200" b="1" dirty="0">
                  <a:solidFill>
                    <a:srgbClr val="FF0000"/>
                  </a:solidFill>
                </a:rPr>
                <a:t>CHRIST,           THE ONLY SOVEREIGN LORD !!</a:t>
              </a:r>
            </a:p>
          </p:txBody>
        </p:sp>
        <p:sp>
          <p:nvSpPr>
            <p:cNvPr id="3087" name="AutoShape 14">
              <a:extLst>
                <a:ext uri="{FF2B5EF4-FFF2-40B4-BE49-F238E27FC236}">
                  <a16:creationId xmlns:a16="http://schemas.microsoft.com/office/drawing/2014/main" id="{3CE13F7A-94AD-2F4E-B5B1-BC933423ECCA}"/>
                </a:ext>
              </a:extLst>
            </p:cNvPr>
            <p:cNvSpPr>
              <a:spLocks noChangeArrowheads="1"/>
            </p:cNvSpPr>
            <p:nvPr/>
          </p:nvSpPr>
          <p:spPr bwMode="auto">
            <a:xfrm flipH="1">
              <a:off x="393032" y="9697119"/>
              <a:ext cx="491121" cy="1295400"/>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sp>
        <p:nvSpPr>
          <p:cNvPr id="22" name="Text Box 11">
            <a:extLst>
              <a:ext uri="{FF2B5EF4-FFF2-40B4-BE49-F238E27FC236}">
                <a16:creationId xmlns:a16="http://schemas.microsoft.com/office/drawing/2014/main" id="{687B0E5C-56BF-C34D-B517-ECEFE15CCEA8}"/>
              </a:ext>
            </a:extLst>
          </p:cNvPr>
          <p:cNvSpPr txBox="1">
            <a:spLocks noChangeArrowheads="1"/>
          </p:cNvSpPr>
          <p:nvPr/>
        </p:nvSpPr>
        <p:spPr bwMode="auto">
          <a:xfrm>
            <a:off x="2895600" y="7238457"/>
            <a:ext cx="3455988"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AU" altLang="en-US" sz="3200" b="1" dirty="0">
                <a:solidFill>
                  <a:srgbClr val="FFFF00"/>
                </a:solidFill>
              </a:rPr>
              <a:t>CHRIST,           THE ONLY</a:t>
            </a:r>
            <a:br>
              <a:rPr lang="en-AU" altLang="en-US" sz="3200" b="1" dirty="0">
                <a:solidFill>
                  <a:srgbClr val="FFFF00"/>
                </a:solidFill>
              </a:rPr>
            </a:br>
            <a:r>
              <a:rPr lang="en-AU" altLang="en-US" sz="3200" b="1" dirty="0">
                <a:solidFill>
                  <a:srgbClr val="FFFF00"/>
                </a:solidFill>
              </a:rPr>
              <a:t>SOVEREIGN LORD !!</a:t>
            </a:r>
          </a:p>
        </p:txBody>
      </p:sp>
      <p:sp>
        <p:nvSpPr>
          <p:cNvPr id="4" name="Triangle 3">
            <a:extLst>
              <a:ext uri="{FF2B5EF4-FFF2-40B4-BE49-F238E27FC236}">
                <a16:creationId xmlns:a16="http://schemas.microsoft.com/office/drawing/2014/main" id="{21BAE8DB-DB63-1940-BBF6-5F954491BB8D}"/>
              </a:ext>
            </a:extLst>
          </p:cNvPr>
          <p:cNvSpPr/>
          <p:nvPr/>
        </p:nvSpPr>
        <p:spPr>
          <a:xfrm>
            <a:off x="79898" y="10067278"/>
            <a:ext cx="994299" cy="1083076"/>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17273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Number Placeholder 3">
            <a:extLst>
              <a:ext uri="{FF2B5EF4-FFF2-40B4-BE49-F238E27FC236}">
                <a16:creationId xmlns:a16="http://schemas.microsoft.com/office/drawing/2014/main" id="{F0A89048-60A5-9B4B-BFD9-3FFBFB81F56A}"/>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04E2D66-CF41-8D47-9047-533229E01E9D}" type="slidenum">
              <a:rPr lang="en-AU" altLang="en-US"/>
              <a:pPr/>
              <a:t>89</a:t>
            </a:fld>
            <a:endParaRPr lang="en-AU" altLang="en-US"/>
          </a:p>
        </p:txBody>
      </p:sp>
      <p:sp>
        <p:nvSpPr>
          <p:cNvPr id="7170" name="Text Box 19">
            <a:extLst>
              <a:ext uri="{FF2B5EF4-FFF2-40B4-BE49-F238E27FC236}">
                <a16:creationId xmlns:a16="http://schemas.microsoft.com/office/drawing/2014/main" id="{26444C8D-D004-DB4F-8AAB-038488D3E18D}"/>
              </a:ext>
            </a:extLst>
          </p:cNvPr>
          <p:cNvSpPr txBox="1">
            <a:spLocks noChangeArrowheads="1"/>
          </p:cNvSpPr>
          <p:nvPr/>
        </p:nvSpPr>
        <p:spPr bwMode="auto">
          <a:xfrm>
            <a:off x="1341439" y="6456363"/>
            <a:ext cx="4968875" cy="1581150"/>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n-AU" altLang="en-US" sz="1200" b="1">
                <a:solidFill>
                  <a:srgbClr val="CC0000"/>
                </a:solidFill>
              </a:rPr>
              <a:t>“To go on sinning wilfully” really means, because of its </a:t>
            </a:r>
            <a:r>
              <a:rPr lang="en-AU" altLang="en-US" sz="1200" b="1" u="sng">
                <a:solidFill>
                  <a:srgbClr val="CC0000"/>
                </a:solidFill>
              </a:rPr>
              <a:t>reflexive sense</a:t>
            </a:r>
            <a:r>
              <a:rPr lang="en-AU" altLang="en-US" sz="1200" b="1">
                <a:solidFill>
                  <a:srgbClr val="CC0000"/>
                </a:solidFill>
              </a:rPr>
              <a:t> of </a:t>
            </a:r>
            <a:r>
              <a:rPr lang="en-AU" altLang="en-US" sz="1200" b="1" u="sng">
                <a:solidFill>
                  <a:srgbClr val="CC0000"/>
                </a:solidFill>
              </a:rPr>
              <a:t>the assumed supreme self authority found in all acts of sin</a:t>
            </a:r>
            <a:r>
              <a:rPr lang="en-AU" altLang="en-US" sz="1200" b="1" i="1">
                <a:solidFill>
                  <a:srgbClr val="CC0000"/>
                </a:solidFill>
              </a:rPr>
              <a:t>,</a:t>
            </a:r>
            <a:r>
              <a:rPr lang="en-AU" altLang="en-US" sz="1200" b="1">
                <a:solidFill>
                  <a:srgbClr val="CC0000"/>
                </a:solidFill>
              </a:rPr>
              <a:t> to so live as if to say that “none of this means anything really”, that I will have a marginal relationship with God and God’s people, but in the mean time, I will do what I want, when I want, because I want to do so.   It is the ultimate act of self centeredness and self defined religion.   </a:t>
            </a:r>
            <a:r>
              <a:rPr lang="en-AU" altLang="en-US" sz="1200" b="1">
                <a:solidFill>
                  <a:schemeClr val="accent2"/>
                </a:solidFill>
              </a:rPr>
              <a:t>Non-surrendered self authority.</a:t>
            </a:r>
          </a:p>
        </p:txBody>
      </p:sp>
      <p:grpSp>
        <p:nvGrpSpPr>
          <p:cNvPr id="7172" name="Group 3">
            <a:extLst>
              <a:ext uri="{FF2B5EF4-FFF2-40B4-BE49-F238E27FC236}">
                <a16:creationId xmlns:a16="http://schemas.microsoft.com/office/drawing/2014/main" id="{BBB3CEAE-D77A-964C-A6AD-CFB6539F85B6}"/>
              </a:ext>
            </a:extLst>
          </p:cNvPr>
          <p:cNvGrpSpPr>
            <a:grpSpLocks/>
          </p:cNvGrpSpPr>
          <p:nvPr/>
        </p:nvGrpSpPr>
        <p:grpSpPr bwMode="auto">
          <a:xfrm>
            <a:off x="188913" y="1416051"/>
            <a:ext cx="836612" cy="2030413"/>
            <a:chOff x="119" y="252"/>
            <a:chExt cx="527" cy="1279"/>
          </a:xfrm>
        </p:grpSpPr>
        <p:sp>
          <p:nvSpPr>
            <p:cNvPr id="7180" name="Rectangle 4">
              <a:extLst>
                <a:ext uri="{FF2B5EF4-FFF2-40B4-BE49-F238E27FC236}">
                  <a16:creationId xmlns:a16="http://schemas.microsoft.com/office/drawing/2014/main" id="{CAF618B2-6E71-4140-8438-9EA5AA39C1FA}"/>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181" name="Line 5">
              <a:extLst>
                <a:ext uri="{FF2B5EF4-FFF2-40B4-BE49-F238E27FC236}">
                  <a16:creationId xmlns:a16="http://schemas.microsoft.com/office/drawing/2014/main" id="{67C91CA5-4422-CB4C-969F-90880FC87610}"/>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2" name="Line 6">
              <a:extLst>
                <a:ext uri="{FF2B5EF4-FFF2-40B4-BE49-F238E27FC236}">
                  <a16:creationId xmlns:a16="http://schemas.microsoft.com/office/drawing/2014/main" id="{E618F708-AE31-A54C-8DB1-5E354970631C}"/>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3" name="Text Box 7">
              <a:extLst>
                <a:ext uri="{FF2B5EF4-FFF2-40B4-BE49-F238E27FC236}">
                  <a16:creationId xmlns:a16="http://schemas.microsoft.com/office/drawing/2014/main" id="{5A108F8E-7169-9F4A-BBF7-C26FD1A77F3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7174" name="Text Box 14">
            <a:extLst>
              <a:ext uri="{FF2B5EF4-FFF2-40B4-BE49-F238E27FC236}">
                <a16:creationId xmlns:a16="http://schemas.microsoft.com/office/drawing/2014/main" id="{8B81B3EC-D9D3-CD42-9F94-DB30EEB89E9A}"/>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7175" name="Text Box 15">
            <a:extLst>
              <a:ext uri="{FF2B5EF4-FFF2-40B4-BE49-F238E27FC236}">
                <a16:creationId xmlns:a16="http://schemas.microsoft.com/office/drawing/2014/main" id="{17972CFA-8E66-FA45-B351-D5586564B296}"/>
              </a:ext>
            </a:extLst>
          </p:cNvPr>
          <p:cNvSpPr txBox="1">
            <a:spLocks noChangeArrowheads="1"/>
          </p:cNvSpPr>
          <p:nvPr/>
        </p:nvSpPr>
        <p:spPr bwMode="auto">
          <a:xfrm>
            <a:off x="1268413" y="2135189"/>
            <a:ext cx="532765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AU" altLang="en-US" sz="1200"/>
              <a:t>19 Since therefore, brethren, we have </a:t>
            </a:r>
            <a:r>
              <a:rPr lang="en-AU" altLang="en-US" sz="1200" b="1"/>
              <a:t>confidence to enter the holy place</a:t>
            </a:r>
            <a:r>
              <a:rPr lang="en-AU" altLang="en-US" sz="1200"/>
              <a:t> </a:t>
            </a:r>
            <a:r>
              <a:rPr lang="en-AU" altLang="en-US" sz="1200" b="1">
                <a:solidFill>
                  <a:srgbClr val="CC0000"/>
                </a:solidFill>
              </a:rPr>
              <a:t>by the blood of Jesus</a:t>
            </a:r>
            <a:r>
              <a:rPr lang="en-AU" altLang="en-US" sz="1200"/>
              <a:t>, 20 by a new and living way which He inaugurated for us through the veil, that is, His flesh, 21 and since we have a great priest over the house of God, 22 </a:t>
            </a:r>
            <a:r>
              <a:rPr lang="en-AU" altLang="en-US" sz="1200">
                <a:solidFill>
                  <a:schemeClr val="accent2"/>
                </a:solidFill>
              </a:rPr>
              <a:t>let us draw near</a:t>
            </a:r>
            <a:r>
              <a:rPr lang="en-AU" altLang="en-US" sz="1200"/>
              <a:t> with a sincere heart in full assurance of faith, having our hearts sprinkled clean from an evil conscience and our bodies washed with pure water. 23 </a:t>
            </a:r>
            <a:r>
              <a:rPr lang="en-AU" altLang="en-US" sz="1200">
                <a:solidFill>
                  <a:schemeClr val="accent2"/>
                </a:solidFill>
              </a:rPr>
              <a:t>Let us hold fast the confession of our hope</a:t>
            </a:r>
            <a:r>
              <a:rPr lang="en-AU" altLang="en-US" sz="1200"/>
              <a:t> without wavering, for He who promised is faithful; 24 and </a:t>
            </a:r>
            <a:r>
              <a:rPr lang="en-AU" altLang="en-US" sz="1200">
                <a:solidFill>
                  <a:schemeClr val="accent2"/>
                </a:solidFill>
              </a:rPr>
              <a:t>let us consider how to stimulate one another to love and good deeds,</a:t>
            </a:r>
            <a:r>
              <a:rPr lang="en-AU" altLang="en-US" sz="1200"/>
              <a:t> 25 </a:t>
            </a:r>
            <a:r>
              <a:rPr lang="en-AU" altLang="en-US" sz="1200">
                <a:solidFill>
                  <a:srgbClr val="CC0000"/>
                </a:solidFill>
              </a:rPr>
              <a:t>not forsaking our own assembling together</a:t>
            </a:r>
            <a:r>
              <a:rPr lang="en-AU" altLang="en-US" sz="1200"/>
              <a:t>, as is the habit of some, but </a:t>
            </a:r>
            <a:r>
              <a:rPr lang="en-AU" altLang="en-US" sz="1200">
                <a:solidFill>
                  <a:schemeClr val="accent2"/>
                </a:solidFill>
              </a:rPr>
              <a:t>encouraging one another</a:t>
            </a:r>
            <a:r>
              <a:rPr lang="en-AU" altLang="en-US" sz="1200"/>
              <a:t>; and all the more, as you see the day drawing near. </a:t>
            </a:r>
          </a:p>
          <a:p>
            <a:pPr eaLnBrk="1" hangingPunct="1"/>
            <a:endParaRPr lang="en-AU" altLang="en-US" sz="1200"/>
          </a:p>
          <a:p>
            <a:pPr eaLnBrk="1" hangingPunct="1"/>
            <a:r>
              <a:rPr lang="en-AU" altLang="en-US" sz="1200"/>
              <a:t>26 For if we go on sinning wilfully after receiving the knowledge of the truth, there no longer remains a sacrifice for sins, 27 but a certain terrifying expectation of judgment, and the fury of a fire which will consume the adversaries. 28 Anyone who has set aside the Law of Moses dies without mercy on the testimony of two or three witnesses. 29 How much severer punishment do you think he will deserve who has trampled under foot the Son of God, and has regarded as unclean the blood of the covenant by which he was sanctified, and has insulted the Spirit of grace? 30 For we know Him who said, "Vengeance is Mine, I will repay." And again, "The Lord will judge His people." 31 It is a terrifying thing to fall into the hands of the living God. </a:t>
            </a:r>
          </a:p>
          <a:p>
            <a:pPr eaLnBrk="1" hangingPunct="1"/>
            <a:endParaRPr lang="en-AU" altLang="en-US" sz="1200"/>
          </a:p>
        </p:txBody>
      </p:sp>
      <p:sp>
        <p:nvSpPr>
          <p:cNvPr id="5136" name="Text Box 16">
            <a:extLst>
              <a:ext uri="{FF2B5EF4-FFF2-40B4-BE49-F238E27FC236}">
                <a16:creationId xmlns:a16="http://schemas.microsoft.com/office/drawing/2014/main" id="{E56D64C0-E03E-574F-BC6F-786FDBE183C4}"/>
              </a:ext>
            </a:extLst>
          </p:cNvPr>
          <p:cNvSpPr txBox="1">
            <a:spLocks noChangeArrowheads="1"/>
          </p:cNvSpPr>
          <p:nvPr/>
        </p:nvSpPr>
        <p:spPr bwMode="auto">
          <a:xfrm>
            <a:off x="1196976" y="8328026"/>
            <a:ext cx="5256213" cy="221599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AutoNum type="arabicPeriod"/>
              <a:defRPr/>
            </a:pPr>
            <a:r>
              <a:rPr lang="en-AU" altLang="en-US" sz="1200"/>
              <a:t>The old law could not erase the reality of sin</a:t>
            </a:r>
          </a:p>
          <a:p>
            <a:pPr eaLnBrk="1" hangingPunct="1">
              <a:spcBef>
                <a:spcPct val="50000"/>
              </a:spcBef>
              <a:buFontTx/>
              <a:buAutoNum type="arabicPeriod"/>
              <a:defRPr/>
            </a:pPr>
            <a:r>
              <a:rPr lang="en-AU" altLang="en-US" sz="1200"/>
              <a:t>With the old law, there was still the reality of sin left behind.  It needed to be done over and over, with no real forgiveness granted.</a:t>
            </a:r>
          </a:p>
          <a:p>
            <a:pPr eaLnBrk="1" hangingPunct="1">
              <a:spcBef>
                <a:spcPct val="50000"/>
              </a:spcBef>
              <a:buFontTx/>
              <a:buAutoNum type="arabicPeriod"/>
              <a:defRPr/>
            </a:pPr>
            <a:r>
              <a:rPr lang="en-AU" altLang="en-US" sz="1200"/>
              <a:t>But with the new covenant, it did erase the marks of sin against us and thus all is restored and there is no longer a need for continued sacrifices, because our relationship with God is fully restored, by the sacrifice on the cross.</a:t>
            </a:r>
          </a:p>
          <a:p>
            <a:pPr eaLnBrk="1" hangingPunct="1">
              <a:spcBef>
                <a:spcPct val="50000"/>
              </a:spcBef>
              <a:buFontTx/>
              <a:buAutoNum type="arabicPeriod"/>
              <a:defRPr/>
            </a:pPr>
            <a:r>
              <a:rPr lang="en-AU" altLang="en-US" sz="1200" b="1" i="1">
                <a:solidFill>
                  <a:srgbClr val="CC0000"/>
                </a:solidFill>
                <a:effectLst>
                  <a:outerShdw blurRad="38100" dist="38100" dir="2700000" algn="tl">
                    <a:srgbClr val="C0C0C0"/>
                  </a:outerShdw>
                </a:effectLst>
              </a:rPr>
              <a:t>This is </a:t>
            </a:r>
            <a:r>
              <a:rPr lang="en-AU" altLang="en-US" sz="1200" b="1" i="1" u="sng">
                <a:solidFill>
                  <a:srgbClr val="CC0000"/>
                </a:solidFill>
                <a:effectLst>
                  <a:outerShdw blurRad="38100" dist="38100" dir="2700000" algn="tl">
                    <a:srgbClr val="C0C0C0"/>
                  </a:outerShdw>
                </a:effectLst>
              </a:rPr>
              <a:t>the section</a:t>
            </a:r>
            <a:r>
              <a:rPr lang="en-AU" altLang="en-US" sz="1200" b="1" i="1">
                <a:solidFill>
                  <a:srgbClr val="CC0000"/>
                </a:solidFill>
                <a:effectLst>
                  <a:outerShdw blurRad="38100" dist="38100" dir="2700000" algn="tl">
                    <a:srgbClr val="C0C0C0"/>
                  </a:outerShdw>
                </a:effectLst>
              </a:rPr>
              <a:t> of scripture that truly tells us these facts !!  This is the section of scripture that fully explains the why to the question of “Why did Jesus have to actually die !!</a:t>
            </a:r>
          </a:p>
        </p:txBody>
      </p:sp>
      <p:sp>
        <p:nvSpPr>
          <p:cNvPr id="7177" name="WordArt 17">
            <a:extLst>
              <a:ext uri="{FF2B5EF4-FFF2-40B4-BE49-F238E27FC236}">
                <a16:creationId xmlns:a16="http://schemas.microsoft.com/office/drawing/2014/main" id="{7A8705E5-EDFB-7346-B66E-CECD3BC7802F}"/>
              </a:ext>
            </a:extLst>
          </p:cNvPr>
          <p:cNvSpPr>
            <a:spLocks noChangeArrowheads="1" noChangeShapeType="1" noTextEdit="1"/>
          </p:cNvSpPr>
          <p:nvPr/>
        </p:nvSpPr>
        <p:spPr bwMode="auto">
          <a:xfrm>
            <a:off x="260351" y="8040688"/>
            <a:ext cx="658813" cy="2857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Recap</a:t>
            </a:r>
          </a:p>
        </p:txBody>
      </p:sp>
      <p:sp>
        <p:nvSpPr>
          <p:cNvPr id="7178" name="WordArt 18">
            <a:extLst>
              <a:ext uri="{FF2B5EF4-FFF2-40B4-BE49-F238E27FC236}">
                <a16:creationId xmlns:a16="http://schemas.microsoft.com/office/drawing/2014/main" id="{EB50E253-EF1B-2843-A891-EF347029C408}"/>
              </a:ext>
            </a:extLst>
          </p:cNvPr>
          <p:cNvSpPr>
            <a:spLocks noChangeArrowheads="1" noChangeShapeType="1" noTextEdit="1"/>
          </p:cNvSpPr>
          <p:nvPr/>
        </p:nvSpPr>
        <p:spPr bwMode="auto">
          <a:xfrm>
            <a:off x="1557339" y="1487488"/>
            <a:ext cx="30384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10:19-31</a:t>
            </a:r>
          </a:p>
        </p:txBody>
      </p:sp>
      <p:sp>
        <p:nvSpPr>
          <p:cNvPr id="7179" name="Line 20">
            <a:extLst>
              <a:ext uri="{FF2B5EF4-FFF2-40B4-BE49-F238E27FC236}">
                <a16:creationId xmlns:a16="http://schemas.microsoft.com/office/drawing/2014/main" id="{A8F7D144-4AC7-DB45-951E-46D9502379DF}"/>
              </a:ext>
            </a:extLst>
          </p:cNvPr>
          <p:cNvSpPr>
            <a:spLocks noChangeShapeType="1"/>
          </p:cNvSpPr>
          <p:nvPr/>
        </p:nvSpPr>
        <p:spPr bwMode="auto">
          <a:xfrm flipV="1">
            <a:off x="476251" y="8472488"/>
            <a:ext cx="720725" cy="0"/>
          </a:xfrm>
          <a:prstGeom prst="line">
            <a:avLst/>
          </a:prstGeom>
          <a:noFill/>
          <a:ln w="762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Rectangle 2">
            <a:extLst>
              <a:ext uri="{FF2B5EF4-FFF2-40B4-BE49-F238E27FC236}">
                <a16:creationId xmlns:a16="http://schemas.microsoft.com/office/drawing/2014/main" id="{EA54C9F0-1EC5-CD46-88BA-A9CC5561A797}"/>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8" name="Group 3">
            <a:extLst>
              <a:ext uri="{FF2B5EF4-FFF2-40B4-BE49-F238E27FC236}">
                <a16:creationId xmlns:a16="http://schemas.microsoft.com/office/drawing/2014/main" id="{7EF388C5-0461-4044-BDD2-81AA7B7640ED}"/>
              </a:ext>
            </a:extLst>
          </p:cNvPr>
          <p:cNvGrpSpPr>
            <a:grpSpLocks/>
          </p:cNvGrpSpPr>
          <p:nvPr/>
        </p:nvGrpSpPr>
        <p:grpSpPr bwMode="auto">
          <a:xfrm>
            <a:off x="188913" y="1416051"/>
            <a:ext cx="836612" cy="2030413"/>
            <a:chOff x="119" y="252"/>
            <a:chExt cx="527" cy="1279"/>
          </a:xfrm>
        </p:grpSpPr>
        <p:sp>
          <p:nvSpPr>
            <p:cNvPr id="19" name="Rectangle 4">
              <a:extLst>
                <a:ext uri="{FF2B5EF4-FFF2-40B4-BE49-F238E27FC236}">
                  <a16:creationId xmlns:a16="http://schemas.microsoft.com/office/drawing/2014/main" id="{8B0C3CF4-1D83-9549-B0A5-5CFBC93DA184}"/>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0" name="Line 5">
              <a:extLst>
                <a:ext uri="{FF2B5EF4-FFF2-40B4-BE49-F238E27FC236}">
                  <a16:creationId xmlns:a16="http://schemas.microsoft.com/office/drawing/2014/main" id="{ED5D4111-4212-C248-855F-AD057ECD401D}"/>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Line 6">
              <a:extLst>
                <a:ext uri="{FF2B5EF4-FFF2-40B4-BE49-F238E27FC236}">
                  <a16:creationId xmlns:a16="http://schemas.microsoft.com/office/drawing/2014/main" id="{1E2EA92E-844E-F048-A789-8A6AE0E10740}"/>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 name="Text Box 7">
              <a:extLst>
                <a:ext uri="{FF2B5EF4-FFF2-40B4-BE49-F238E27FC236}">
                  <a16:creationId xmlns:a16="http://schemas.microsoft.com/office/drawing/2014/main" id="{14E9220D-69F8-224C-8B9E-B59ED81BFFC3}"/>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23" name="Text Box 14">
            <a:extLst>
              <a:ext uri="{FF2B5EF4-FFF2-40B4-BE49-F238E27FC236}">
                <a16:creationId xmlns:a16="http://schemas.microsoft.com/office/drawing/2014/main" id="{A3AC20AD-8590-3B48-8A46-54EB32E88982}"/>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grpSp>
        <p:nvGrpSpPr>
          <p:cNvPr id="24" name="Group 23">
            <a:extLst>
              <a:ext uri="{FF2B5EF4-FFF2-40B4-BE49-F238E27FC236}">
                <a16:creationId xmlns:a16="http://schemas.microsoft.com/office/drawing/2014/main" id="{1BDE0A0A-7ACE-5246-B192-810C77509211}"/>
              </a:ext>
            </a:extLst>
          </p:cNvPr>
          <p:cNvGrpSpPr/>
          <p:nvPr/>
        </p:nvGrpSpPr>
        <p:grpSpPr>
          <a:xfrm rot="16200000">
            <a:off x="-2862118" y="4763398"/>
            <a:ext cx="7056784" cy="523220"/>
            <a:chOff x="5013176" y="5817096"/>
            <a:chExt cx="7056784" cy="523220"/>
          </a:xfrm>
        </p:grpSpPr>
        <p:sp>
          <p:nvSpPr>
            <p:cNvPr id="25" name="TextBox 24">
              <a:extLst>
                <a:ext uri="{FF2B5EF4-FFF2-40B4-BE49-F238E27FC236}">
                  <a16:creationId xmlns:a16="http://schemas.microsoft.com/office/drawing/2014/main" id="{49F1DA4B-4E25-0547-B996-6F3C77451F91}"/>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26" name="TextBox 25">
              <a:extLst>
                <a:ext uri="{FF2B5EF4-FFF2-40B4-BE49-F238E27FC236}">
                  <a16:creationId xmlns:a16="http://schemas.microsoft.com/office/drawing/2014/main" id="{AE595997-F020-6549-8B7F-3E437C954ED1}"/>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176937454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Number Placeholder 3">
            <a:extLst>
              <a:ext uri="{FF2B5EF4-FFF2-40B4-BE49-F238E27FC236}">
                <a16:creationId xmlns:a16="http://schemas.microsoft.com/office/drawing/2014/main" id="{F2D180F0-4E51-D849-BE02-1BA34316FE85}"/>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857614A-CC1B-674B-835D-0553AC15C270}" type="slidenum">
              <a:rPr lang="en-AU" altLang="en-US"/>
              <a:pPr/>
              <a:t>90</a:t>
            </a:fld>
            <a:endParaRPr lang="en-AU" altLang="en-US"/>
          </a:p>
        </p:txBody>
      </p:sp>
      <p:sp>
        <p:nvSpPr>
          <p:cNvPr id="8194" name="Rectangle 2">
            <a:extLst>
              <a:ext uri="{FF2B5EF4-FFF2-40B4-BE49-F238E27FC236}">
                <a16:creationId xmlns:a16="http://schemas.microsoft.com/office/drawing/2014/main" id="{34327FCC-C66E-E64D-94CA-70AD35A047DD}"/>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8195" name="Group 3">
            <a:extLst>
              <a:ext uri="{FF2B5EF4-FFF2-40B4-BE49-F238E27FC236}">
                <a16:creationId xmlns:a16="http://schemas.microsoft.com/office/drawing/2014/main" id="{2AD4B3B1-A3AF-6C4F-B900-0A16961618EE}"/>
              </a:ext>
            </a:extLst>
          </p:cNvPr>
          <p:cNvGrpSpPr>
            <a:grpSpLocks/>
          </p:cNvGrpSpPr>
          <p:nvPr/>
        </p:nvGrpSpPr>
        <p:grpSpPr bwMode="auto">
          <a:xfrm>
            <a:off x="207963" y="844551"/>
            <a:ext cx="836612" cy="2030413"/>
            <a:chOff x="119" y="252"/>
            <a:chExt cx="527" cy="1279"/>
          </a:xfrm>
        </p:grpSpPr>
        <p:sp>
          <p:nvSpPr>
            <p:cNvPr id="8200" name="Rectangle 4">
              <a:extLst>
                <a:ext uri="{FF2B5EF4-FFF2-40B4-BE49-F238E27FC236}">
                  <a16:creationId xmlns:a16="http://schemas.microsoft.com/office/drawing/2014/main" id="{B91029FD-0C54-2E4F-96E1-F3A64B15DEF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8201" name="Line 5">
              <a:extLst>
                <a:ext uri="{FF2B5EF4-FFF2-40B4-BE49-F238E27FC236}">
                  <a16:creationId xmlns:a16="http://schemas.microsoft.com/office/drawing/2014/main" id="{4D730514-9122-2D4E-8C7B-31D62FCB84D5}"/>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2" name="Line 6">
              <a:extLst>
                <a:ext uri="{FF2B5EF4-FFF2-40B4-BE49-F238E27FC236}">
                  <a16:creationId xmlns:a16="http://schemas.microsoft.com/office/drawing/2014/main" id="{15292E52-8CFA-6242-9757-BF8D5157CCE4}"/>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3" name="Text Box 7">
              <a:extLst>
                <a:ext uri="{FF2B5EF4-FFF2-40B4-BE49-F238E27FC236}">
                  <a16:creationId xmlns:a16="http://schemas.microsoft.com/office/drawing/2014/main" id="{42793CA1-9913-3342-9FAD-AF8FD54C6C6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dirty="0">
                  <a:solidFill>
                    <a:schemeClr val="bg1"/>
                  </a:solidFill>
                </a:rPr>
                <a:t>Hebrews</a:t>
              </a:r>
            </a:p>
          </p:txBody>
        </p:sp>
      </p:grpSp>
      <p:sp>
        <p:nvSpPr>
          <p:cNvPr id="8196" name="Text Box 8">
            <a:extLst>
              <a:ext uri="{FF2B5EF4-FFF2-40B4-BE49-F238E27FC236}">
                <a16:creationId xmlns:a16="http://schemas.microsoft.com/office/drawing/2014/main" id="{43D8AF72-5FE1-3541-9417-AD118423859C}"/>
              </a:ext>
            </a:extLst>
          </p:cNvPr>
          <p:cNvSpPr txBox="1">
            <a:spLocks noChangeArrowheads="1"/>
          </p:cNvSpPr>
          <p:nvPr/>
        </p:nvSpPr>
        <p:spPr bwMode="auto">
          <a:xfrm>
            <a:off x="203201" y="1106170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8197" name="WordArt 12">
            <a:extLst>
              <a:ext uri="{FF2B5EF4-FFF2-40B4-BE49-F238E27FC236}">
                <a16:creationId xmlns:a16="http://schemas.microsoft.com/office/drawing/2014/main" id="{01245B7C-0811-0F4E-930A-C9FE740E6F1D}"/>
              </a:ext>
            </a:extLst>
          </p:cNvPr>
          <p:cNvSpPr>
            <a:spLocks noChangeArrowheads="1" noChangeShapeType="1" noTextEdit="1"/>
          </p:cNvSpPr>
          <p:nvPr/>
        </p:nvSpPr>
        <p:spPr bwMode="auto">
          <a:xfrm>
            <a:off x="1412876" y="1847850"/>
            <a:ext cx="658813" cy="2857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Point</a:t>
            </a:r>
          </a:p>
        </p:txBody>
      </p:sp>
      <p:sp>
        <p:nvSpPr>
          <p:cNvPr id="14349" name="Text Box 13">
            <a:extLst>
              <a:ext uri="{FF2B5EF4-FFF2-40B4-BE49-F238E27FC236}">
                <a16:creationId xmlns:a16="http://schemas.microsoft.com/office/drawing/2014/main" id="{4032FB72-55F3-254F-AF37-900E3830C071}"/>
              </a:ext>
            </a:extLst>
          </p:cNvPr>
          <p:cNvSpPr txBox="1">
            <a:spLocks noChangeArrowheads="1"/>
          </p:cNvSpPr>
          <p:nvPr/>
        </p:nvSpPr>
        <p:spPr bwMode="auto">
          <a:xfrm>
            <a:off x="1125539" y="2351088"/>
            <a:ext cx="5399087" cy="676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966788" indent="-509588">
              <a:defRPr>
                <a:solidFill>
                  <a:schemeClr val="tx1"/>
                </a:solidFill>
                <a:latin typeface="Arial" panose="020B0604020202020204" pitchFamily="34" charset="0"/>
                <a:cs typeface="Arial" panose="020B0604020202020204" pitchFamily="34" charset="0"/>
              </a:defRPr>
            </a:lvl2pPr>
            <a:lvl3pPr marL="1423988" indent="-342900">
              <a:defRPr>
                <a:solidFill>
                  <a:schemeClr val="tx1"/>
                </a:solidFill>
                <a:latin typeface="Arial" panose="020B0604020202020204" pitchFamily="34" charset="0"/>
                <a:cs typeface="Arial" panose="020B0604020202020204" pitchFamily="34" charset="0"/>
              </a:defRPr>
            </a:lvl3pPr>
            <a:lvl4pPr marL="1946275" indent="-342900">
              <a:defRPr>
                <a:solidFill>
                  <a:schemeClr val="tx1"/>
                </a:solidFill>
                <a:latin typeface="Arial" panose="020B0604020202020204" pitchFamily="34" charset="0"/>
                <a:cs typeface="Arial" panose="020B0604020202020204" pitchFamily="34" charset="0"/>
              </a:defRPr>
            </a:lvl4pPr>
            <a:lvl5pPr marL="2468563" indent="-342900">
              <a:defRPr>
                <a:solidFill>
                  <a:schemeClr val="tx1"/>
                </a:solidFill>
                <a:latin typeface="Arial" panose="020B0604020202020204" pitchFamily="34" charset="0"/>
                <a:cs typeface="Arial" panose="020B0604020202020204" pitchFamily="34" charset="0"/>
              </a:defRPr>
            </a:lvl5pPr>
            <a:lvl6pPr marL="2925763"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382963"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840163"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297363" indent="-3429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AutoNum type="arabicPeriod"/>
              <a:defRPr/>
            </a:pPr>
            <a:r>
              <a:rPr lang="en-AU" altLang="en-US" sz="1200" b="1"/>
              <a:t>Because</a:t>
            </a:r>
            <a:r>
              <a:rPr lang="en-AU" altLang="en-US" sz="1200"/>
              <a:t> </a:t>
            </a:r>
            <a:r>
              <a:rPr lang="en-AU" altLang="en-US" sz="1200" b="1"/>
              <a:t>we now have </a:t>
            </a:r>
            <a:r>
              <a:rPr lang="en-AU" altLang="en-US" sz="1200" b="1">
                <a:solidFill>
                  <a:srgbClr val="CC0000"/>
                </a:solidFill>
              </a:rPr>
              <a:t>confidence</a:t>
            </a:r>
            <a:r>
              <a:rPr lang="en-AU" altLang="en-US" sz="1200"/>
              <a:t>, </a:t>
            </a:r>
            <a:r>
              <a:rPr lang="en-AU" altLang="en-US" sz="1200" b="1"/>
              <a:t>in and through Jesus and His sacrifice</a:t>
            </a:r>
            <a:r>
              <a:rPr lang="en-AU" altLang="en-US" sz="1200"/>
              <a:t>, to enter back into a unhindered relationship with God we are open to works that will reflect that new relationship.  He did the job we could not do, a job we will never be able to do.   Focus should therefore go to Jesus and not to man’s efforts in every study we conduct.</a:t>
            </a:r>
          </a:p>
          <a:p>
            <a:pPr algn="just" eaLnBrk="1" hangingPunct="1">
              <a:spcBef>
                <a:spcPct val="50000"/>
              </a:spcBef>
              <a:buFontTx/>
              <a:buAutoNum type="arabicPeriod"/>
              <a:defRPr/>
            </a:pPr>
            <a:endParaRPr lang="en-AU" altLang="en-US" sz="1200"/>
          </a:p>
          <a:p>
            <a:pPr algn="just" eaLnBrk="1" hangingPunct="1">
              <a:spcBef>
                <a:spcPct val="50000"/>
              </a:spcBef>
              <a:buFontTx/>
              <a:buAutoNum type="arabicPeriod"/>
              <a:defRPr/>
            </a:pPr>
            <a:r>
              <a:rPr lang="en-AU" altLang="en-US" b="1">
                <a:solidFill>
                  <a:schemeClr val="accent2"/>
                </a:solidFill>
                <a:effectLst>
                  <a:outerShdw blurRad="38100" dist="38100" dir="2700000" algn="tl">
                    <a:srgbClr val="C0C0C0"/>
                  </a:outerShdw>
                </a:effectLst>
              </a:rPr>
              <a:t>What we need to </a:t>
            </a:r>
            <a:r>
              <a:rPr lang="en-AU" altLang="en-US" b="1" i="1" u="sng">
                <a:solidFill>
                  <a:schemeClr val="accent2"/>
                </a:solidFill>
                <a:effectLst>
                  <a:outerShdw blurRad="38100" dist="38100" dir="2700000" algn="tl">
                    <a:srgbClr val="C0C0C0"/>
                  </a:outerShdw>
                </a:effectLst>
              </a:rPr>
              <a:t>do</a:t>
            </a:r>
            <a:r>
              <a:rPr lang="en-AU" altLang="en-US" b="1" i="1">
                <a:solidFill>
                  <a:schemeClr val="accent2"/>
                </a:solidFill>
                <a:effectLst>
                  <a:outerShdw blurRad="38100" dist="38100" dir="2700000" algn="tl">
                    <a:srgbClr val="C0C0C0"/>
                  </a:outerShdw>
                </a:effectLst>
              </a:rPr>
              <a:t>,</a:t>
            </a:r>
            <a:r>
              <a:rPr lang="en-AU" altLang="en-US" b="1">
                <a:solidFill>
                  <a:schemeClr val="accent2"/>
                </a:solidFill>
                <a:effectLst>
                  <a:outerShdw blurRad="38100" dist="38100" dir="2700000" algn="tl">
                    <a:srgbClr val="C0C0C0"/>
                  </a:outerShdw>
                </a:effectLst>
              </a:rPr>
              <a:t> every day,  therefore…</a:t>
            </a:r>
          </a:p>
          <a:p>
            <a:pPr algn="just" eaLnBrk="1" hangingPunct="1">
              <a:spcBef>
                <a:spcPct val="50000"/>
              </a:spcBef>
              <a:buFontTx/>
              <a:buAutoNum type="arabicPeriod"/>
              <a:defRPr/>
            </a:pPr>
            <a:endParaRPr lang="en-AU" altLang="en-US" b="1">
              <a:solidFill>
                <a:schemeClr val="accent2"/>
              </a:solidFill>
              <a:effectLst>
                <a:outerShdw blurRad="38100" dist="38100" dir="2700000" algn="tl">
                  <a:srgbClr val="C0C0C0"/>
                </a:outerShdw>
              </a:effectLst>
            </a:endParaRPr>
          </a:p>
          <a:p>
            <a:pPr lvl="1" algn="just" eaLnBrk="1" hangingPunct="1">
              <a:spcBef>
                <a:spcPct val="50000"/>
              </a:spcBef>
              <a:buFontTx/>
              <a:buAutoNum type="alphaLcPeriod"/>
              <a:defRPr/>
            </a:pPr>
            <a:r>
              <a:rPr lang="en-AU" altLang="en-US" sz="1200" b="1"/>
              <a:t>Draw near</a:t>
            </a:r>
            <a:r>
              <a:rPr lang="en-AU" altLang="en-US" sz="1200"/>
              <a:t> with a sincere heart</a:t>
            </a:r>
          </a:p>
          <a:p>
            <a:pPr lvl="1" algn="just" eaLnBrk="1" hangingPunct="1">
              <a:spcBef>
                <a:spcPct val="50000"/>
              </a:spcBef>
              <a:buFontTx/>
              <a:buAutoNum type="alphaLcPeriod"/>
              <a:defRPr/>
            </a:pPr>
            <a:r>
              <a:rPr lang="en-AU" altLang="en-US" sz="1200" b="1"/>
              <a:t>Hold fast</a:t>
            </a:r>
            <a:r>
              <a:rPr lang="en-AU" altLang="en-US" sz="1200"/>
              <a:t> the confession of our faith</a:t>
            </a:r>
          </a:p>
          <a:p>
            <a:pPr lvl="1" algn="just" eaLnBrk="1" hangingPunct="1">
              <a:spcBef>
                <a:spcPct val="50000"/>
              </a:spcBef>
              <a:buFontTx/>
              <a:buAutoNum type="alphaLcPeriod"/>
              <a:defRPr/>
            </a:pPr>
            <a:r>
              <a:rPr lang="en-AU" altLang="en-US" sz="1200" b="1"/>
              <a:t>Consider</a:t>
            </a:r>
            <a:r>
              <a:rPr lang="en-AU" altLang="en-US" sz="1200"/>
              <a:t> how to </a:t>
            </a:r>
            <a:r>
              <a:rPr lang="en-AU" altLang="en-US" sz="1200" b="1"/>
              <a:t>stimulate one another</a:t>
            </a:r>
            <a:r>
              <a:rPr lang="en-AU" altLang="en-US" sz="1200"/>
              <a:t> to love and good deeds  </a:t>
            </a:r>
          </a:p>
          <a:p>
            <a:pPr lvl="1" algn="just" eaLnBrk="1" hangingPunct="1">
              <a:spcBef>
                <a:spcPct val="50000"/>
              </a:spcBef>
              <a:buFontTx/>
              <a:buAutoNum type="alphaLcPeriod"/>
              <a:defRPr/>
            </a:pPr>
            <a:r>
              <a:rPr lang="en-AU" altLang="en-US" sz="1200" b="1"/>
              <a:t>No longer living to sin</a:t>
            </a:r>
            <a:r>
              <a:rPr lang="en-AU" altLang="en-US" sz="1200"/>
              <a:t> and </a:t>
            </a:r>
            <a:r>
              <a:rPr lang="en-AU" altLang="en-US" sz="1200" b="1"/>
              <a:t>doing what ever we want to do</a:t>
            </a:r>
            <a:r>
              <a:rPr lang="en-AU" altLang="en-US" sz="1200"/>
              <a:t>, but </a:t>
            </a:r>
            <a:r>
              <a:rPr lang="en-AU" altLang="en-US" sz="1200" b="1" i="1">
                <a:effectLst>
                  <a:outerShdw blurRad="38100" dist="38100" dir="2700000" algn="tl">
                    <a:srgbClr val="C0C0C0"/>
                  </a:outerShdw>
                </a:effectLst>
              </a:rPr>
              <a:t>doing what pleases Him</a:t>
            </a:r>
          </a:p>
          <a:p>
            <a:pPr lvl="1" algn="just" eaLnBrk="1" hangingPunct="1">
              <a:spcBef>
                <a:spcPct val="50000"/>
              </a:spcBef>
              <a:buFontTx/>
              <a:buAutoNum type="alphaLcPeriod"/>
              <a:defRPr/>
            </a:pPr>
            <a:r>
              <a:rPr lang="en-AU" altLang="en-US" sz="1200" b="1"/>
              <a:t>Remembering</a:t>
            </a:r>
            <a:r>
              <a:rPr lang="en-AU" altLang="en-US" sz="1200"/>
              <a:t> </a:t>
            </a:r>
            <a:r>
              <a:rPr lang="en-AU" altLang="en-US" sz="1200" b="1"/>
              <a:t>the consequences of sin </a:t>
            </a:r>
            <a:r>
              <a:rPr lang="en-AU" altLang="en-US" sz="1200"/>
              <a:t>all the while.   This is especially true when we consider those sinful actions that demean and belittle Jesus, and also His way.</a:t>
            </a:r>
          </a:p>
          <a:p>
            <a:pPr lvl="1" algn="just" eaLnBrk="1" hangingPunct="1">
              <a:spcBef>
                <a:spcPct val="50000"/>
              </a:spcBef>
              <a:buFontTx/>
              <a:buAutoNum type="alphaLcPeriod"/>
              <a:defRPr/>
            </a:pPr>
            <a:r>
              <a:rPr lang="en-AU" altLang="en-US" sz="1200" b="1"/>
              <a:t>‘Hang tuff’:</a:t>
            </a:r>
            <a:r>
              <a:rPr lang="en-AU" altLang="en-US" sz="1200"/>
              <a:t>  You have already endured a great deal in these times and acts of persecution.  </a:t>
            </a:r>
            <a:r>
              <a:rPr lang="en-AU" altLang="en-US" sz="1200" u="sng"/>
              <a:t>Do not give up and do not forsake the faith, nor your brothers and sisters in Christ</a:t>
            </a:r>
            <a:r>
              <a:rPr lang="en-AU" altLang="en-US" sz="1200"/>
              <a:t>.</a:t>
            </a:r>
          </a:p>
          <a:p>
            <a:pPr lvl="1" algn="just" eaLnBrk="1" hangingPunct="1">
              <a:spcBef>
                <a:spcPct val="50000"/>
              </a:spcBef>
              <a:buFontTx/>
              <a:buAutoNum type="alphaLcPeriod"/>
              <a:defRPr/>
            </a:pPr>
            <a:r>
              <a:rPr lang="en-AU" altLang="en-US" sz="1200"/>
              <a:t>Ever mindful of what was done for us at Calvary.   </a:t>
            </a:r>
          </a:p>
          <a:p>
            <a:pPr lvl="1" algn="just" eaLnBrk="1" hangingPunct="1">
              <a:spcBef>
                <a:spcPct val="50000"/>
              </a:spcBef>
              <a:buFontTx/>
              <a:buAutoNum type="alphaLcPeriod"/>
              <a:defRPr/>
            </a:pPr>
            <a:endParaRPr lang="en-AU" altLang="en-US" sz="1200" b="1">
              <a:solidFill>
                <a:srgbClr val="CC0000"/>
              </a:solidFill>
            </a:endParaRPr>
          </a:p>
          <a:p>
            <a:pPr algn="just" eaLnBrk="1" hangingPunct="1">
              <a:spcBef>
                <a:spcPct val="50000"/>
              </a:spcBef>
              <a:defRPr/>
            </a:pPr>
            <a:r>
              <a:rPr lang="en-AU" altLang="en-US" sz="1200" b="1">
                <a:solidFill>
                  <a:srgbClr val="CC0000"/>
                </a:solidFill>
              </a:rPr>
              <a:t>	We can not ever afford the luxury of a legalistic, obedience only, form of salvation.  We must have the blood of Christ and our obedience working together, in harmony and in balance with one another.</a:t>
            </a:r>
          </a:p>
          <a:p>
            <a:pPr lvl="1" algn="just" eaLnBrk="1" hangingPunct="1">
              <a:spcBef>
                <a:spcPct val="50000"/>
              </a:spcBef>
              <a:buFontTx/>
              <a:buAutoNum type="alphaLcPeriod"/>
              <a:defRPr/>
            </a:pPr>
            <a:endParaRPr lang="en-AU" altLang="en-US" sz="1200" b="1">
              <a:solidFill>
                <a:srgbClr val="CC0000"/>
              </a:solidFill>
            </a:endParaRPr>
          </a:p>
          <a:p>
            <a:pPr lvl="1" algn="just" eaLnBrk="1" hangingPunct="1">
              <a:spcBef>
                <a:spcPct val="50000"/>
              </a:spcBef>
              <a:buFontTx/>
              <a:buAutoNum type="alphaLcPeriod"/>
              <a:defRPr/>
            </a:pPr>
            <a:endParaRPr lang="en-AU" altLang="en-US" sz="1200" b="1">
              <a:solidFill>
                <a:srgbClr val="CC0000"/>
              </a:solidFill>
            </a:endParaRPr>
          </a:p>
        </p:txBody>
      </p:sp>
      <p:sp>
        <p:nvSpPr>
          <p:cNvPr id="14350" name="Text Box 14">
            <a:extLst>
              <a:ext uri="{FF2B5EF4-FFF2-40B4-BE49-F238E27FC236}">
                <a16:creationId xmlns:a16="http://schemas.microsoft.com/office/drawing/2014/main" id="{7948886A-87DB-864A-A2F2-82EC1D34A9CE}"/>
              </a:ext>
            </a:extLst>
          </p:cNvPr>
          <p:cNvSpPr txBox="1">
            <a:spLocks noChangeArrowheads="1"/>
          </p:cNvSpPr>
          <p:nvPr/>
        </p:nvSpPr>
        <p:spPr bwMode="auto">
          <a:xfrm>
            <a:off x="1628776" y="4079876"/>
            <a:ext cx="47529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AU" altLang="en-US">
                <a:solidFill>
                  <a:srgbClr val="CC0000"/>
                </a:solidFill>
                <a:effectLst>
                  <a:outerShdw blurRad="38100" dist="38100" dir="2700000" algn="tl">
                    <a:srgbClr val="C0C0C0"/>
                  </a:outerShdw>
                </a:effectLst>
              </a:rPr>
              <a:t>… as a result of what He did, we need to …</a:t>
            </a:r>
          </a:p>
        </p:txBody>
      </p:sp>
      <p:sp>
        <p:nvSpPr>
          <p:cNvPr id="13" name="Rectangle 2">
            <a:extLst>
              <a:ext uri="{FF2B5EF4-FFF2-40B4-BE49-F238E27FC236}">
                <a16:creationId xmlns:a16="http://schemas.microsoft.com/office/drawing/2014/main" id="{FDD1F736-DBDE-DD48-8029-49B9FF406822}"/>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4" name="Group 3">
            <a:extLst>
              <a:ext uri="{FF2B5EF4-FFF2-40B4-BE49-F238E27FC236}">
                <a16:creationId xmlns:a16="http://schemas.microsoft.com/office/drawing/2014/main" id="{6E4CF886-9652-DD41-9100-AE701F89AFF3}"/>
              </a:ext>
            </a:extLst>
          </p:cNvPr>
          <p:cNvGrpSpPr>
            <a:grpSpLocks/>
          </p:cNvGrpSpPr>
          <p:nvPr/>
        </p:nvGrpSpPr>
        <p:grpSpPr bwMode="auto">
          <a:xfrm>
            <a:off x="188913" y="1416051"/>
            <a:ext cx="836612" cy="2030413"/>
            <a:chOff x="119" y="252"/>
            <a:chExt cx="527" cy="1279"/>
          </a:xfrm>
        </p:grpSpPr>
        <p:sp>
          <p:nvSpPr>
            <p:cNvPr id="15" name="Rectangle 4">
              <a:extLst>
                <a:ext uri="{FF2B5EF4-FFF2-40B4-BE49-F238E27FC236}">
                  <a16:creationId xmlns:a16="http://schemas.microsoft.com/office/drawing/2014/main" id="{EA51B925-1B24-6647-8D7C-2E2DE4B9D297}"/>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6" name="Line 5">
              <a:extLst>
                <a:ext uri="{FF2B5EF4-FFF2-40B4-BE49-F238E27FC236}">
                  <a16:creationId xmlns:a16="http://schemas.microsoft.com/office/drawing/2014/main" id="{995D3FF7-DFCE-614C-AB2B-56002EE4581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6">
              <a:extLst>
                <a:ext uri="{FF2B5EF4-FFF2-40B4-BE49-F238E27FC236}">
                  <a16:creationId xmlns:a16="http://schemas.microsoft.com/office/drawing/2014/main" id="{8C63E4AB-1527-134F-A012-C7E42D129157}"/>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Text Box 7">
              <a:extLst>
                <a:ext uri="{FF2B5EF4-FFF2-40B4-BE49-F238E27FC236}">
                  <a16:creationId xmlns:a16="http://schemas.microsoft.com/office/drawing/2014/main" id="{A01E07E7-DAF1-704A-A2C5-22532011B10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9" name="Text Box 14">
            <a:extLst>
              <a:ext uri="{FF2B5EF4-FFF2-40B4-BE49-F238E27FC236}">
                <a16:creationId xmlns:a16="http://schemas.microsoft.com/office/drawing/2014/main" id="{2C7DE747-6C28-D841-93F5-36A38CCD45AE}"/>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grpSp>
        <p:nvGrpSpPr>
          <p:cNvPr id="20" name="Group 19">
            <a:extLst>
              <a:ext uri="{FF2B5EF4-FFF2-40B4-BE49-F238E27FC236}">
                <a16:creationId xmlns:a16="http://schemas.microsoft.com/office/drawing/2014/main" id="{98C44CED-3073-4548-AC69-828DC8C39B88}"/>
              </a:ext>
            </a:extLst>
          </p:cNvPr>
          <p:cNvGrpSpPr/>
          <p:nvPr/>
        </p:nvGrpSpPr>
        <p:grpSpPr>
          <a:xfrm rot="16200000">
            <a:off x="-2862118" y="4763398"/>
            <a:ext cx="7056784" cy="523220"/>
            <a:chOff x="5013176" y="5817096"/>
            <a:chExt cx="7056784" cy="523220"/>
          </a:xfrm>
        </p:grpSpPr>
        <p:sp>
          <p:nvSpPr>
            <p:cNvPr id="21" name="TextBox 20">
              <a:extLst>
                <a:ext uri="{FF2B5EF4-FFF2-40B4-BE49-F238E27FC236}">
                  <a16:creationId xmlns:a16="http://schemas.microsoft.com/office/drawing/2014/main" id="{0EBC54C5-22FA-1C4A-8A7A-D7707F4ED442}"/>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22" name="TextBox 21">
              <a:extLst>
                <a:ext uri="{FF2B5EF4-FFF2-40B4-BE49-F238E27FC236}">
                  <a16:creationId xmlns:a16="http://schemas.microsoft.com/office/drawing/2014/main" id="{33AA5435-49E5-0D44-8FDE-B1E5B546ABB4}"/>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349776393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3">
            <a:extLst>
              <a:ext uri="{FF2B5EF4-FFF2-40B4-BE49-F238E27FC236}">
                <a16:creationId xmlns:a16="http://schemas.microsoft.com/office/drawing/2014/main" id="{665131AB-7F32-1147-A1FB-14789BA3D07F}"/>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55BDAEB-983A-164B-9D5E-0E76BE7D998D}" type="slidenum">
              <a:rPr lang="en-AU" altLang="en-US"/>
              <a:pPr/>
              <a:t>91</a:t>
            </a:fld>
            <a:endParaRPr lang="en-AU" altLang="en-US"/>
          </a:p>
        </p:txBody>
      </p:sp>
      <p:sp>
        <p:nvSpPr>
          <p:cNvPr id="9218" name="Rectangle 2">
            <a:extLst>
              <a:ext uri="{FF2B5EF4-FFF2-40B4-BE49-F238E27FC236}">
                <a16:creationId xmlns:a16="http://schemas.microsoft.com/office/drawing/2014/main" id="{5203DF75-8209-2849-B7D6-67401F43E669}"/>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9219" name="Group 3">
            <a:extLst>
              <a:ext uri="{FF2B5EF4-FFF2-40B4-BE49-F238E27FC236}">
                <a16:creationId xmlns:a16="http://schemas.microsoft.com/office/drawing/2014/main" id="{4D5BCA36-826F-C94B-B520-E16F411C06E2}"/>
              </a:ext>
            </a:extLst>
          </p:cNvPr>
          <p:cNvGrpSpPr>
            <a:grpSpLocks/>
          </p:cNvGrpSpPr>
          <p:nvPr/>
        </p:nvGrpSpPr>
        <p:grpSpPr bwMode="auto">
          <a:xfrm>
            <a:off x="188913" y="1416051"/>
            <a:ext cx="836612" cy="2030413"/>
            <a:chOff x="119" y="252"/>
            <a:chExt cx="527" cy="1279"/>
          </a:xfrm>
        </p:grpSpPr>
        <p:sp>
          <p:nvSpPr>
            <p:cNvPr id="9226" name="Rectangle 4">
              <a:extLst>
                <a:ext uri="{FF2B5EF4-FFF2-40B4-BE49-F238E27FC236}">
                  <a16:creationId xmlns:a16="http://schemas.microsoft.com/office/drawing/2014/main" id="{F5EBC97C-C5DD-F144-BA88-8C110D018C1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7" name="Line 5">
              <a:extLst>
                <a:ext uri="{FF2B5EF4-FFF2-40B4-BE49-F238E27FC236}">
                  <a16:creationId xmlns:a16="http://schemas.microsoft.com/office/drawing/2014/main" id="{D1639897-5F1B-3946-861B-5C58A5B56BD2}"/>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8" name="Line 6">
              <a:extLst>
                <a:ext uri="{FF2B5EF4-FFF2-40B4-BE49-F238E27FC236}">
                  <a16:creationId xmlns:a16="http://schemas.microsoft.com/office/drawing/2014/main" id="{65A40C36-1A4D-EC4E-9028-2E6C03141BE9}"/>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Text Box 7">
              <a:extLst>
                <a:ext uri="{FF2B5EF4-FFF2-40B4-BE49-F238E27FC236}">
                  <a16:creationId xmlns:a16="http://schemas.microsoft.com/office/drawing/2014/main" id="{1A9C04E5-C3FA-3047-80F5-2057F75B976E}"/>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9220" name="Text Box 8">
            <a:extLst>
              <a:ext uri="{FF2B5EF4-FFF2-40B4-BE49-F238E27FC236}">
                <a16:creationId xmlns:a16="http://schemas.microsoft.com/office/drawing/2014/main" id="{42DAB7F5-1231-4644-863B-CB6AA959A340}"/>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9221" name="Text Box 9">
            <a:extLst>
              <a:ext uri="{FF2B5EF4-FFF2-40B4-BE49-F238E27FC236}">
                <a16:creationId xmlns:a16="http://schemas.microsoft.com/office/drawing/2014/main" id="{A4E66B6D-BA04-4C49-B3D8-8F918DBC894B}"/>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9222" name="Text Box 10">
            <a:extLst>
              <a:ext uri="{FF2B5EF4-FFF2-40B4-BE49-F238E27FC236}">
                <a16:creationId xmlns:a16="http://schemas.microsoft.com/office/drawing/2014/main" id="{EDCA64F1-EEFD-024F-B3D6-45B808E874FD}"/>
              </a:ext>
            </a:extLst>
          </p:cNvPr>
          <p:cNvSpPr txBox="1">
            <a:spLocks noChangeArrowheads="1"/>
          </p:cNvSpPr>
          <p:nvPr/>
        </p:nvSpPr>
        <p:spPr bwMode="auto">
          <a:xfrm>
            <a:off x="1125538" y="3792538"/>
            <a:ext cx="5327650" cy="326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AU" altLang="en-US" sz="1200"/>
              <a:t>32 But </a:t>
            </a:r>
            <a:r>
              <a:rPr lang="en-AU" altLang="en-US" sz="1400" b="1">
                <a:solidFill>
                  <a:srgbClr val="CC0000"/>
                </a:solidFill>
              </a:rPr>
              <a:t>(SO)</a:t>
            </a:r>
            <a:r>
              <a:rPr lang="en-AU" altLang="en-US" sz="1200"/>
              <a:t> remember the former days, when, after being enlightened, you endured a great conflict of sufferings, 33 partly, by being made a public spectacle through reproaches and tribulations, and partly by becoming sharers with those who were so treated. 34 For you showed sympathy to the prisoners, and accepted joyfully the seizure of your property, </a:t>
            </a:r>
            <a:r>
              <a:rPr lang="en-AU" altLang="en-US" sz="1200">
                <a:solidFill>
                  <a:srgbClr val="CC0000"/>
                </a:solidFill>
              </a:rPr>
              <a:t>knowing that you have for yourselves a better possession and an abiding one.</a:t>
            </a:r>
            <a:r>
              <a:rPr lang="en-AU" altLang="en-US" sz="1200"/>
              <a:t>               </a:t>
            </a:r>
          </a:p>
          <a:p>
            <a:pPr algn="ctr" eaLnBrk="1" hangingPunct="1"/>
            <a:endParaRPr lang="en-AU" altLang="en-US" sz="1200"/>
          </a:p>
          <a:p>
            <a:pPr algn="ctr" eaLnBrk="1" hangingPunct="1"/>
            <a:r>
              <a:rPr lang="en-AU" altLang="en-US" sz="1200">
                <a:sym typeface="Wingdings" pitchFamily="2" charset="2"/>
              </a:rPr>
              <a:t>    </a:t>
            </a:r>
            <a:r>
              <a:rPr lang="en-AU" altLang="en-US" sz="1200"/>
              <a:t>35 </a:t>
            </a:r>
            <a:r>
              <a:rPr lang="en-AU" altLang="en-US" sz="1200" b="1"/>
              <a:t>Therefore, do not throw away your confidence</a:t>
            </a:r>
            <a:r>
              <a:rPr lang="en-AU" altLang="en-US" sz="1200"/>
              <a:t>, which has a great reward. 36 </a:t>
            </a:r>
            <a:r>
              <a:rPr lang="en-AU" altLang="en-US" sz="1200" b="1"/>
              <a:t>For you have need of endurance</a:t>
            </a:r>
            <a:r>
              <a:rPr lang="en-AU" altLang="en-US" sz="1200"/>
              <a:t>, </a:t>
            </a:r>
            <a:r>
              <a:rPr lang="en-AU" altLang="en-US" sz="1200" b="1"/>
              <a:t>so that </a:t>
            </a:r>
            <a:r>
              <a:rPr lang="en-AU" altLang="en-US" sz="1200" b="1">
                <a:solidFill>
                  <a:srgbClr val="CC0000"/>
                </a:solidFill>
              </a:rPr>
              <a:t>when you have done the will of God</a:t>
            </a:r>
            <a:r>
              <a:rPr lang="en-AU" altLang="en-US" sz="1200" b="1"/>
              <a:t>, you may receive what was promised</a:t>
            </a:r>
            <a:r>
              <a:rPr lang="en-AU" altLang="en-US" sz="1200"/>
              <a:t>. </a:t>
            </a:r>
          </a:p>
          <a:p>
            <a:pPr algn="ctr" eaLnBrk="1" hangingPunct="1"/>
            <a:endParaRPr lang="en-AU" altLang="en-US" sz="1200"/>
          </a:p>
          <a:p>
            <a:pPr algn="ctr" eaLnBrk="1" hangingPunct="1"/>
            <a:r>
              <a:rPr lang="en-AU" altLang="en-US" sz="1200"/>
              <a:t>37 For yet in a very little while, </a:t>
            </a:r>
          </a:p>
          <a:p>
            <a:pPr algn="ctr" eaLnBrk="1" hangingPunct="1"/>
            <a:r>
              <a:rPr lang="en-AU" altLang="en-US" sz="1200"/>
              <a:t>He who is coming will come, and will not delay. </a:t>
            </a:r>
          </a:p>
          <a:p>
            <a:pPr algn="ctr" eaLnBrk="1" hangingPunct="1"/>
            <a:r>
              <a:rPr lang="en-AU" altLang="en-US" sz="1200"/>
              <a:t>38 But My righteous one shall </a:t>
            </a:r>
            <a:r>
              <a:rPr lang="en-AU" altLang="en-US" sz="1200" b="1">
                <a:solidFill>
                  <a:schemeClr val="accent2"/>
                </a:solidFill>
              </a:rPr>
              <a:t>live by faith</a:t>
            </a:r>
            <a:r>
              <a:rPr lang="en-AU" altLang="en-US" sz="1200"/>
              <a:t>; </a:t>
            </a:r>
          </a:p>
          <a:p>
            <a:pPr algn="ctr" eaLnBrk="1" hangingPunct="1"/>
            <a:r>
              <a:rPr lang="en-AU" altLang="en-US" sz="1200"/>
              <a:t>And </a:t>
            </a:r>
            <a:r>
              <a:rPr lang="en-AU" altLang="en-US" sz="1200" u="sng">
                <a:solidFill>
                  <a:schemeClr val="accent2"/>
                </a:solidFill>
              </a:rPr>
              <a:t>if he shrinks back, My soul has no pleasure in him</a:t>
            </a:r>
            <a:r>
              <a:rPr lang="en-AU" altLang="en-US" sz="1200"/>
              <a:t>. </a:t>
            </a:r>
          </a:p>
          <a:p>
            <a:pPr algn="ctr" eaLnBrk="1" hangingPunct="1"/>
            <a:r>
              <a:rPr lang="en-AU" altLang="en-US" sz="1200"/>
              <a:t>39 But we are not of those who shrink back to destruction, but of those who have faith to the preserving of the soul. </a:t>
            </a:r>
          </a:p>
        </p:txBody>
      </p:sp>
      <p:sp>
        <p:nvSpPr>
          <p:cNvPr id="9223" name="WordArt 11">
            <a:extLst>
              <a:ext uri="{FF2B5EF4-FFF2-40B4-BE49-F238E27FC236}">
                <a16:creationId xmlns:a16="http://schemas.microsoft.com/office/drawing/2014/main" id="{FF93BF03-1E41-454D-8567-1D617098AA60}"/>
              </a:ext>
            </a:extLst>
          </p:cNvPr>
          <p:cNvSpPr>
            <a:spLocks noChangeArrowheads="1" noChangeShapeType="1" noTextEdit="1"/>
          </p:cNvSpPr>
          <p:nvPr/>
        </p:nvSpPr>
        <p:spPr bwMode="auto">
          <a:xfrm>
            <a:off x="1196976" y="3359150"/>
            <a:ext cx="2143125" cy="2159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Conclusion</a:t>
            </a:r>
          </a:p>
        </p:txBody>
      </p:sp>
      <p:sp>
        <p:nvSpPr>
          <p:cNvPr id="9224" name="WordArt 12">
            <a:extLst>
              <a:ext uri="{FF2B5EF4-FFF2-40B4-BE49-F238E27FC236}">
                <a16:creationId xmlns:a16="http://schemas.microsoft.com/office/drawing/2014/main" id="{E8F7C801-0AE3-014A-BB69-EEF05544181F}"/>
              </a:ext>
            </a:extLst>
          </p:cNvPr>
          <p:cNvSpPr>
            <a:spLocks noChangeArrowheads="1" noChangeShapeType="1" noTextEdit="1"/>
          </p:cNvSpPr>
          <p:nvPr/>
        </p:nvSpPr>
        <p:spPr bwMode="auto">
          <a:xfrm>
            <a:off x="1484314" y="1487488"/>
            <a:ext cx="3038475" cy="4318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10:32-39</a:t>
            </a:r>
          </a:p>
        </p:txBody>
      </p:sp>
      <p:sp>
        <p:nvSpPr>
          <p:cNvPr id="9225" name="Text Box 13">
            <a:extLst>
              <a:ext uri="{FF2B5EF4-FFF2-40B4-BE49-F238E27FC236}">
                <a16:creationId xmlns:a16="http://schemas.microsoft.com/office/drawing/2014/main" id="{EDFB62FB-5385-0444-893E-0C89D8F1D54B}"/>
              </a:ext>
            </a:extLst>
          </p:cNvPr>
          <p:cNvSpPr txBox="1">
            <a:spLocks noChangeArrowheads="1"/>
          </p:cNvSpPr>
          <p:nvPr/>
        </p:nvSpPr>
        <p:spPr bwMode="auto">
          <a:xfrm>
            <a:off x="1484313" y="7967663"/>
            <a:ext cx="4824412" cy="1503362"/>
          </a:xfrm>
          <a:prstGeom prst="rect">
            <a:avLst/>
          </a:prstGeom>
          <a:solidFill>
            <a:srgbClr val="FFFF66"/>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a:t>My sacrifice is to remember Him and to follow His way all of my days.   When will I die?  Right now to self and to the dictates of any system that tries to justify me, before God, by my actions alone.</a:t>
            </a:r>
          </a:p>
        </p:txBody>
      </p:sp>
      <p:sp>
        <p:nvSpPr>
          <p:cNvPr id="15" name="Rectangle 2">
            <a:extLst>
              <a:ext uri="{FF2B5EF4-FFF2-40B4-BE49-F238E27FC236}">
                <a16:creationId xmlns:a16="http://schemas.microsoft.com/office/drawing/2014/main" id="{3492BA2D-B01D-F34D-8C86-A02AA30CA527}"/>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6" name="Group 3">
            <a:extLst>
              <a:ext uri="{FF2B5EF4-FFF2-40B4-BE49-F238E27FC236}">
                <a16:creationId xmlns:a16="http://schemas.microsoft.com/office/drawing/2014/main" id="{3D4A5C99-125D-A342-A9B4-501A62233CA6}"/>
              </a:ext>
            </a:extLst>
          </p:cNvPr>
          <p:cNvGrpSpPr>
            <a:grpSpLocks/>
          </p:cNvGrpSpPr>
          <p:nvPr/>
        </p:nvGrpSpPr>
        <p:grpSpPr bwMode="auto">
          <a:xfrm>
            <a:off x="188913" y="1416051"/>
            <a:ext cx="836612" cy="2030413"/>
            <a:chOff x="119" y="252"/>
            <a:chExt cx="527" cy="1279"/>
          </a:xfrm>
        </p:grpSpPr>
        <p:sp>
          <p:nvSpPr>
            <p:cNvPr id="17" name="Rectangle 4">
              <a:extLst>
                <a:ext uri="{FF2B5EF4-FFF2-40B4-BE49-F238E27FC236}">
                  <a16:creationId xmlns:a16="http://schemas.microsoft.com/office/drawing/2014/main" id="{EE00D371-CA27-6C44-A743-158BE33596E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8" name="Line 5">
              <a:extLst>
                <a:ext uri="{FF2B5EF4-FFF2-40B4-BE49-F238E27FC236}">
                  <a16:creationId xmlns:a16="http://schemas.microsoft.com/office/drawing/2014/main" id="{7A282289-1473-8747-842C-02FCBE72DCB2}"/>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Line 6">
              <a:extLst>
                <a:ext uri="{FF2B5EF4-FFF2-40B4-BE49-F238E27FC236}">
                  <a16:creationId xmlns:a16="http://schemas.microsoft.com/office/drawing/2014/main" id="{8634B423-B1E4-5D4F-A5AE-8FC32F1D1A86}"/>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Text Box 7">
              <a:extLst>
                <a:ext uri="{FF2B5EF4-FFF2-40B4-BE49-F238E27FC236}">
                  <a16:creationId xmlns:a16="http://schemas.microsoft.com/office/drawing/2014/main" id="{EA8165E7-4E7D-E046-8676-45C70EFB3007}"/>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21" name="Text Box 14">
            <a:extLst>
              <a:ext uri="{FF2B5EF4-FFF2-40B4-BE49-F238E27FC236}">
                <a16:creationId xmlns:a16="http://schemas.microsoft.com/office/drawing/2014/main" id="{24CD8936-E914-D441-AE93-DFB3D5924403}"/>
              </a:ext>
            </a:extLst>
          </p:cNvPr>
          <p:cNvSpPr txBox="1">
            <a:spLocks noChangeArrowheads="1"/>
          </p:cNvSpPr>
          <p:nvPr/>
        </p:nvSpPr>
        <p:spPr bwMode="auto">
          <a:xfrm>
            <a:off x="338172" y="10887009"/>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dirty="0">
                <a:solidFill>
                  <a:schemeClr val="bg1"/>
                </a:solidFill>
              </a:rPr>
              <a:t>L11</a:t>
            </a:r>
          </a:p>
        </p:txBody>
      </p:sp>
      <p:grpSp>
        <p:nvGrpSpPr>
          <p:cNvPr id="22" name="Group 21">
            <a:extLst>
              <a:ext uri="{FF2B5EF4-FFF2-40B4-BE49-F238E27FC236}">
                <a16:creationId xmlns:a16="http://schemas.microsoft.com/office/drawing/2014/main" id="{0404A23A-6F85-054E-BBA3-D1D74959C02F}"/>
              </a:ext>
            </a:extLst>
          </p:cNvPr>
          <p:cNvGrpSpPr/>
          <p:nvPr/>
        </p:nvGrpSpPr>
        <p:grpSpPr>
          <a:xfrm rot="16200000">
            <a:off x="-2862118" y="4763398"/>
            <a:ext cx="7056784" cy="523220"/>
            <a:chOff x="5013176" y="5817096"/>
            <a:chExt cx="7056784" cy="523220"/>
          </a:xfrm>
        </p:grpSpPr>
        <p:sp>
          <p:nvSpPr>
            <p:cNvPr id="23" name="TextBox 22">
              <a:extLst>
                <a:ext uri="{FF2B5EF4-FFF2-40B4-BE49-F238E27FC236}">
                  <a16:creationId xmlns:a16="http://schemas.microsoft.com/office/drawing/2014/main" id="{A1FB079F-1A2C-6745-B24C-C9D591B67836}"/>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24" name="TextBox 23">
              <a:extLst>
                <a:ext uri="{FF2B5EF4-FFF2-40B4-BE49-F238E27FC236}">
                  <a16:creationId xmlns:a16="http://schemas.microsoft.com/office/drawing/2014/main" id="{E5BD3AA7-A369-DA46-B4DC-197950EEA802}"/>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29293825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Number Placeholder 3">
            <a:extLst>
              <a:ext uri="{FF2B5EF4-FFF2-40B4-BE49-F238E27FC236}">
                <a16:creationId xmlns:a16="http://schemas.microsoft.com/office/drawing/2014/main" id="{F57CFE18-490B-744C-B225-091749FF9808}"/>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926C1C-700A-1C45-8703-7F3EB3319D26}" type="slidenum">
              <a:rPr lang="en-AU" altLang="en-US"/>
              <a:pPr/>
              <a:t>92</a:t>
            </a:fld>
            <a:endParaRPr lang="en-AU" altLang="en-US"/>
          </a:p>
        </p:txBody>
      </p:sp>
      <p:sp>
        <p:nvSpPr>
          <p:cNvPr id="10242" name="Rectangle 23">
            <a:extLst>
              <a:ext uri="{FF2B5EF4-FFF2-40B4-BE49-F238E27FC236}">
                <a16:creationId xmlns:a16="http://schemas.microsoft.com/office/drawing/2014/main" id="{6A67F348-18A7-D549-84A4-D77074853EFF}"/>
              </a:ext>
            </a:extLst>
          </p:cNvPr>
          <p:cNvSpPr>
            <a:spLocks noChangeArrowheads="1"/>
          </p:cNvSpPr>
          <p:nvPr/>
        </p:nvSpPr>
        <p:spPr bwMode="auto">
          <a:xfrm>
            <a:off x="2954338" y="8770938"/>
            <a:ext cx="1008062" cy="2519362"/>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0243" name="Group 2">
            <a:extLst>
              <a:ext uri="{FF2B5EF4-FFF2-40B4-BE49-F238E27FC236}">
                <a16:creationId xmlns:a16="http://schemas.microsoft.com/office/drawing/2014/main" id="{2C3461A8-BA2A-3744-A1EA-E6910C91A611}"/>
              </a:ext>
            </a:extLst>
          </p:cNvPr>
          <p:cNvGrpSpPr>
            <a:grpSpLocks/>
          </p:cNvGrpSpPr>
          <p:nvPr/>
        </p:nvGrpSpPr>
        <p:grpSpPr bwMode="auto">
          <a:xfrm>
            <a:off x="2378075" y="9399588"/>
            <a:ext cx="2160588" cy="1585912"/>
            <a:chOff x="527" y="1714"/>
            <a:chExt cx="3366" cy="2265"/>
          </a:xfrm>
        </p:grpSpPr>
        <p:sp>
          <p:nvSpPr>
            <p:cNvPr id="10259" name="WordArt 3">
              <a:extLst>
                <a:ext uri="{FF2B5EF4-FFF2-40B4-BE49-F238E27FC236}">
                  <a16:creationId xmlns:a16="http://schemas.microsoft.com/office/drawing/2014/main" id="{731C8ED9-7443-924B-8D5A-0D0C2AB9F607}"/>
                </a:ext>
              </a:extLst>
            </p:cNvPr>
            <p:cNvSpPr>
              <a:spLocks noChangeArrowheads="1" noChangeShapeType="1" noTextEdit="1"/>
            </p:cNvSpPr>
            <p:nvPr/>
          </p:nvSpPr>
          <p:spPr bwMode="auto">
            <a:xfrm>
              <a:off x="527" y="1985"/>
              <a:ext cx="690" cy="72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Sinful</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Man</a:t>
              </a:r>
            </a:p>
          </p:txBody>
        </p:sp>
        <p:sp>
          <p:nvSpPr>
            <p:cNvPr id="10260" name="WordArt 4">
              <a:extLst>
                <a:ext uri="{FF2B5EF4-FFF2-40B4-BE49-F238E27FC236}">
                  <a16:creationId xmlns:a16="http://schemas.microsoft.com/office/drawing/2014/main" id="{26A23A82-11B8-1648-A2F7-52F745DBCF3F}"/>
                </a:ext>
              </a:extLst>
            </p:cNvPr>
            <p:cNvSpPr>
              <a:spLocks noChangeArrowheads="1" noChangeShapeType="1" noTextEdit="1"/>
            </p:cNvSpPr>
            <p:nvPr/>
          </p:nvSpPr>
          <p:spPr bwMode="auto">
            <a:xfrm>
              <a:off x="3203" y="1985"/>
              <a:ext cx="690" cy="72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 </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Purity</a:t>
              </a:r>
            </a:p>
          </p:txBody>
        </p:sp>
        <p:sp>
          <p:nvSpPr>
            <p:cNvPr id="10261" name="Line 5">
              <a:extLst>
                <a:ext uri="{FF2B5EF4-FFF2-40B4-BE49-F238E27FC236}">
                  <a16:creationId xmlns:a16="http://schemas.microsoft.com/office/drawing/2014/main" id="{B2690DA8-716F-014C-A527-57A28F2B1F18}"/>
                </a:ext>
              </a:extLst>
            </p:cNvPr>
            <p:cNvSpPr>
              <a:spLocks noChangeShapeType="1"/>
            </p:cNvSpPr>
            <p:nvPr/>
          </p:nvSpPr>
          <p:spPr bwMode="auto">
            <a:xfrm>
              <a:off x="1162" y="2394"/>
              <a:ext cx="726"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2" name="WordArt 6">
              <a:extLst>
                <a:ext uri="{FF2B5EF4-FFF2-40B4-BE49-F238E27FC236}">
                  <a16:creationId xmlns:a16="http://schemas.microsoft.com/office/drawing/2014/main" id="{9EC51056-EBBB-3E4E-9906-334756801CCD}"/>
                </a:ext>
              </a:extLst>
            </p:cNvPr>
            <p:cNvSpPr>
              <a:spLocks noChangeArrowheads="1" noChangeShapeType="1" noTextEdit="1"/>
            </p:cNvSpPr>
            <p:nvPr/>
          </p:nvSpPr>
          <p:spPr bwMode="auto">
            <a:xfrm>
              <a:off x="1797" y="3483"/>
              <a:ext cx="732" cy="496"/>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Mercy</a:t>
              </a:r>
            </a:p>
          </p:txBody>
        </p:sp>
        <p:pic>
          <p:nvPicPr>
            <p:cNvPr id="10263" name="Picture 7" descr="MCj04363920000[1]">
              <a:extLst>
                <a:ext uri="{FF2B5EF4-FFF2-40B4-BE49-F238E27FC236}">
                  <a16:creationId xmlns:a16="http://schemas.microsoft.com/office/drawing/2014/main" id="{FD9B3D19-8E76-DB45-9076-4F9B27590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 y="2077"/>
              <a:ext cx="42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4" name="Line 8">
              <a:extLst>
                <a:ext uri="{FF2B5EF4-FFF2-40B4-BE49-F238E27FC236}">
                  <a16:creationId xmlns:a16="http://schemas.microsoft.com/office/drawing/2014/main" id="{CC715F26-697D-B443-9377-4D2FEE76196D}"/>
                </a:ext>
              </a:extLst>
            </p:cNvPr>
            <p:cNvSpPr>
              <a:spLocks noChangeShapeType="1"/>
            </p:cNvSpPr>
            <p:nvPr/>
          </p:nvSpPr>
          <p:spPr bwMode="auto">
            <a:xfrm>
              <a:off x="2432" y="2394"/>
              <a:ext cx="726"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5" name="WordArt 9">
              <a:extLst>
                <a:ext uri="{FF2B5EF4-FFF2-40B4-BE49-F238E27FC236}">
                  <a16:creationId xmlns:a16="http://schemas.microsoft.com/office/drawing/2014/main" id="{3F2E5B28-B3FF-2541-820F-16927B8A935F}"/>
                </a:ext>
              </a:extLst>
            </p:cNvPr>
            <p:cNvSpPr>
              <a:spLocks noChangeArrowheads="1" noChangeShapeType="1" noTextEdit="1"/>
            </p:cNvSpPr>
            <p:nvPr/>
          </p:nvSpPr>
          <p:spPr bwMode="auto">
            <a:xfrm>
              <a:off x="1933" y="2666"/>
              <a:ext cx="394" cy="36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Appeal</a:t>
              </a:r>
            </a:p>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Process</a:t>
              </a:r>
            </a:p>
          </p:txBody>
        </p:sp>
        <p:sp>
          <p:nvSpPr>
            <p:cNvPr id="10266" name="Arc 10">
              <a:extLst>
                <a:ext uri="{FF2B5EF4-FFF2-40B4-BE49-F238E27FC236}">
                  <a16:creationId xmlns:a16="http://schemas.microsoft.com/office/drawing/2014/main" id="{C5D7336E-4668-494F-9E2E-D61A17FF2411}"/>
                </a:ext>
              </a:extLst>
            </p:cNvPr>
            <p:cNvSpPr>
              <a:spLocks/>
            </p:cNvSpPr>
            <p:nvPr/>
          </p:nvSpPr>
          <p:spPr bwMode="auto">
            <a:xfrm flipV="1">
              <a:off x="2704" y="2757"/>
              <a:ext cx="907" cy="998"/>
            </a:xfrm>
            <a:custGeom>
              <a:avLst/>
              <a:gdLst>
                <a:gd name="T0" fmla="*/ 0 w 21600"/>
                <a:gd name="T1" fmla="*/ 0 h 21600"/>
                <a:gd name="T2" fmla="*/ 907 w 21600"/>
                <a:gd name="T3" fmla="*/ 998 h 21600"/>
                <a:gd name="T4" fmla="*/ 0 w 21600"/>
                <a:gd name="T5" fmla="*/ 998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7" name="Arc 11">
              <a:extLst>
                <a:ext uri="{FF2B5EF4-FFF2-40B4-BE49-F238E27FC236}">
                  <a16:creationId xmlns:a16="http://schemas.microsoft.com/office/drawing/2014/main" id="{7C27D361-57D5-714D-BBF5-85E992B8F24C}"/>
                </a:ext>
              </a:extLst>
            </p:cNvPr>
            <p:cNvSpPr>
              <a:spLocks/>
            </p:cNvSpPr>
            <p:nvPr/>
          </p:nvSpPr>
          <p:spPr bwMode="auto">
            <a:xfrm rot="5400000" flipV="1">
              <a:off x="799" y="2848"/>
              <a:ext cx="953" cy="862"/>
            </a:xfrm>
            <a:custGeom>
              <a:avLst/>
              <a:gdLst>
                <a:gd name="T0" fmla="*/ 0 w 21600"/>
                <a:gd name="T1" fmla="*/ 0 h 21600"/>
                <a:gd name="T2" fmla="*/ 953 w 21600"/>
                <a:gd name="T3" fmla="*/ 862 h 21600"/>
                <a:gd name="T4" fmla="*/ 0 w 21600"/>
                <a:gd name="T5" fmla="*/ 86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8" name="WordArt 12">
              <a:extLst>
                <a:ext uri="{FF2B5EF4-FFF2-40B4-BE49-F238E27FC236}">
                  <a16:creationId xmlns:a16="http://schemas.microsoft.com/office/drawing/2014/main" id="{78BA229E-945C-E24F-AD5F-211707129D96}"/>
                </a:ext>
              </a:extLst>
            </p:cNvPr>
            <p:cNvSpPr>
              <a:spLocks noChangeArrowheads="1" noChangeShapeType="1" noTextEdit="1"/>
            </p:cNvSpPr>
            <p:nvPr/>
          </p:nvSpPr>
          <p:spPr bwMode="auto">
            <a:xfrm>
              <a:off x="1752" y="1714"/>
              <a:ext cx="720" cy="31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Perfect</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Sacrifice</a:t>
              </a:r>
            </a:p>
          </p:txBody>
        </p:sp>
      </p:grpSp>
      <p:sp>
        <p:nvSpPr>
          <p:cNvPr id="10244" name="Rectangle 14">
            <a:extLst>
              <a:ext uri="{FF2B5EF4-FFF2-40B4-BE49-F238E27FC236}">
                <a16:creationId xmlns:a16="http://schemas.microsoft.com/office/drawing/2014/main" id="{C322A9C4-730E-9A44-BBD5-39589FF59C87}"/>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0245" name="Group 15">
            <a:extLst>
              <a:ext uri="{FF2B5EF4-FFF2-40B4-BE49-F238E27FC236}">
                <a16:creationId xmlns:a16="http://schemas.microsoft.com/office/drawing/2014/main" id="{0BCD09FD-5CE9-9243-902D-FB0DA966E237}"/>
              </a:ext>
            </a:extLst>
          </p:cNvPr>
          <p:cNvGrpSpPr>
            <a:grpSpLocks/>
          </p:cNvGrpSpPr>
          <p:nvPr/>
        </p:nvGrpSpPr>
        <p:grpSpPr bwMode="auto">
          <a:xfrm>
            <a:off x="188913" y="1416051"/>
            <a:ext cx="836612" cy="2030413"/>
            <a:chOff x="119" y="252"/>
            <a:chExt cx="527" cy="1279"/>
          </a:xfrm>
        </p:grpSpPr>
        <p:sp>
          <p:nvSpPr>
            <p:cNvPr id="10255" name="Rectangle 16">
              <a:extLst>
                <a:ext uri="{FF2B5EF4-FFF2-40B4-BE49-F238E27FC236}">
                  <a16:creationId xmlns:a16="http://schemas.microsoft.com/office/drawing/2014/main" id="{CA606B3E-DEC4-6944-98F4-112865C9BA1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56" name="Line 17">
              <a:extLst>
                <a:ext uri="{FF2B5EF4-FFF2-40B4-BE49-F238E27FC236}">
                  <a16:creationId xmlns:a16="http://schemas.microsoft.com/office/drawing/2014/main" id="{FF359FFD-3C50-D841-84F3-17C994EA9DBB}"/>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7" name="Line 18">
              <a:extLst>
                <a:ext uri="{FF2B5EF4-FFF2-40B4-BE49-F238E27FC236}">
                  <a16:creationId xmlns:a16="http://schemas.microsoft.com/office/drawing/2014/main" id="{057C83D6-EEDE-1B4B-8D9F-CF5B8795C26E}"/>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8" name="Text Box 19">
              <a:extLst>
                <a:ext uri="{FF2B5EF4-FFF2-40B4-BE49-F238E27FC236}">
                  <a16:creationId xmlns:a16="http://schemas.microsoft.com/office/drawing/2014/main" id="{4871602B-B136-644A-9361-C31703ACC3D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0246" name="Text Box 21">
            <a:extLst>
              <a:ext uri="{FF2B5EF4-FFF2-40B4-BE49-F238E27FC236}">
                <a16:creationId xmlns:a16="http://schemas.microsoft.com/office/drawing/2014/main" id="{BABAFFB7-4214-1843-B5AE-7073B690C2C3}"/>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10247" name="WordArt 22">
            <a:extLst>
              <a:ext uri="{FF2B5EF4-FFF2-40B4-BE49-F238E27FC236}">
                <a16:creationId xmlns:a16="http://schemas.microsoft.com/office/drawing/2014/main" id="{8FAEA84E-5500-3A47-8C07-207958A7FD11}"/>
              </a:ext>
            </a:extLst>
          </p:cNvPr>
          <p:cNvSpPr>
            <a:spLocks noChangeArrowheads="1" noChangeShapeType="1" noTextEdit="1"/>
          </p:cNvSpPr>
          <p:nvPr/>
        </p:nvSpPr>
        <p:spPr bwMode="auto">
          <a:xfrm>
            <a:off x="1484314" y="1919288"/>
            <a:ext cx="4427537"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Zarephath   Widow's   Story</a:t>
            </a:r>
          </a:p>
        </p:txBody>
      </p:sp>
      <p:sp>
        <p:nvSpPr>
          <p:cNvPr id="10248" name="WordArt 24">
            <a:extLst>
              <a:ext uri="{FF2B5EF4-FFF2-40B4-BE49-F238E27FC236}">
                <a16:creationId xmlns:a16="http://schemas.microsoft.com/office/drawing/2014/main" id="{D4DAC050-8DC3-6B4C-9878-980DEC396A31}"/>
              </a:ext>
            </a:extLst>
          </p:cNvPr>
          <p:cNvSpPr>
            <a:spLocks noChangeArrowheads="1" noChangeShapeType="1" noTextEdit="1"/>
          </p:cNvSpPr>
          <p:nvPr/>
        </p:nvSpPr>
        <p:spPr bwMode="auto">
          <a:xfrm>
            <a:off x="3098800" y="8823325"/>
            <a:ext cx="647700" cy="458788"/>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panose="020B0806030902050204" pitchFamily="34" charset="0"/>
              </a:rPr>
              <a:t>Sacrifice</a:t>
            </a:r>
          </a:p>
        </p:txBody>
      </p:sp>
      <p:sp>
        <p:nvSpPr>
          <p:cNvPr id="10249" name="Text Box 25">
            <a:extLst>
              <a:ext uri="{FF2B5EF4-FFF2-40B4-BE49-F238E27FC236}">
                <a16:creationId xmlns:a16="http://schemas.microsoft.com/office/drawing/2014/main" id="{EEC39A2A-0340-B546-86AD-0F0EC8FABE90}"/>
              </a:ext>
            </a:extLst>
          </p:cNvPr>
          <p:cNvSpPr txBox="1">
            <a:spLocks noChangeArrowheads="1"/>
          </p:cNvSpPr>
          <p:nvPr/>
        </p:nvSpPr>
        <p:spPr bwMode="auto">
          <a:xfrm>
            <a:off x="1866899" y="2855914"/>
            <a:ext cx="4441825"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n-AU" altLang="en-US" sz="1200" dirty="0"/>
              <a:t>Beginning in </a:t>
            </a:r>
            <a:r>
              <a:rPr lang="en-AU" altLang="en-US" sz="1200" b="1" dirty="0"/>
              <a:t>I Kings 17:8</a:t>
            </a:r>
            <a:r>
              <a:rPr lang="en-AU" altLang="en-US" sz="1200" dirty="0"/>
              <a:t> we find the story of a widow that lived in the small town of Zarephath.   There is a drought and she is facing the very last of her provisions.  Elijah comes and finds here at a well. He asks her to get him some water and to get him some bread.  She explains her problem and He gives to her the promise of God in the sustaining of her flour and oil.  She is a person who was willing to make the last sacrifice while bestowing some degree of hospitality.  She is not Jewish, but she is an example to all of Israel that speaks of the value of compassion and the power of God to touch all peoples.</a:t>
            </a:r>
          </a:p>
          <a:p>
            <a:pPr algn="just" eaLnBrk="1" hangingPunct="1">
              <a:spcBef>
                <a:spcPct val="50000"/>
              </a:spcBef>
            </a:pPr>
            <a:r>
              <a:rPr lang="en-AU" altLang="en-US" sz="1200" dirty="0"/>
              <a:t>Later, in </a:t>
            </a:r>
            <a:r>
              <a:rPr lang="en-AU" altLang="en-US" sz="1200" b="1" dirty="0"/>
              <a:t>I Kings 18</a:t>
            </a:r>
            <a:r>
              <a:rPr lang="en-AU" altLang="en-US" sz="1200" dirty="0"/>
              <a:t> the son of this widow dies.  Elijah restores the son to life.  With this very early evidence of the power of God to resurrect life, the widow comes to a point of obedient faith.   Elijah uses her home as a refuge from the oppression of Ahab who is seeking to rid the world of Elijah and his influence.</a:t>
            </a:r>
          </a:p>
          <a:p>
            <a:pPr algn="just" eaLnBrk="1" hangingPunct="1">
              <a:spcBef>
                <a:spcPct val="50000"/>
              </a:spcBef>
            </a:pPr>
            <a:r>
              <a:rPr lang="en-AU" altLang="en-US" sz="1200" dirty="0"/>
              <a:t>On the road, Elijah meets Obadiah.  Between the two of them a discussion occurs where Obadiah voices his concern over being told to go to Ahab and announce the return of Elijah.  This is the beginning of the great story of the contest between Elijah and the Prophets of Baal.</a:t>
            </a:r>
          </a:p>
          <a:p>
            <a:pPr algn="just" eaLnBrk="1" hangingPunct="1">
              <a:spcBef>
                <a:spcPct val="50000"/>
              </a:spcBef>
            </a:pPr>
            <a:endParaRPr lang="en-AU" altLang="en-US" sz="1200" dirty="0"/>
          </a:p>
          <a:p>
            <a:pPr algn="just" eaLnBrk="1" hangingPunct="1">
              <a:spcBef>
                <a:spcPct val="50000"/>
              </a:spcBef>
            </a:pPr>
            <a:r>
              <a:rPr lang="en-AU" altLang="en-US" sz="1200" b="1" dirty="0">
                <a:solidFill>
                  <a:schemeClr val="accent2"/>
                </a:solidFill>
                <a:latin typeface="Lucida Calligraphy" panose="03010101010101010101" pitchFamily="66" charset="77"/>
              </a:rPr>
              <a:t>Make a list of the points of comparison between the story of the widow and Elijah and the New Testament church of today.</a:t>
            </a:r>
          </a:p>
          <a:p>
            <a:pPr algn="just" eaLnBrk="1" hangingPunct="1">
              <a:spcBef>
                <a:spcPct val="50000"/>
              </a:spcBef>
            </a:pPr>
            <a:r>
              <a:rPr lang="en-AU" altLang="en-US" sz="1200" b="1" dirty="0">
                <a:solidFill>
                  <a:schemeClr val="accent2"/>
                </a:solidFill>
                <a:latin typeface="Lucida Calligraphy" panose="03010101010101010101" pitchFamily="66" charset="77"/>
              </a:rPr>
              <a:t>How do these two stories get reflected in the chart below?</a:t>
            </a:r>
          </a:p>
          <a:p>
            <a:pPr algn="just" eaLnBrk="1" hangingPunct="1">
              <a:spcBef>
                <a:spcPct val="50000"/>
              </a:spcBef>
            </a:pPr>
            <a:r>
              <a:rPr lang="en-AU" altLang="en-US" sz="1200" b="1" dirty="0">
                <a:solidFill>
                  <a:schemeClr val="accent2"/>
                </a:solidFill>
                <a:latin typeface="Lucida Calligraphy" panose="03010101010101010101" pitchFamily="66" charset="77"/>
              </a:rPr>
              <a:t>Has God always cared about mankind in general, or has He had a singular care for Israel, up unto the time of Christ?  How do you know?</a:t>
            </a:r>
          </a:p>
        </p:txBody>
      </p:sp>
      <p:sp>
        <p:nvSpPr>
          <p:cNvPr id="10250" name="Line 26">
            <a:extLst>
              <a:ext uri="{FF2B5EF4-FFF2-40B4-BE49-F238E27FC236}">
                <a16:creationId xmlns:a16="http://schemas.microsoft.com/office/drawing/2014/main" id="{F984B5AD-3128-5A47-AF6B-E4BB60298D90}"/>
              </a:ext>
            </a:extLst>
          </p:cNvPr>
          <p:cNvSpPr>
            <a:spLocks noChangeShapeType="1"/>
          </p:cNvSpPr>
          <p:nvPr/>
        </p:nvSpPr>
        <p:spPr bwMode="auto">
          <a:xfrm>
            <a:off x="1111251" y="7383463"/>
            <a:ext cx="576263"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1" name="Line 27">
            <a:extLst>
              <a:ext uri="{FF2B5EF4-FFF2-40B4-BE49-F238E27FC236}">
                <a16:creationId xmlns:a16="http://schemas.microsoft.com/office/drawing/2014/main" id="{398F2E31-3F4D-7B4C-8F57-70855FE9892B}"/>
              </a:ext>
            </a:extLst>
          </p:cNvPr>
          <p:cNvSpPr>
            <a:spLocks noChangeShapeType="1"/>
          </p:cNvSpPr>
          <p:nvPr/>
        </p:nvSpPr>
        <p:spPr bwMode="auto">
          <a:xfrm>
            <a:off x="1111251" y="7861300"/>
            <a:ext cx="576263"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2" name="Line 28">
            <a:extLst>
              <a:ext uri="{FF2B5EF4-FFF2-40B4-BE49-F238E27FC236}">
                <a16:creationId xmlns:a16="http://schemas.microsoft.com/office/drawing/2014/main" id="{F24EC41B-4DF5-CC45-959B-12C1A079C724}"/>
              </a:ext>
            </a:extLst>
          </p:cNvPr>
          <p:cNvSpPr>
            <a:spLocks noChangeShapeType="1"/>
          </p:cNvSpPr>
          <p:nvPr/>
        </p:nvSpPr>
        <p:spPr bwMode="auto">
          <a:xfrm>
            <a:off x="1111251" y="8437563"/>
            <a:ext cx="576263"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3" name="Line 29">
            <a:extLst>
              <a:ext uri="{FF2B5EF4-FFF2-40B4-BE49-F238E27FC236}">
                <a16:creationId xmlns:a16="http://schemas.microsoft.com/office/drawing/2014/main" id="{76697598-B810-8A43-A116-063FE94BA8CD}"/>
              </a:ext>
            </a:extLst>
          </p:cNvPr>
          <p:cNvSpPr>
            <a:spLocks noChangeShapeType="1"/>
          </p:cNvSpPr>
          <p:nvPr/>
        </p:nvSpPr>
        <p:spPr bwMode="auto">
          <a:xfrm>
            <a:off x="1127625" y="7386052"/>
            <a:ext cx="11363" cy="1068137"/>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4" name="WordArt 30">
            <a:extLst>
              <a:ext uri="{FF2B5EF4-FFF2-40B4-BE49-F238E27FC236}">
                <a16:creationId xmlns:a16="http://schemas.microsoft.com/office/drawing/2014/main" id="{AF70AD37-956E-FF44-9EFF-49F4165EB9D4}"/>
              </a:ext>
            </a:extLst>
          </p:cNvPr>
          <p:cNvSpPr>
            <a:spLocks noChangeArrowheads="1" noChangeShapeType="1" noTextEdit="1"/>
          </p:cNvSpPr>
          <p:nvPr/>
        </p:nvSpPr>
        <p:spPr bwMode="auto">
          <a:xfrm rot="16200000">
            <a:off x="238919" y="7798595"/>
            <a:ext cx="1196975" cy="3159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Discussion</a:t>
            </a:r>
          </a:p>
        </p:txBody>
      </p:sp>
      <p:sp>
        <p:nvSpPr>
          <p:cNvPr id="30" name="Rectangle 2">
            <a:extLst>
              <a:ext uri="{FF2B5EF4-FFF2-40B4-BE49-F238E27FC236}">
                <a16:creationId xmlns:a16="http://schemas.microsoft.com/office/drawing/2014/main" id="{98101389-C20A-AC47-B5AF-78955E016EB8}"/>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31" name="Group 3">
            <a:extLst>
              <a:ext uri="{FF2B5EF4-FFF2-40B4-BE49-F238E27FC236}">
                <a16:creationId xmlns:a16="http://schemas.microsoft.com/office/drawing/2014/main" id="{8EF8EEAA-1FF9-1641-8919-4F0DEC1C77DE}"/>
              </a:ext>
            </a:extLst>
          </p:cNvPr>
          <p:cNvGrpSpPr>
            <a:grpSpLocks/>
          </p:cNvGrpSpPr>
          <p:nvPr/>
        </p:nvGrpSpPr>
        <p:grpSpPr bwMode="auto">
          <a:xfrm>
            <a:off x="188913" y="1416051"/>
            <a:ext cx="836612" cy="2030413"/>
            <a:chOff x="119" y="252"/>
            <a:chExt cx="527" cy="1279"/>
          </a:xfrm>
        </p:grpSpPr>
        <p:sp>
          <p:nvSpPr>
            <p:cNvPr id="32" name="Rectangle 4">
              <a:extLst>
                <a:ext uri="{FF2B5EF4-FFF2-40B4-BE49-F238E27FC236}">
                  <a16:creationId xmlns:a16="http://schemas.microsoft.com/office/drawing/2014/main" id="{408E9749-C8AF-1341-9D78-B2AA427AE329}"/>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3" name="Line 5">
              <a:extLst>
                <a:ext uri="{FF2B5EF4-FFF2-40B4-BE49-F238E27FC236}">
                  <a16:creationId xmlns:a16="http://schemas.microsoft.com/office/drawing/2014/main" id="{54E79B58-C0BC-9047-A3B6-5377DEFF18F0}"/>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 name="Line 6">
              <a:extLst>
                <a:ext uri="{FF2B5EF4-FFF2-40B4-BE49-F238E27FC236}">
                  <a16:creationId xmlns:a16="http://schemas.microsoft.com/office/drawing/2014/main" id="{B179E2D7-9D53-E943-9630-EE26D9EDF21D}"/>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 name="Text Box 7">
              <a:extLst>
                <a:ext uri="{FF2B5EF4-FFF2-40B4-BE49-F238E27FC236}">
                  <a16:creationId xmlns:a16="http://schemas.microsoft.com/office/drawing/2014/main" id="{986B67B7-0A8B-B641-8D6B-B2D6557EAA7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36" name="Text Box 14">
            <a:extLst>
              <a:ext uri="{FF2B5EF4-FFF2-40B4-BE49-F238E27FC236}">
                <a16:creationId xmlns:a16="http://schemas.microsoft.com/office/drawing/2014/main" id="{B262F076-1EE9-FC4D-8826-D82DC9BD96BE}"/>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grpSp>
        <p:nvGrpSpPr>
          <p:cNvPr id="37" name="Group 36">
            <a:extLst>
              <a:ext uri="{FF2B5EF4-FFF2-40B4-BE49-F238E27FC236}">
                <a16:creationId xmlns:a16="http://schemas.microsoft.com/office/drawing/2014/main" id="{DD5CFB34-9BA2-4E4B-9560-7FAEF7878AB2}"/>
              </a:ext>
            </a:extLst>
          </p:cNvPr>
          <p:cNvGrpSpPr/>
          <p:nvPr/>
        </p:nvGrpSpPr>
        <p:grpSpPr>
          <a:xfrm rot="16200000">
            <a:off x="-2862118" y="4763398"/>
            <a:ext cx="7056784" cy="523220"/>
            <a:chOff x="5013176" y="5817096"/>
            <a:chExt cx="7056784" cy="523220"/>
          </a:xfrm>
        </p:grpSpPr>
        <p:sp>
          <p:nvSpPr>
            <p:cNvPr id="38" name="TextBox 37">
              <a:extLst>
                <a:ext uri="{FF2B5EF4-FFF2-40B4-BE49-F238E27FC236}">
                  <a16:creationId xmlns:a16="http://schemas.microsoft.com/office/drawing/2014/main" id="{C3ACD36E-2FA2-4247-BE5C-EB1C172F0385}"/>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39" name="TextBox 38">
              <a:extLst>
                <a:ext uri="{FF2B5EF4-FFF2-40B4-BE49-F238E27FC236}">
                  <a16:creationId xmlns:a16="http://schemas.microsoft.com/office/drawing/2014/main" id="{9C6452C4-F618-A848-A39F-BB02A04C6CFF}"/>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
        <p:nvSpPr>
          <p:cNvPr id="40" name="Rectangle 2">
            <a:extLst>
              <a:ext uri="{FF2B5EF4-FFF2-40B4-BE49-F238E27FC236}">
                <a16:creationId xmlns:a16="http://schemas.microsoft.com/office/drawing/2014/main" id="{F0893704-EA4B-1249-9D6C-6C8257EF2608}"/>
              </a:ext>
            </a:extLst>
          </p:cNvPr>
          <p:cNvSpPr>
            <a:spLocks noChangeArrowheads="1"/>
          </p:cNvSpPr>
          <p:nvPr/>
        </p:nvSpPr>
        <p:spPr bwMode="auto">
          <a:xfrm>
            <a:off x="152401" y="15240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41" name="Group 3">
            <a:extLst>
              <a:ext uri="{FF2B5EF4-FFF2-40B4-BE49-F238E27FC236}">
                <a16:creationId xmlns:a16="http://schemas.microsoft.com/office/drawing/2014/main" id="{F15F2562-7DA5-C64B-B731-46968167FBD9}"/>
              </a:ext>
            </a:extLst>
          </p:cNvPr>
          <p:cNvGrpSpPr>
            <a:grpSpLocks/>
          </p:cNvGrpSpPr>
          <p:nvPr/>
        </p:nvGrpSpPr>
        <p:grpSpPr bwMode="auto">
          <a:xfrm>
            <a:off x="341313" y="1568451"/>
            <a:ext cx="836612" cy="2030413"/>
            <a:chOff x="119" y="252"/>
            <a:chExt cx="527" cy="1279"/>
          </a:xfrm>
        </p:grpSpPr>
        <p:sp>
          <p:nvSpPr>
            <p:cNvPr id="42" name="Rectangle 4">
              <a:extLst>
                <a:ext uri="{FF2B5EF4-FFF2-40B4-BE49-F238E27FC236}">
                  <a16:creationId xmlns:a16="http://schemas.microsoft.com/office/drawing/2014/main" id="{5A5B666C-9AA4-FD45-88C4-C5F1ACE61B00}"/>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3" name="Line 5">
              <a:extLst>
                <a:ext uri="{FF2B5EF4-FFF2-40B4-BE49-F238E27FC236}">
                  <a16:creationId xmlns:a16="http://schemas.microsoft.com/office/drawing/2014/main" id="{24DCBF9E-A66C-CB43-9561-80906FDDBF1C}"/>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 name="Line 6">
              <a:extLst>
                <a:ext uri="{FF2B5EF4-FFF2-40B4-BE49-F238E27FC236}">
                  <a16:creationId xmlns:a16="http://schemas.microsoft.com/office/drawing/2014/main" id="{13CFD53E-5C9C-5C47-B951-46429EE742E7}"/>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 name="Text Box 7">
              <a:extLst>
                <a:ext uri="{FF2B5EF4-FFF2-40B4-BE49-F238E27FC236}">
                  <a16:creationId xmlns:a16="http://schemas.microsoft.com/office/drawing/2014/main" id="{195E56AA-E9E3-A943-BC7D-6D3FAE68682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46" name="Text Box 14">
            <a:extLst>
              <a:ext uri="{FF2B5EF4-FFF2-40B4-BE49-F238E27FC236}">
                <a16:creationId xmlns:a16="http://schemas.microsoft.com/office/drawing/2014/main" id="{3C8928D7-8355-8B41-9B15-E8F7144E365E}"/>
              </a:ext>
            </a:extLst>
          </p:cNvPr>
          <p:cNvSpPr txBox="1">
            <a:spLocks noChangeArrowheads="1"/>
          </p:cNvSpPr>
          <p:nvPr/>
        </p:nvSpPr>
        <p:spPr bwMode="auto">
          <a:xfrm>
            <a:off x="412751" y="102806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grpSp>
        <p:nvGrpSpPr>
          <p:cNvPr id="47" name="Group 46">
            <a:extLst>
              <a:ext uri="{FF2B5EF4-FFF2-40B4-BE49-F238E27FC236}">
                <a16:creationId xmlns:a16="http://schemas.microsoft.com/office/drawing/2014/main" id="{E99BFF50-57D8-824F-9396-55198EAE0D0D}"/>
              </a:ext>
            </a:extLst>
          </p:cNvPr>
          <p:cNvGrpSpPr/>
          <p:nvPr/>
        </p:nvGrpSpPr>
        <p:grpSpPr>
          <a:xfrm rot="16200000">
            <a:off x="-2709718" y="4915798"/>
            <a:ext cx="7056784" cy="523220"/>
            <a:chOff x="5013176" y="5817096"/>
            <a:chExt cx="7056784" cy="523220"/>
          </a:xfrm>
        </p:grpSpPr>
        <p:sp>
          <p:nvSpPr>
            <p:cNvPr id="48" name="TextBox 47">
              <a:extLst>
                <a:ext uri="{FF2B5EF4-FFF2-40B4-BE49-F238E27FC236}">
                  <a16:creationId xmlns:a16="http://schemas.microsoft.com/office/drawing/2014/main" id="{A114C0BC-BDB3-1842-A241-27E305F82460}"/>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49" name="TextBox 48">
              <a:extLst>
                <a:ext uri="{FF2B5EF4-FFF2-40B4-BE49-F238E27FC236}">
                  <a16:creationId xmlns:a16="http://schemas.microsoft.com/office/drawing/2014/main" id="{84D94A7C-8D01-E542-86C5-C320CF4B86E3}"/>
                </a:ext>
              </a:extLst>
            </p:cNvPr>
            <p:cNvSpPr txBox="1"/>
            <p:nvPr/>
          </p:nvSpPr>
          <p:spPr>
            <a:xfrm>
              <a:off x="5085184" y="5817096"/>
              <a:ext cx="6984776"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314838705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Number Placeholder 3">
            <a:extLst>
              <a:ext uri="{FF2B5EF4-FFF2-40B4-BE49-F238E27FC236}">
                <a16:creationId xmlns:a16="http://schemas.microsoft.com/office/drawing/2014/main" id="{72FB6AAC-CB31-7C47-AE1D-AE65985FDE69}"/>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7D085F-A95A-434C-ACC9-D6E1E5EE6363}" type="slidenum">
              <a:rPr lang="en-AU" altLang="en-US"/>
              <a:pPr/>
              <a:t>93</a:t>
            </a:fld>
            <a:endParaRPr lang="en-AU" altLang="en-US"/>
          </a:p>
        </p:txBody>
      </p:sp>
      <p:sp>
        <p:nvSpPr>
          <p:cNvPr id="11266" name="AutoShape 35">
            <a:extLst>
              <a:ext uri="{FF2B5EF4-FFF2-40B4-BE49-F238E27FC236}">
                <a16:creationId xmlns:a16="http://schemas.microsoft.com/office/drawing/2014/main" id="{45F91455-1D03-FE48-9F48-0638719077C2}"/>
              </a:ext>
            </a:extLst>
          </p:cNvPr>
          <p:cNvSpPr>
            <a:spLocks noChangeArrowheads="1"/>
          </p:cNvSpPr>
          <p:nvPr/>
        </p:nvSpPr>
        <p:spPr bwMode="auto">
          <a:xfrm>
            <a:off x="2276476" y="9767889"/>
            <a:ext cx="3097213" cy="936625"/>
          </a:xfrm>
          <a:prstGeom prst="leftRightArrow">
            <a:avLst>
              <a:gd name="adj1" fmla="val 50000"/>
              <a:gd name="adj2" fmla="val 66136"/>
            </a:avLst>
          </a:prstGeom>
          <a:solidFill>
            <a:schemeClr val="bg1"/>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67" name="Rectangle 2">
            <a:extLst>
              <a:ext uri="{FF2B5EF4-FFF2-40B4-BE49-F238E27FC236}">
                <a16:creationId xmlns:a16="http://schemas.microsoft.com/office/drawing/2014/main" id="{C533BAAE-1DB4-0A49-8D78-6F6190055FE2}"/>
              </a:ext>
            </a:extLst>
          </p:cNvPr>
          <p:cNvSpPr>
            <a:spLocks noChangeArrowheads="1"/>
          </p:cNvSpPr>
          <p:nvPr/>
        </p:nvSpPr>
        <p:spPr bwMode="auto">
          <a:xfrm>
            <a:off x="3860800" y="3143250"/>
            <a:ext cx="2592388" cy="6553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68" name="Rectangle 3">
            <a:extLst>
              <a:ext uri="{FF2B5EF4-FFF2-40B4-BE49-F238E27FC236}">
                <a16:creationId xmlns:a16="http://schemas.microsoft.com/office/drawing/2014/main" id="{845667F4-7845-2E4E-BD33-DB803603E076}"/>
              </a:ext>
            </a:extLst>
          </p:cNvPr>
          <p:cNvSpPr>
            <a:spLocks noChangeArrowheads="1"/>
          </p:cNvSpPr>
          <p:nvPr/>
        </p:nvSpPr>
        <p:spPr bwMode="auto">
          <a:xfrm>
            <a:off x="1196975" y="3143250"/>
            <a:ext cx="2592388" cy="6553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69" name="Rectangle 4">
            <a:extLst>
              <a:ext uri="{FF2B5EF4-FFF2-40B4-BE49-F238E27FC236}">
                <a16:creationId xmlns:a16="http://schemas.microsoft.com/office/drawing/2014/main" id="{CE23D147-1137-7C4D-8F73-E2A1EDD5FAE2}"/>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1270" name="Group 5">
            <a:extLst>
              <a:ext uri="{FF2B5EF4-FFF2-40B4-BE49-F238E27FC236}">
                <a16:creationId xmlns:a16="http://schemas.microsoft.com/office/drawing/2014/main" id="{D091B111-E5C7-8F45-944E-E0465FAB842F}"/>
              </a:ext>
            </a:extLst>
          </p:cNvPr>
          <p:cNvGrpSpPr>
            <a:grpSpLocks/>
          </p:cNvGrpSpPr>
          <p:nvPr/>
        </p:nvGrpSpPr>
        <p:grpSpPr bwMode="auto">
          <a:xfrm>
            <a:off x="208368" y="949123"/>
            <a:ext cx="836612" cy="2030413"/>
            <a:chOff x="119" y="252"/>
            <a:chExt cx="527" cy="1279"/>
          </a:xfrm>
        </p:grpSpPr>
        <p:sp>
          <p:nvSpPr>
            <p:cNvPr id="11295" name="Rectangle 6">
              <a:extLst>
                <a:ext uri="{FF2B5EF4-FFF2-40B4-BE49-F238E27FC236}">
                  <a16:creationId xmlns:a16="http://schemas.microsoft.com/office/drawing/2014/main" id="{C186E614-AD00-A143-B0B5-692EE65236BD}"/>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96" name="Line 7">
              <a:extLst>
                <a:ext uri="{FF2B5EF4-FFF2-40B4-BE49-F238E27FC236}">
                  <a16:creationId xmlns:a16="http://schemas.microsoft.com/office/drawing/2014/main" id="{81398BE7-5BC2-154F-AF1C-A44D9D475C3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7" name="Line 8">
              <a:extLst>
                <a:ext uri="{FF2B5EF4-FFF2-40B4-BE49-F238E27FC236}">
                  <a16:creationId xmlns:a16="http://schemas.microsoft.com/office/drawing/2014/main" id="{E2140EB5-F2C7-BF42-B020-9AE89A7D9565}"/>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8" name="Text Box 9">
              <a:extLst>
                <a:ext uri="{FF2B5EF4-FFF2-40B4-BE49-F238E27FC236}">
                  <a16:creationId xmlns:a16="http://schemas.microsoft.com/office/drawing/2014/main" id="{A2B30804-26AF-0C44-902B-224638090409}"/>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dirty="0">
                  <a:solidFill>
                    <a:schemeClr val="bg1"/>
                  </a:solidFill>
                </a:rPr>
                <a:t>Hebrews</a:t>
              </a:r>
            </a:p>
          </p:txBody>
        </p:sp>
      </p:grpSp>
      <p:sp>
        <p:nvSpPr>
          <p:cNvPr id="11271" name="Text Box 10">
            <a:extLst>
              <a:ext uri="{FF2B5EF4-FFF2-40B4-BE49-F238E27FC236}">
                <a16:creationId xmlns:a16="http://schemas.microsoft.com/office/drawing/2014/main" id="{EA2A39A9-D1A6-BE41-94C6-2C4A588D24D2}"/>
              </a:ext>
            </a:extLst>
          </p:cNvPr>
          <p:cNvSpPr txBox="1">
            <a:spLocks noChangeArrowheads="1"/>
          </p:cNvSpPr>
          <p:nvPr/>
        </p:nvSpPr>
        <p:spPr bwMode="auto">
          <a:xfrm>
            <a:off x="260351"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11272" name="WordArt 11">
            <a:extLst>
              <a:ext uri="{FF2B5EF4-FFF2-40B4-BE49-F238E27FC236}">
                <a16:creationId xmlns:a16="http://schemas.microsoft.com/office/drawing/2014/main" id="{8B64D01B-12C5-B447-B8A7-AFE070651F83}"/>
              </a:ext>
            </a:extLst>
          </p:cNvPr>
          <p:cNvSpPr>
            <a:spLocks noChangeArrowheads="1" noChangeShapeType="1" noTextEdit="1"/>
          </p:cNvSpPr>
          <p:nvPr/>
        </p:nvSpPr>
        <p:spPr bwMode="auto">
          <a:xfrm>
            <a:off x="1484314" y="1558925"/>
            <a:ext cx="4427537" cy="433388"/>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Sacrificial   System  And   Me</a:t>
            </a:r>
          </a:p>
        </p:txBody>
      </p:sp>
      <p:sp>
        <p:nvSpPr>
          <p:cNvPr id="11273" name="Rectangle 12">
            <a:extLst>
              <a:ext uri="{FF2B5EF4-FFF2-40B4-BE49-F238E27FC236}">
                <a16:creationId xmlns:a16="http://schemas.microsoft.com/office/drawing/2014/main" id="{D792BDB6-D903-1749-AB5C-62482F8B7B69}"/>
              </a:ext>
            </a:extLst>
          </p:cNvPr>
          <p:cNvSpPr>
            <a:spLocks noChangeArrowheads="1"/>
          </p:cNvSpPr>
          <p:nvPr/>
        </p:nvSpPr>
        <p:spPr bwMode="auto">
          <a:xfrm>
            <a:off x="2708276" y="4008439"/>
            <a:ext cx="2284413" cy="5329237"/>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74" name="WordArt 13">
            <a:extLst>
              <a:ext uri="{FF2B5EF4-FFF2-40B4-BE49-F238E27FC236}">
                <a16:creationId xmlns:a16="http://schemas.microsoft.com/office/drawing/2014/main" id="{3AA9845F-7E23-FC4C-B225-3EE916D1AAA6}"/>
              </a:ext>
            </a:extLst>
          </p:cNvPr>
          <p:cNvSpPr>
            <a:spLocks noChangeArrowheads="1" noChangeShapeType="1" noTextEdit="1"/>
          </p:cNvSpPr>
          <p:nvPr/>
        </p:nvSpPr>
        <p:spPr bwMode="auto">
          <a:xfrm>
            <a:off x="1401763" y="5780088"/>
            <a:ext cx="1003300" cy="106521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Sinful</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Man</a:t>
            </a:r>
          </a:p>
        </p:txBody>
      </p:sp>
      <p:sp>
        <p:nvSpPr>
          <p:cNvPr id="11275" name="WordArt 14">
            <a:extLst>
              <a:ext uri="{FF2B5EF4-FFF2-40B4-BE49-F238E27FC236}">
                <a16:creationId xmlns:a16="http://schemas.microsoft.com/office/drawing/2014/main" id="{29DA1987-7AD0-3A44-91C0-23131F9DC9F0}"/>
              </a:ext>
            </a:extLst>
          </p:cNvPr>
          <p:cNvSpPr>
            <a:spLocks noChangeArrowheads="1" noChangeShapeType="1" noTextEdit="1"/>
          </p:cNvSpPr>
          <p:nvPr/>
        </p:nvSpPr>
        <p:spPr bwMode="auto">
          <a:xfrm>
            <a:off x="5295900" y="5780088"/>
            <a:ext cx="1003300" cy="1065212"/>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 </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Purity</a:t>
            </a:r>
          </a:p>
        </p:txBody>
      </p:sp>
      <p:sp>
        <p:nvSpPr>
          <p:cNvPr id="11276" name="Line 15">
            <a:extLst>
              <a:ext uri="{FF2B5EF4-FFF2-40B4-BE49-F238E27FC236}">
                <a16:creationId xmlns:a16="http://schemas.microsoft.com/office/drawing/2014/main" id="{F2B8A8A5-152E-1E4F-80BB-BEB8529886AF}"/>
              </a:ext>
            </a:extLst>
          </p:cNvPr>
          <p:cNvSpPr>
            <a:spLocks noChangeShapeType="1"/>
          </p:cNvSpPr>
          <p:nvPr/>
        </p:nvSpPr>
        <p:spPr bwMode="auto">
          <a:xfrm>
            <a:off x="2325689" y="6384925"/>
            <a:ext cx="1055687"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7" name="WordArt 16">
            <a:extLst>
              <a:ext uri="{FF2B5EF4-FFF2-40B4-BE49-F238E27FC236}">
                <a16:creationId xmlns:a16="http://schemas.microsoft.com/office/drawing/2014/main" id="{99090719-43A2-4447-92F8-F3DB510640FC}"/>
              </a:ext>
            </a:extLst>
          </p:cNvPr>
          <p:cNvSpPr>
            <a:spLocks noChangeArrowheads="1" noChangeShapeType="1" noTextEdit="1"/>
          </p:cNvSpPr>
          <p:nvPr/>
        </p:nvSpPr>
        <p:spPr bwMode="auto">
          <a:xfrm>
            <a:off x="3249613" y="7997826"/>
            <a:ext cx="1065212" cy="73501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Godly</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Mercy</a:t>
            </a:r>
          </a:p>
        </p:txBody>
      </p:sp>
      <p:pic>
        <p:nvPicPr>
          <p:cNvPr id="11278" name="Picture 17" descr="MCj04363920000[1]">
            <a:extLst>
              <a:ext uri="{FF2B5EF4-FFF2-40B4-BE49-F238E27FC236}">
                <a16:creationId xmlns:a16="http://schemas.microsoft.com/office/drawing/2014/main" id="{8D619B41-4ACB-6042-9F9A-11993B29F5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8050" y="5916614"/>
            <a:ext cx="611188"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9" name="Line 18">
            <a:extLst>
              <a:ext uri="{FF2B5EF4-FFF2-40B4-BE49-F238E27FC236}">
                <a16:creationId xmlns:a16="http://schemas.microsoft.com/office/drawing/2014/main" id="{3E2C4982-3435-7D4D-9AFA-F1E4B6EC8C13}"/>
              </a:ext>
            </a:extLst>
          </p:cNvPr>
          <p:cNvSpPr>
            <a:spLocks noChangeShapeType="1"/>
          </p:cNvSpPr>
          <p:nvPr/>
        </p:nvSpPr>
        <p:spPr bwMode="auto">
          <a:xfrm>
            <a:off x="4173539" y="6384925"/>
            <a:ext cx="1055687" cy="0"/>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0" name="WordArt 19">
            <a:extLst>
              <a:ext uri="{FF2B5EF4-FFF2-40B4-BE49-F238E27FC236}">
                <a16:creationId xmlns:a16="http://schemas.microsoft.com/office/drawing/2014/main" id="{DDD40D31-4E74-1D43-9653-37183D2F42C6}"/>
              </a:ext>
            </a:extLst>
          </p:cNvPr>
          <p:cNvSpPr>
            <a:spLocks noChangeArrowheads="1" noChangeShapeType="1" noTextEdit="1"/>
          </p:cNvSpPr>
          <p:nvPr/>
        </p:nvSpPr>
        <p:spPr bwMode="auto">
          <a:xfrm>
            <a:off x="3448050" y="6788150"/>
            <a:ext cx="573088"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Appeal</a:t>
            </a:r>
          </a:p>
          <a:p>
            <a:pPr algn="ctr"/>
            <a:r>
              <a:rPr lang="en-US" sz="3600" kern="10">
                <a:solidFill>
                  <a:srgbClr val="0066CC">
                    <a:alpha val="0"/>
                  </a:srgbClr>
                </a:solidFill>
                <a:effectLst>
                  <a:outerShdw dist="35921" dir="2700000" algn="ctr" rotWithShape="0">
                    <a:srgbClr val="990000"/>
                  </a:outerShdw>
                </a:effectLst>
                <a:latin typeface="Impact" panose="020B0806030902050204" pitchFamily="34" charset="0"/>
              </a:rPr>
              <a:t>Process</a:t>
            </a:r>
          </a:p>
        </p:txBody>
      </p:sp>
      <p:sp>
        <p:nvSpPr>
          <p:cNvPr id="11281" name="Arc 20">
            <a:extLst>
              <a:ext uri="{FF2B5EF4-FFF2-40B4-BE49-F238E27FC236}">
                <a16:creationId xmlns:a16="http://schemas.microsoft.com/office/drawing/2014/main" id="{3F4302C6-74DE-C143-9607-D49AEE46BF80}"/>
              </a:ext>
            </a:extLst>
          </p:cNvPr>
          <p:cNvSpPr>
            <a:spLocks/>
          </p:cNvSpPr>
          <p:nvPr/>
        </p:nvSpPr>
        <p:spPr bwMode="auto">
          <a:xfrm flipV="1">
            <a:off x="4568825" y="6923088"/>
            <a:ext cx="1320800" cy="1477962"/>
          </a:xfrm>
          <a:custGeom>
            <a:avLst/>
            <a:gdLst>
              <a:gd name="T0" fmla="*/ 0 w 21600"/>
              <a:gd name="T1" fmla="*/ 0 h 21600"/>
              <a:gd name="T2" fmla="*/ 1320800 w 21600"/>
              <a:gd name="T3" fmla="*/ 1477962 h 21600"/>
              <a:gd name="T4" fmla="*/ 0 w 21600"/>
              <a:gd name="T5" fmla="*/ 147796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82" name="Arc 21">
            <a:extLst>
              <a:ext uri="{FF2B5EF4-FFF2-40B4-BE49-F238E27FC236}">
                <a16:creationId xmlns:a16="http://schemas.microsoft.com/office/drawing/2014/main" id="{00A27E79-051C-A44E-A544-F4C45C2AA354}"/>
              </a:ext>
            </a:extLst>
          </p:cNvPr>
          <p:cNvSpPr>
            <a:spLocks/>
          </p:cNvSpPr>
          <p:nvPr/>
        </p:nvSpPr>
        <p:spPr bwMode="auto">
          <a:xfrm rot="5400000" flipV="1">
            <a:off x="1785145" y="7068345"/>
            <a:ext cx="1411287" cy="1254125"/>
          </a:xfrm>
          <a:custGeom>
            <a:avLst/>
            <a:gdLst>
              <a:gd name="T0" fmla="*/ 0 w 21600"/>
              <a:gd name="T1" fmla="*/ 0 h 21600"/>
              <a:gd name="T2" fmla="*/ 1411287 w 21600"/>
              <a:gd name="T3" fmla="*/ 1254125 h 21600"/>
              <a:gd name="T4" fmla="*/ 0 w 21600"/>
              <a:gd name="T5" fmla="*/ 125412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762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83" name="WordArt 22">
            <a:extLst>
              <a:ext uri="{FF2B5EF4-FFF2-40B4-BE49-F238E27FC236}">
                <a16:creationId xmlns:a16="http://schemas.microsoft.com/office/drawing/2014/main" id="{8EED0F2D-8A9F-BD40-81F2-3C3905ABAB54}"/>
              </a:ext>
            </a:extLst>
          </p:cNvPr>
          <p:cNvSpPr>
            <a:spLocks noChangeArrowheads="1" noChangeShapeType="1" noTextEdit="1"/>
          </p:cNvSpPr>
          <p:nvPr/>
        </p:nvSpPr>
        <p:spPr bwMode="auto">
          <a:xfrm>
            <a:off x="3184525" y="5378451"/>
            <a:ext cx="1047750" cy="46672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Perfect</a:t>
            </a:r>
          </a:p>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Sacrifice</a:t>
            </a:r>
          </a:p>
        </p:txBody>
      </p:sp>
      <p:sp>
        <p:nvSpPr>
          <p:cNvPr id="11284" name="WordArt 23">
            <a:extLst>
              <a:ext uri="{FF2B5EF4-FFF2-40B4-BE49-F238E27FC236}">
                <a16:creationId xmlns:a16="http://schemas.microsoft.com/office/drawing/2014/main" id="{FE4AEA92-E5BA-4747-B599-599354379CEE}"/>
              </a:ext>
            </a:extLst>
          </p:cNvPr>
          <p:cNvSpPr>
            <a:spLocks noChangeArrowheads="1" noChangeShapeType="1" noTextEdit="1"/>
          </p:cNvSpPr>
          <p:nvPr/>
        </p:nvSpPr>
        <p:spPr bwMode="auto">
          <a:xfrm>
            <a:off x="3035300" y="4159250"/>
            <a:ext cx="1468438" cy="97155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panose="020B0806030902050204" pitchFamily="34" charset="0"/>
              </a:rPr>
              <a:t>Sacrifice</a:t>
            </a:r>
          </a:p>
        </p:txBody>
      </p:sp>
      <p:sp>
        <p:nvSpPr>
          <p:cNvPr id="11285" name="WordArt 24" descr="White marble">
            <a:extLst>
              <a:ext uri="{FF2B5EF4-FFF2-40B4-BE49-F238E27FC236}">
                <a16:creationId xmlns:a16="http://schemas.microsoft.com/office/drawing/2014/main" id="{9198D278-45F5-CB46-984D-92AE071A44C2}"/>
              </a:ext>
            </a:extLst>
          </p:cNvPr>
          <p:cNvSpPr>
            <a:spLocks noChangeArrowheads="1" noChangeShapeType="1" noTextEdit="1"/>
          </p:cNvSpPr>
          <p:nvPr/>
        </p:nvSpPr>
        <p:spPr bwMode="auto">
          <a:xfrm>
            <a:off x="1773239" y="3432176"/>
            <a:ext cx="1368425" cy="284163"/>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en-US" sz="3600" kern="10">
                <a:ln w="9525">
                  <a:round/>
                  <a:headEnd/>
                  <a:tailEnd/>
                </a:ln>
                <a:blipFill dpi="0" rotWithShape="0">
                  <a:blip r:embed="rId3"/>
                  <a:srcRect/>
                  <a:tile tx="0" ty="0" sx="100000" sy="100000" flip="none" algn="tl"/>
                </a:blipFill>
                <a:latin typeface="Arial Black" panose="020B0604020202020204" pitchFamily="34" charset="0"/>
                <a:cs typeface="Arial Black" panose="020B0604020202020204" pitchFamily="34" charset="0"/>
              </a:rPr>
              <a:t>NEEDING</a:t>
            </a:r>
          </a:p>
        </p:txBody>
      </p:sp>
      <p:sp>
        <p:nvSpPr>
          <p:cNvPr id="11286" name="WordArt 25" descr="White marble">
            <a:extLst>
              <a:ext uri="{FF2B5EF4-FFF2-40B4-BE49-F238E27FC236}">
                <a16:creationId xmlns:a16="http://schemas.microsoft.com/office/drawing/2014/main" id="{8003A85B-40FE-5248-B089-99082CFF0D86}"/>
              </a:ext>
            </a:extLst>
          </p:cNvPr>
          <p:cNvSpPr>
            <a:spLocks noChangeArrowheads="1" noChangeShapeType="1" noTextEdit="1"/>
          </p:cNvSpPr>
          <p:nvPr/>
        </p:nvSpPr>
        <p:spPr bwMode="auto">
          <a:xfrm>
            <a:off x="3933825" y="3432176"/>
            <a:ext cx="2374900" cy="284163"/>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en-US" sz="3600" kern="10">
                <a:ln w="9525">
                  <a:round/>
                  <a:headEnd/>
                  <a:tailEnd/>
                </a:ln>
                <a:blipFill dpi="0" rotWithShape="0">
                  <a:blip r:embed="rId3"/>
                  <a:srcRect/>
                  <a:tile tx="0" ty="0" sx="100000" sy="100000" flip="none" algn="tl"/>
                </a:blipFill>
                <a:latin typeface="Arial Black" panose="020B0604020202020204" pitchFamily="34" charset="0"/>
                <a:cs typeface="Arial Black" panose="020B0604020202020204" pitchFamily="34" charset="0"/>
              </a:rPr>
              <a:t>NEED ANSWERED</a:t>
            </a:r>
          </a:p>
        </p:txBody>
      </p:sp>
      <p:grpSp>
        <p:nvGrpSpPr>
          <p:cNvPr id="11287" name="Group 31">
            <a:extLst>
              <a:ext uri="{FF2B5EF4-FFF2-40B4-BE49-F238E27FC236}">
                <a16:creationId xmlns:a16="http://schemas.microsoft.com/office/drawing/2014/main" id="{FC6BC779-146D-E84F-8E23-DBCBA345A7E5}"/>
              </a:ext>
            </a:extLst>
          </p:cNvPr>
          <p:cNvGrpSpPr>
            <a:grpSpLocks/>
          </p:cNvGrpSpPr>
          <p:nvPr/>
        </p:nvGrpSpPr>
        <p:grpSpPr bwMode="auto">
          <a:xfrm>
            <a:off x="4652963" y="4008438"/>
            <a:ext cx="1943100" cy="792162"/>
            <a:chOff x="2886" y="1941"/>
            <a:chExt cx="1224" cy="499"/>
          </a:xfrm>
        </p:grpSpPr>
        <p:sp>
          <p:nvSpPr>
            <p:cNvPr id="11293" name="AutoShape 27">
              <a:extLst>
                <a:ext uri="{FF2B5EF4-FFF2-40B4-BE49-F238E27FC236}">
                  <a16:creationId xmlns:a16="http://schemas.microsoft.com/office/drawing/2014/main" id="{6944F714-CABB-E847-A927-C3C461CE7F79}"/>
                </a:ext>
              </a:extLst>
            </p:cNvPr>
            <p:cNvSpPr>
              <a:spLocks noChangeArrowheads="1"/>
            </p:cNvSpPr>
            <p:nvPr/>
          </p:nvSpPr>
          <p:spPr bwMode="auto">
            <a:xfrm>
              <a:off x="2886" y="1941"/>
              <a:ext cx="1224" cy="499"/>
            </a:xfrm>
            <a:prstGeom prst="leftArrow">
              <a:avLst>
                <a:gd name="adj1" fmla="val 50000"/>
                <a:gd name="adj2" fmla="val 61323"/>
              </a:avLst>
            </a:prstGeom>
            <a:solidFill>
              <a:schemeClr val="bg1"/>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94" name="WordArt 26" descr="White marble">
              <a:extLst>
                <a:ext uri="{FF2B5EF4-FFF2-40B4-BE49-F238E27FC236}">
                  <a16:creationId xmlns:a16="http://schemas.microsoft.com/office/drawing/2014/main" id="{C796C639-9AE9-B143-8F0B-AC1B3F9D69BD}"/>
                </a:ext>
              </a:extLst>
            </p:cNvPr>
            <p:cNvSpPr>
              <a:spLocks noChangeArrowheads="1" noChangeShapeType="1" noTextEdit="1"/>
            </p:cNvSpPr>
            <p:nvPr/>
          </p:nvSpPr>
          <p:spPr bwMode="auto">
            <a:xfrm>
              <a:off x="3067" y="2122"/>
              <a:ext cx="906" cy="133"/>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en-US" sz="3600" kern="10">
                  <a:ln w="9525">
                    <a:round/>
                    <a:headEnd/>
                    <a:tailEnd/>
                  </a:ln>
                  <a:blipFill dpi="0" rotWithShape="0">
                    <a:blip r:embed="rId3"/>
                    <a:srcRect/>
                    <a:tile tx="0" ty="0" sx="100000" sy="100000" flip="none" algn="tl"/>
                  </a:blipFill>
                  <a:latin typeface="Arial Black" panose="020B0604020202020204" pitchFamily="34" charset="0"/>
                  <a:cs typeface="Arial Black" panose="020B0604020202020204" pitchFamily="34" charset="0"/>
                </a:rPr>
                <a:t>PURPOSE ?</a:t>
              </a:r>
            </a:p>
          </p:txBody>
        </p:sp>
      </p:grpSp>
      <p:grpSp>
        <p:nvGrpSpPr>
          <p:cNvPr id="11288" name="Group 30">
            <a:extLst>
              <a:ext uri="{FF2B5EF4-FFF2-40B4-BE49-F238E27FC236}">
                <a16:creationId xmlns:a16="http://schemas.microsoft.com/office/drawing/2014/main" id="{16C9DE46-0B26-FE45-A73A-1EBD6C4FD7F9}"/>
              </a:ext>
            </a:extLst>
          </p:cNvPr>
          <p:cNvGrpSpPr>
            <a:grpSpLocks/>
          </p:cNvGrpSpPr>
          <p:nvPr/>
        </p:nvGrpSpPr>
        <p:grpSpPr bwMode="auto">
          <a:xfrm>
            <a:off x="4652963" y="8183563"/>
            <a:ext cx="1943100" cy="792162"/>
            <a:chOff x="2841" y="4617"/>
            <a:chExt cx="1224" cy="499"/>
          </a:xfrm>
        </p:grpSpPr>
        <p:sp>
          <p:nvSpPr>
            <p:cNvPr id="11291" name="AutoShape 28">
              <a:extLst>
                <a:ext uri="{FF2B5EF4-FFF2-40B4-BE49-F238E27FC236}">
                  <a16:creationId xmlns:a16="http://schemas.microsoft.com/office/drawing/2014/main" id="{15DBAC3D-6629-A642-8122-06D61EEC8CAE}"/>
                </a:ext>
              </a:extLst>
            </p:cNvPr>
            <p:cNvSpPr>
              <a:spLocks noChangeArrowheads="1"/>
            </p:cNvSpPr>
            <p:nvPr/>
          </p:nvSpPr>
          <p:spPr bwMode="auto">
            <a:xfrm>
              <a:off x="2841" y="4617"/>
              <a:ext cx="1224" cy="499"/>
            </a:xfrm>
            <a:prstGeom prst="leftArrow">
              <a:avLst>
                <a:gd name="adj1" fmla="val 50000"/>
                <a:gd name="adj2" fmla="val 61323"/>
              </a:avLst>
            </a:prstGeom>
            <a:solidFill>
              <a:schemeClr val="bg1"/>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92" name="WordArt 29" descr="White marble">
              <a:extLst>
                <a:ext uri="{FF2B5EF4-FFF2-40B4-BE49-F238E27FC236}">
                  <a16:creationId xmlns:a16="http://schemas.microsoft.com/office/drawing/2014/main" id="{D5462820-8B0E-6E4B-A7FC-CEE83D5EF62C}"/>
                </a:ext>
              </a:extLst>
            </p:cNvPr>
            <p:cNvSpPr>
              <a:spLocks noChangeArrowheads="1" noChangeShapeType="1" noTextEdit="1"/>
            </p:cNvSpPr>
            <p:nvPr/>
          </p:nvSpPr>
          <p:spPr bwMode="auto">
            <a:xfrm>
              <a:off x="3022" y="4798"/>
              <a:ext cx="906" cy="133"/>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en-US" sz="3600" kern="10">
                  <a:ln w="9525">
                    <a:round/>
                    <a:headEnd/>
                    <a:tailEnd/>
                  </a:ln>
                  <a:blipFill dpi="0" rotWithShape="0">
                    <a:blip r:embed="rId3"/>
                    <a:srcRect/>
                    <a:tile tx="0" ty="0" sx="100000" sy="100000" flip="none" algn="tl"/>
                  </a:blipFill>
                  <a:latin typeface="Arial Black" panose="020B0604020202020204" pitchFamily="34" charset="0"/>
                  <a:cs typeface="Arial Black" panose="020B0604020202020204" pitchFamily="34" charset="0"/>
                </a:rPr>
                <a:t>PRODUCT ?</a:t>
              </a:r>
            </a:p>
          </p:txBody>
        </p:sp>
      </p:grpSp>
      <p:sp>
        <p:nvSpPr>
          <p:cNvPr id="11289" name="WordArt 34" descr="White marble">
            <a:extLst>
              <a:ext uri="{FF2B5EF4-FFF2-40B4-BE49-F238E27FC236}">
                <a16:creationId xmlns:a16="http://schemas.microsoft.com/office/drawing/2014/main" id="{90728214-DD15-7145-9D96-EE1716988A23}"/>
              </a:ext>
            </a:extLst>
          </p:cNvPr>
          <p:cNvSpPr>
            <a:spLocks noChangeArrowheads="1" noChangeShapeType="1" noTextEdit="1"/>
          </p:cNvSpPr>
          <p:nvPr/>
        </p:nvSpPr>
        <p:spPr bwMode="auto">
          <a:xfrm>
            <a:off x="3068639" y="10128250"/>
            <a:ext cx="1438275" cy="211138"/>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en-US" sz="3600" kern="10">
                <a:ln w="9525">
                  <a:round/>
                  <a:headEnd/>
                  <a:tailEnd/>
                </a:ln>
                <a:blipFill dpi="0" rotWithShape="0">
                  <a:blip r:embed="rId3"/>
                  <a:srcRect/>
                  <a:tile tx="0" ty="0" sx="100000" sy="100000" flip="none" algn="tl"/>
                </a:blipFill>
                <a:latin typeface="Arial Black" panose="020B0604020202020204" pitchFamily="34" charset="0"/>
                <a:cs typeface="Arial Black" panose="020B0604020202020204" pitchFamily="34" charset="0"/>
              </a:rPr>
              <a:t>PROCESS  ?</a:t>
            </a:r>
          </a:p>
        </p:txBody>
      </p:sp>
      <p:sp>
        <p:nvSpPr>
          <p:cNvPr id="11290" name="Text Box 36">
            <a:extLst>
              <a:ext uri="{FF2B5EF4-FFF2-40B4-BE49-F238E27FC236}">
                <a16:creationId xmlns:a16="http://schemas.microsoft.com/office/drawing/2014/main" id="{E6B70629-D827-5840-B34B-8A38F8661E3E}"/>
              </a:ext>
            </a:extLst>
          </p:cNvPr>
          <p:cNvSpPr txBox="1">
            <a:spLocks noChangeArrowheads="1"/>
          </p:cNvSpPr>
          <p:nvPr/>
        </p:nvSpPr>
        <p:spPr bwMode="auto">
          <a:xfrm>
            <a:off x="1268414" y="2135189"/>
            <a:ext cx="49688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a:t>As serving Christian ‘missionaries’ we must be able to explain the salvation ‘process’ at any time.  We can not depend on ‘inspiration’, but rather it requires that we work on developing this side of our mission skills.</a:t>
            </a:r>
          </a:p>
        </p:txBody>
      </p:sp>
      <p:sp>
        <p:nvSpPr>
          <p:cNvPr id="36" name="Rectangle 2">
            <a:extLst>
              <a:ext uri="{FF2B5EF4-FFF2-40B4-BE49-F238E27FC236}">
                <a16:creationId xmlns:a16="http://schemas.microsoft.com/office/drawing/2014/main" id="{44259D52-23F2-C04E-8FCA-1A01620F0EC4}"/>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37" name="Group 3">
            <a:extLst>
              <a:ext uri="{FF2B5EF4-FFF2-40B4-BE49-F238E27FC236}">
                <a16:creationId xmlns:a16="http://schemas.microsoft.com/office/drawing/2014/main" id="{FCBF5A33-FA76-F048-A628-55183F9250D3}"/>
              </a:ext>
            </a:extLst>
          </p:cNvPr>
          <p:cNvGrpSpPr>
            <a:grpSpLocks/>
          </p:cNvGrpSpPr>
          <p:nvPr/>
        </p:nvGrpSpPr>
        <p:grpSpPr bwMode="auto">
          <a:xfrm>
            <a:off x="188912" y="618383"/>
            <a:ext cx="836612" cy="2030413"/>
            <a:chOff x="119" y="252"/>
            <a:chExt cx="527" cy="1279"/>
          </a:xfrm>
        </p:grpSpPr>
        <p:sp>
          <p:nvSpPr>
            <p:cNvPr id="38" name="Rectangle 4">
              <a:extLst>
                <a:ext uri="{FF2B5EF4-FFF2-40B4-BE49-F238E27FC236}">
                  <a16:creationId xmlns:a16="http://schemas.microsoft.com/office/drawing/2014/main" id="{49284DC7-112A-6942-9B0D-F046BF663023}"/>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9" name="Line 5">
              <a:extLst>
                <a:ext uri="{FF2B5EF4-FFF2-40B4-BE49-F238E27FC236}">
                  <a16:creationId xmlns:a16="http://schemas.microsoft.com/office/drawing/2014/main" id="{B38B709B-93C8-B04B-A742-94E93F4A9257}"/>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 name="Line 6">
              <a:extLst>
                <a:ext uri="{FF2B5EF4-FFF2-40B4-BE49-F238E27FC236}">
                  <a16:creationId xmlns:a16="http://schemas.microsoft.com/office/drawing/2014/main" id="{93608866-D9DA-9742-AE0A-B8B18DB67099}"/>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 name="Text Box 7">
              <a:extLst>
                <a:ext uri="{FF2B5EF4-FFF2-40B4-BE49-F238E27FC236}">
                  <a16:creationId xmlns:a16="http://schemas.microsoft.com/office/drawing/2014/main" id="{81672468-1D8F-1E48-A031-66A574D830B4}"/>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42" name="Text Box 14">
            <a:extLst>
              <a:ext uri="{FF2B5EF4-FFF2-40B4-BE49-F238E27FC236}">
                <a16:creationId xmlns:a16="http://schemas.microsoft.com/office/drawing/2014/main" id="{E236ED36-AC6D-C249-860B-12D7E7C3978F}"/>
              </a:ext>
            </a:extLst>
          </p:cNvPr>
          <p:cNvSpPr txBox="1">
            <a:spLocks noChangeArrowheads="1"/>
          </p:cNvSpPr>
          <p:nvPr/>
        </p:nvSpPr>
        <p:spPr bwMode="auto">
          <a:xfrm>
            <a:off x="260350" y="101282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grpSp>
        <p:nvGrpSpPr>
          <p:cNvPr id="43" name="Group 42">
            <a:extLst>
              <a:ext uri="{FF2B5EF4-FFF2-40B4-BE49-F238E27FC236}">
                <a16:creationId xmlns:a16="http://schemas.microsoft.com/office/drawing/2014/main" id="{9482C469-349C-D344-9457-74B6B52FD990}"/>
              </a:ext>
            </a:extLst>
          </p:cNvPr>
          <p:cNvGrpSpPr/>
          <p:nvPr/>
        </p:nvGrpSpPr>
        <p:grpSpPr>
          <a:xfrm rot="16200000">
            <a:off x="-3542334" y="4803030"/>
            <a:ext cx="8300481" cy="523220"/>
            <a:chOff x="5013176" y="5817096"/>
            <a:chExt cx="6984776" cy="523220"/>
          </a:xfrm>
        </p:grpSpPr>
        <p:sp>
          <p:nvSpPr>
            <p:cNvPr id="44" name="TextBox 43">
              <a:extLst>
                <a:ext uri="{FF2B5EF4-FFF2-40B4-BE49-F238E27FC236}">
                  <a16:creationId xmlns:a16="http://schemas.microsoft.com/office/drawing/2014/main" id="{81EFCAB2-5DE8-5F46-9952-C570166FE50D}"/>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45" name="TextBox 44">
              <a:extLst>
                <a:ext uri="{FF2B5EF4-FFF2-40B4-BE49-F238E27FC236}">
                  <a16:creationId xmlns:a16="http://schemas.microsoft.com/office/drawing/2014/main" id="{EF97D8AC-2A98-6645-8157-A22FB1ABFACD}"/>
                </a:ext>
              </a:extLst>
            </p:cNvPr>
            <p:cNvSpPr txBox="1"/>
            <p:nvPr/>
          </p:nvSpPr>
          <p:spPr>
            <a:xfrm>
              <a:off x="5085184" y="5817096"/>
              <a:ext cx="5271264"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281107581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Number Placeholder 3">
            <a:extLst>
              <a:ext uri="{FF2B5EF4-FFF2-40B4-BE49-F238E27FC236}">
                <a16:creationId xmlns:a16="http://schemas.microsoft.com/office/drawing/2014/main" id="{3E7535D8-FEA6-FE42-814B-2EFB56ECFA0B}"/>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1502F72-F1C7-8D49-8624-22AA71C9DC7B}" type="slidenum">
              <a:rPr lang="en-AU" altLang="en-US"/>
              <a:pPr/>
              <a:t>94</a:t>
            </a:fld>
            <a:endParaRPr lang="en-AU" altLang="en-US"/>
          </a:p>
        </p:txBody>
      </p:sp>
      <p:sp>
        <p:nvSpPr>
          <p:cNvPr id="12290" name="Rectangle 2">
            <a:extLst>
              <a:ext uri="{FF2B5EF4-FFF2-40B4-BE49-F238E27FC236}">
                <a16:creationId xmlns:a16="http://schemas.microsoft.com/office/drawing/2014/main" id="{CE8EE22B-09D2-7A4C-9618-4CFA11B37AAE}"/>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12291" name="Group 3">
            <a:extLst>
              <a:ext uri="{FF2B5EF4-FFF2-40B4-BE49-F238E27FC236}">
                <a16:creationId xmlns:a16="http://schemas.microsoft.com/office/drawing/2014/main" id="{2190C296-1951-BC44-9025-40670BF7F054}"/>
              </a:ext>
            </a:extLst>
          </p:cNvPr>
          <p:cNvGrpSpPr>
            <a:grpSpLocks/>
          </p:cNvGrpSpPr>
          <p:nvPr/>
        </p:nvGrpSpPr>
        <p:grpSpPr bwMode="auto">
          <a:xfrm>
            <a:off x="169458" y="715659"/>
            <a:ext cx="836612" cy="2030413"/>
            <a:chOff x="119" y="252"/>
            <a:chExt cx="527" cy="1279"/>
          </a:xfrm>
        </p:grpSpPr>
        <p:sp>
          <p:nvSpPr>
            <p:cNvPr id="12295" name="Rectangle 4">
              <a:extLst>
                <a:ext uri="{FF2B5EF4-FFF2-40B4-BE49-F238E27FC236}">
                  <a16:creationId xmlns:a16="http://schemas.microsoft.com/office/drawing/2014/main" id="{04EF287C-6F27-1543-A075-96D6E065417B}"/>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2296" name="Line 5">
              <a:extLst>
                <a:ext uri="{FF2B5EF4-FFF2-40B4-BE49-F238E27FC236}">
                  <a16:creationId xmlns:a16="http://schemas.microsoft.com/office/drawing/2014/main" id="{CC64B31D-6D2E-EB44-9224-496021FEC8D1}"/>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7" name="Line 6">
              <a:extLst>
                <a:ext uri="{FF2B5EF4-FFF2-40B4-BE49-F238E27FC236}">
                  <a16:creationId xmlns:a16="http://schemas.microsoft.com/office/drawing/2014/main" id="{275C16C7-D13C-7F4A-8C8E-23A6E87194C3}"/>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8" name="Text Box 7">
              <a:extLst>
                <a:ext uri="{FF2B5EF4-FFF2-40B4-BE49-F238E27FC236}">
                  <a16:creationId xmlns:a16="http://schemas.microsoft.com/office/drawing/2014/main" id="{1426B49E-3CE4-164E-A37D-1702587A674C}"/>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12292" name="Text Box 8">
            <a:extLst>
              <a:ext uri="{FF2B5EF4-FFF2-40B4-BE49-F238E27FC236}">
                <a16:creationId xmlns:a16="http://schemas.microsoft.com/office/drawing/2014/main" id="{A8A4AEED-8C7A-F747-8B46-425AE55C0141}"/>
              </a:ext>
            </a:extLst>
          </p:cNvPr>
          <p:cNvSpPr txBox="1">
            <a:spLocks noChangeArrowheads="1"/>
          </p:cNvSpPr>
          <p:nvPr/>
        </p:nvSpPr>
        <p:spPr bwMode="auto">
          <a:xfrm>
            <a:off x="1216430" y="661077"/>
            <a:ext cx="5111750" cy="36671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t>Question for Sunday Morning Discussion</a:t>
            </a:r>
            <a:endParaRPr lang="en-AU" altLang="en-US" sz="1400" b="1"/>
          </a:p>
        </p:txBody>
      </p:sp>
      <p:sp>
        <p:nvSpPr>
          <p:cNvPr id="12293" name="Text Box 11">
            <a:extLst>
              <a:ext uri="{FF2B5EF4-FFF2-40B4-BE49-F238E27FC236}">
                <a16:creationId xmlns:a16="http://schemas.microsoft.com/office/drawing/2014/main" id="{0C08641E-12B0-5745-ADDD-989D0143947C}"/>
              </a:ext>
            </a:extLst>
          </p:cNvPr>
          <p:cNvSpPr txBox="1">
            <a:spLocks noChangeArrowheads="1"/>
          </p:cNvSpPr>
          <p:nvPr/>
        </p:nvSpPr>
        <p:spPr bwMode="auto">
          <a:xfrm>
            <a:off x="260351" y="10945375"/>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L11</a:t>
            </a:r>
          </a:p>
        </p:txBody>
      </p:sp>
      <p:sp>
        <p:nvSpPr>
          <p:cNvPr id="12294" name="Text Box 12">
            <a:extLst>
              <a:ext uri="{FF2B5EF4-FFF2-40B4-BE49-F238E27FC236}">
                <a16:creationId xmlns:a16="http://schemas.microsoft.com/office/drawing/2014/main" id="{B89D9E2C-21E0-0A46-AB4B-FCB7E3EAB73F}"/>
              </a:ext>
            </a:extLst>
          </p:cNvPr>
          <p:cNvSpPr txBox="1">
            <a:spLocks noChangeArrowheads="1"/>
          </p:cNvSpPr>
          <p:nvPr/>
        </p:nvSpPr>
        <p:spPr bwMode="auto">
          <a:xfrm>
            <a:off x="1287869" y="1237340"/>
            <a:ext cx="4968875"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800100" indent="-342900">
              <a:defRPr>
                <a:solidFill>
                  <a:schemeClr val="tx1"/>
                </a:solidFill>
                <a:latin typeface="Arial" panose="020B0604020202020204" pitchFamily="34" charset="0"/>
                <a:cs typeface="Arial" panose="020B0604020202020204" pitchFamily="34" charset="0"/>
              </a:defRPr>
            </a:lvl2pPr>
            <a:lvl3pPr marL="1257300" indent="-342900">
              <a:defRPr>
                <a:solidFill>
                  <a:schemeClr val="tx1"/>
                </a:solidFill>
                <a:latin typeface="Arial" panose="020B0604020202020204" pitchFamily="34" charset="0"/>
                <a:cs typeface="Arial" panose="020B0604020202020204" pitchFamily="34" charset="0"/>
              </a:defRPr>
            </a:lvl3pPr>
            <a:lvl4pPr marL="1714500" indent="-342900">
              <a:defRPr>
                <a:solidFill>
                  <a:schemeClr val="tx1"/>
                </a:solidFill>
                <a:latin typeface="Arial" panose="020B0604020202020204" pitchFamily="34" charset="0"/>
                <a:cs typeface="Arial" panose="020B0604020202020204" pitchFamily="34" charset="0"/>
              </a:defRPr>
            </a:lvl4pPr>
            <a:lvl5pPr marL="2171700" indent="-342900">
              <a:defRPr>
                <a:solidFill>
                  <a:schemeClr val="tx1"/>
                </a:solidFill>
                <a:latin typeface="Arial" panose="020B0604020202020204" pitchFamily="34"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AutoNum type="arabicPeriod"/>
            </a:pPr>
            <a:r>
              <a:rPr lang="en-AU" altLang="en-US" sz="1200" b="1" dirty="0"/>
              <a:t>What is actually meant by the terms ‘type’ and ‘antitype’, “shadow and substance”?    Please give three examples of these in action in the biblical text.</a:t>
            </a:r>
          </a:p>
          <a:p>
            <a:pPr algn="just" eaLnBrk="1" hangingPunct="1">
              <a:spcBef>
                <a:spcPct val="50000"/>
              </a:spcBef>
              <a:buFontTx/>
              <a:buAutoNum type="arabicPeriod"/>
            </a:pPr>
            <a:r>
              <a:rPr lang="en-AU" altLang="en-US" sz="1200" b="1" dirty="0"/>
              <a:t>Why can not the blood of bulls and goats cleanse the Holy places eternally?</a:t>
            </a:r>
          </a:p>
          <a:p>
            <a:pPr algn="just" eaLnBrk="1" hangingPunct="1">
              <a:spcBef>
                <a:spcPct val="50000"/>
              </a:spcBef>
              <a:buFontTx/>
              <a:buAutoNum type="arabicPeriod"/>
            </a:pPr>
            <a:r>
              <a:rPr lang="en-AU" altLang="en-US" sz="1200" b="1" dirty="0"/>
              <a:t>What does it mean that “He will put His laws on our hearts.”, and “upon their minds I will write them”? </a:t>
            </a:r>
          </a:p>
          <a:p>
            <a:pPr algn="just" eaLnBrk="1" hangingPunct="1">
              <a:spcBef>
                <a:spcPct val="50000"/>
              </a:spcBef>
              <a:buFontTx/>
              <a:buAutoNum type="arabicPeriod"/>
            </a:pPr>
            <a:r>
              <a:rPr lang="en-AU" altLang="en-US" sz="1200" b="1" dirty="0"/>
              <a:t>What would be as totally practical way to respond to Hebrews 10:21-25 today?  Is this a command we are to ‘obey’?</a:t>
            </a:r>
          </a:p>
          <a:p>
            <a:pPr algn="just" eaLnBrk="1" hangingPunct="1">
              <a:spcBef>
                <a:spcPct val="50000"/>
              </a:spcBef>
              <a:buFontTx/>
              <a:buAutoNum type="arabicPeriod"/>
            </a:pPr>
            <a:r>
              <a:rPr lang="en-AU" altLang="en-US" sz="1200" b="1" dirty="0"/>
              <a:t>What does it mean to ‘go on sinning wilfully’?</a:t>
            </a:r>
          </a:p>
          <a:p>
            <a:pPr algn="just" eaLnBrk="1" hangingPunct="1">
              <a:spcBef>
                <a:spcPct val="50000"/>
              </a:spcBef>
              <a:buFontTx/>
              <a:buAutoNum type="arabicPeriod"/>
            </a:pPr>
            <a:r>
              <a:rPr lang="en-AU" altLang="en-US" sz="1200" b="1" dirty="0"/>
              <a:t>Why would there be no longer be a sacrifice for sins for those that go on sinning wilfully?</a:t>
            </a:r>
          </a:p>
          <a:p>
            <a:pPr algn="just" eaLnBrk="1" hangingPunct="1">
              <a:spcBef>
                <a:spcPct val="50000"/>
              </a:spcBef>
              <a:buFontTx/>
              <a:buAutoNum type="arabicPeriod"/>
            </a:pPr>
            <a:endParaRPr lang="en-AU" altLang="en-US" sz="1200" b="1" dirty="0"/>
          </a:p>
          <a:p>
            <a:pPr algn="just" eaLnBrk="1" hangingPunct="1">
              <a:spcBef>
                <a:spcPct val="50000"/>
              </a:spcBef>
              <a:buFontTx/>
              <a:buAutoNum type="arabicPeriod"/>
            </a:pPr>
            <a:endParaRPr lang="en-AU" altLang="en-US" sz="1200" b="1" dirty="0"/>
          </a:p>
          <a:p>
            <a:pPr algn="just" eaLnBrk="1" hangingPunct="1">
              <a:spcBef>
                <a:spcPct val="50000"/>
              </a:spcBef>
              <a:buFontTx/>
              <a:buAutoNum type="arabicPeriod"/>
            </a:pPr>
            <a:endParaRPr lang="en-AU" altLang="en-US" sz="1200" b="1" dirty="0"/>
          </a:p>
        </p:txBody>
      </p:sp>
      <p:grpSp>
        <p:nvGrpSpPr>
          <p:cNvPr id="14" name="Group 13">
            <a:extLst>
              <a:ext uri="{FF2B5EF4-FFF2-40B4-BE49-F238E27FC236}">
                <a16:creationId xmlns:a16="http://schemas.microsoft.com/office/drawing/2014/main" id="{4409B734-C7C6-A24A-AD63-127A4E2209C7}"/>
              </a:ext>
            </a:extLst>
          </p:cNvPr>
          <p:cNvGrpSpPr/>
          <p:nvPr/>
        </p:nvGrpSpPr>
        <p:grpSpPr>
          <a:xfrm rot="16200000">
            <a:off x="-3542334" y="4803030"/>
            <a:ext cx="8300481" cy="523220"/>
            <a:chOff x="5013176" y="5817096"/>
            <a:chExt cx="6984776" cy="523220"/>
          </a:xfrm>
        </p:grpSpPr>
        <p:sp>
          <p:nvSpPr>
            <p:cNvPr id="15" name="TextBox 14">
              <a:extLst>
                <a:ext uri="{FF2B5EF4-FFF2-40B4-BE49-F238E27FC236}">
                  <a16:creationId xmlns:a16="http://schemas.microsoft.com/office/drawing/2014/main" id="{9AF9BC54-4927-2C47-87C0-2497B772CB76}"/>
                </a:ext>
              </a:extLst>
            </p:cNvPr>
            <p:cNvSpPr txBox="1"/>
            <p:nvPr/>
          </p:nvSpPr>
          <p:spPr>
            <a:xfrm>
              <a:off x="5013176" y="5817096"/>
              <a:ext cx="6984776" cy="523220"/>
            </a:xfrm>
            <a:prstGeom prst="rect">
              <a:avLst/>
            </a:prstGeom>
            <a:noFill/>
          </p:spPr>
          <p:txBody>
            <a:bodyPr wrap="square" rtlCol="0">
              <a:spAutoFit/>
            </a:bodyPr>
            <a:lstStyle/>
            <a:p>
              <a:r>
                <a:rPr lang="en-US" sz="2800" b="1" dirty="0">
                  <a:solidFill>
                    <a:srgbClr val="FF0000"/>
                  </a:solidFill>
                </a:rPr>
                <a:t>A Lesson From Little Zarephath</a:t>
              </a:r>
            </a:p>
          </p:txBody>
        </p:sp>
        <p:sp>
          <p:nvSpPr>
            <p:cNvPr id="16" name="TextBox 15">
              <a:extLst>
                <a:ext uri="{FF2B5EF4-FFF2-40B4-BE49-F238E27FC236}">
                  <a16:creationId xmlns:a16="http://schemas.microsoft.com/office/drawing/2014/main" id="{7420C28E-FBF4-654E-AE4B-E8CA6D184007}"/>
                </a:ext>
              </a:extLst>
            </p:cNvPr>
            <p:cNvSpPr txBox="1"/>
            <p:nvPr/>
          </p:nvSpPr>
          <p:spPr>
            <a:xfrm>
              <a:off x="5085184" y="5817096"/>
              <a:ext cx="5271264" cy="523220"/>
            </a:xfrm>
            <a:prstGeom prst="rect">
              <a:avLst/>
            </a:prstGeom>
            <a:noFill/>
          </p:spPr>
          <p:txBody>
            <a:bodyPr wrap="square" rtlCol="0">
              <a:spAutoFit/>
            </a:bodyPr>
            <a:lstStyle/>
            <a:p>
              <a:r>
                <a:rPr lang="en-US" sz="2800" b="1" dirty="0">
                  <a:solidFill>
                    <a:srgbClr val="FFFF00"/>
                  </a:solidFill>
                </a:rPr>
                <a:t>A Lesson From Little Zarephath</a:t>
              </a:r>
            </a:p>
          </p:txBody>
        </p:sp>
      </p:grpSp>
    </p:spTree>
    <p:extLst>
      <p:ext uri="{BB962C8B-B14F-4D97-AF65-F5344CB8AC3E}">
        <p14:creationId xmlns:p14="http://schemas.microsoft.com/office/powerpoint/2010/main" val="127395620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Slide Number Placeholder 3">
            <a:extLst>
              <a:ext uri="{FF2B5EF4-FFF2-40B4-BE49-F238E27FC236}">
                <a16:creationId xmlns:a16="http://schemas.microsoft.com/office/drawing/2014/main" id="{F517F328-CD7A-F740-9AB8-3BCE5ED4BC20}"/>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326842D-311E-DD41-873F-1B22CA749EF7}" type="slidenum">
              <a:rPr lang="en-AU" altLang="en-US"/>
              <a:pPr/>
              <a:t>95</a:t>
            </a:fld>
            <a:endParaRPr lang="en-AU" altLang="en-US"/>
          </a:p>
        </p:txBody>
      </p:sp>
      <p:sp>
        <p:nvSpPr>
          <p:cNvPr id="3074" name="Rectangle 2">
            <a:extLst>
              <a:ext uri="{FF2B5EF4-FFF2-40B4-BE49-F238E27FC236}">
                <a16:creationId xmlns:a16="http://schemas.microsoft.com/office/drawing/2014/main" id="{65733D43-1F70-CD4F-864B-5A9CB633110F}"/>
              </a:ext>
            </a:extLst>
          </p:cNvPr>
          <p:cNvSpPr>
            <a:spLocks noChangeArrowheads="1"/>
          </p:cNvSpPr>
          <p:nvPr/>
        </p:nvSpPr>
        <p:spPr bwMode="auto">
          <a:xfrm>
            <a:off x="0" y="0"/>
            <a:ext cx="6858000" cy="12192000"/>
          </a:xfrm>
          <a:prstGeom prst="rect">
            <a:avLst/>
          </a:prstGeom>
          <a:gradFill rotWithShape="1">
            <a:gsLst>
              <a:gs pos="0">
                <a:srgbClr val="000066"/>
              </a:gs>
              <a:gs pos="100000">
                <a:srgbClr val="000000"/>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5" name="Rectangle 3">
            <a:extLst>
              <a:ext uri="{FF2B5EF4-FFF2-40B4-BE49-F238E27FC236}">
                <a16:creationId xmlns:a16="http://schemas.microsoft.com/office/drawing/2014/main" id="{9E6C67C4-083E-DF48-AD01-45B94BC1BA3B}"/>
              </a:ext>
            </a:extLst>
          </p:cNvPr>
          <p:cNvSpPr>
            <a:spLocks noChangeArrowheads="1"/>
          </p:cNvSpPr>
          <p:nvPr/>
        </p:nvSpPr>
        <p:spPr bwMode="auto">
          <a:xfrm>
            <a:off x="620714" y="1143000"/>
            <a:ext cx="2160587" cy="8337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3076" name="Picture 4" descr="240px-Bloch-SermonOnTheMount">
            <a:extLst>
              <a:ext uri="{FF2B5EF4-FFF2-40B4-BE49-F238E27FC236}">
                <a16:creationId xmlns:a16="http://schemas.microsoft.com/office/drawing/2014/main" id="{BDF9D478-60B9-9B4D-8BB7-B7525826BA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100" y="1774825"/>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WordArt 5">
            <a:extLst>
              <a:ext uri="{FF2B5EF4-FFF2-40B4-BE49-F238E27FC236}">
                <a16:creationId xmlns:a16="http://schemas.microsoft.com/office/drawing/2014/main" id="{2AF19D87-18B3-2345-9692-38B62832DC44}"/>
              </a:ext>
            </a:extLst>
          </p:cNvPr>
          <p:cNvSpPr>
            <a:spLocks noChangeArrowheads="1" noChangeShapeType="1" noTextEdit="1"/>
          </p:cNvSpPr>
          <p:nvPr/>
        </p:nvSpPr>
        <p:spPr bwMode="auto">
          <a:xfrm rot="5400000">
            <a:off x="-1647031" y="4836319"/>
            <a:ext cx="7056438" cy="10795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HEBREWS</a:t>
            </a:r>
          </a:p>
        </p:txBody>
      </p:sp>
      <p:sp>
        <p:nvSpPr>
          <p:cNvPr id="3078" name="AutoShape 6">
            <a:extLst>
              <a:ext uri="{FF2B5EF4-FFF2-40B4-BE49-F238E27FC236}">
                <a16:creationId xmlns:a16="http://schemas.microsoft.com/office/drawing/2014/main" id="{C7319799-1727-1E42-99C7-A13F9DDF56EE}"/>
              </a:ext>
            </a:extLst>
          </p:cNvPr>
          <p:cNvSpPr>
            <a:spLocks noChangeArrowheads="1"/>
          </p:cNvSpPr>
          <p:nvPr/>
        </p:nvSpPr>
        <p:spPr bwMode="auto">
          <a:xfrm flipV="1">
            <a:off x="620713" y="9480550"/>
            <a:ext cx="1079500" cy="129540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79" name="AutoShape 7">
            <a:extLst>
              <a:ext uri="{FF2B5EF4-FFF2-40B4-BE49-F238E27FC236}">
                <a16:creationId xmlns:a16="http://schemas.microsoft.com/office/drawing/2014/main" id="{D3BA7CF1-8CFC-E54B-BC87-B2D85FFBD22A}"/>
              </a:ext>
            </a:extLst>
          </p:cNvPr>
          <p:cNvSpPr>
            <a:spLocks noChangeArrowheads="1"/>
          </p:cNvSpPr>
          <p:nvPr/>
        </p:nvSpPr>
        <p:spPr bwMode="auto">
          <a:xfrm flipV="1">
            <a:off x="1700214" y="9480551"/>
            <a:ext cx="1081087" cy="1222375"/>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0" name="Text Box 8">
            <a:extLst>
              <a:ext uri="{FF2B5EF4-FFF2-40B4-BE49-F238E27FC236}">
                <a16:creationId xmlns:a16="http://schemas.microsoft.com/office/drawing/2014/main" id="{EF536659-723C-AB49-9F17-A06DD352CBE5}"/>
              </a:ext>
            </a:extLst>
          </p:cNvPr>
          <p:cNvSpPr txBox="1">
            <a:spLocks noChangeArrowheads="1"/>
          </p:cNvSpPr>
          <p:nvPr/>
        </p:nvSpPr>
        <p:spPr bwMode="auto">
          <a:xfrm>
            <a:off x="3213101" y="5159376"/>
            <a:ext cx="30956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a:solidFill>
                  <a:schemeClr val="bg1"/>
                </a:solidFill>
              </a:rPr>
              <a:t>Jesus preaching the “Sermon On The Mount”</a:t>
            </a:r>
          </a:p>
          <a:p>
            <a:pPr algn="ctr" eaLnBrk="1" hangingPunct="1">
              <a:spcBef>
                <a:spcPct val="50000"/>
              </a:spcBef>
            </a:pPr>
            <a:r>
              <a:rPr lang="en-AU" altLang="en-US" sz="1000">
                <a:solidFill>
                  <a:schemeClr val="bg1"/>
                </a:solidFill>
              </a:rPr>
              <a:t>By  Karl Heinrich Bloch</a:t>
            </a:r>
          </a:p>
        </p:txBody>
      </p:sp>
      <p:sp>
        <p:nvSpPr>
          <p:cNvPr id="3081" name="Text Box 9">
            <a:extLst>
              <a:ext uri="{FF2B5EF4-FFF2-40B4-BE49-F238E27FC236}">
                <a16:creationId xmlns:a16="http://schemas.microsoft.com/office/drawing/2014/main" id="{7F97F380-34D3-A947-9684-13CEB9AF77B2}"/>
              </a:ext>
            </a:extLst>
          </p:cNvPr>
          <p:cNvSpPr txBox="1">
            <a:spLocks noChangeArrowheads="1"/>
          </p:cNvSpPr>
          <p:nvPr/>
        </p:nvSpPr>
        <p:spPr bwMode="auto">
          <a:xfrm>
            <a:off x="3141664" y="9912351"/>
            <a:ext cx="34559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b="1">
                <a:solidFill>
                  <a:schemeClr val="bg1"/>
                </a:solidFill>
              </a:rPr>
              <a:t>The Study prepared by</a:t>
            </a:r>
          </a:p>
          <a:p>
            <a:pPr algn="ctr" eaLnBrk="1" hangingPunct="1">
              <a:spcBef>
                <a:spcPct val="50000"/>
              </a:spcBef>
            </a:pPr>
            <a:r>
              <a:rPr lang="en-AU" altLang="en-US" sz="1200" b="1">
                <a:solidFill>
                  <a:schemeClr val="bg1"/>
                </a:solidFill>
              </a:rPr>
              <a:t>L. M.  Ancell , 2010   Australia</a:t>
            </a:r>
          </a:p>
        </p:txBody>
      </p:sp>
      <p:sp>
        <p:nvSpPr>
          <p:cNvPr id="3082" name="Line 10">
            <a:extLst>
              <a:ext uri="{FF2B5EF4-FFF2-40B4-BE49-F238E27FC236}">
                <a16:creationId xmlns:a16="http://schemas.microsoft.com/office/drawing/2014/main" id="{4A2BB06C-B920-1E49-8761-25F79606A112}"/>
              </a:ext>
            </a:extLst>
          </p:cNvPr>
          <p:cNvSpPr>
            <a:spLocks noChangeShapeType="1"/>
          </p:cNvSpPr>
          <p:nvPr/>
        </p:nvSpPr>
        <p:spPr bwMode="auto">
          <a:xfrm>
            <a:off x="692151" y="9480550"/>
            <a:ext cx="201612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3" name="Line 11">
            <a:extLst>
              <a:ext uri="{FF2B5EF4-FFF2-40B4-BE49-F238E27FC236}">
                <a16:creationId xmlns:a16="http://schemas.microsoft.com/office/drawing/2014/main" id="{500235F2-5903-5C40-A99B-EB8578C5ABE0}"/>
              </a:ext>
            </a:extLst>
          </p:cNvPr>
          <p:cNvSpPr>
            <a:spLocks noChangeShapeType="1"/>
          </p:cNvSpPr>
          <p:nvPr/>
        </p:nvSpPr>
        <p:spPr bwMode="auto">
          <a:xfrm>
            <a:off x="908050"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Line 12">
            <a:extLst>
              <a:ext uri="{FF2B5EF4-FFF2-40B4-BE49-F238E27FC236}">
                <a16:creationId xmlns:a16="http://schemas.microsoft.com/office/drawing/2014/main" id="{8922C4F7-8F42-7F4B-9241-7ED86AEB8B26}"/>
              </a:ext>
            </a:extLst>
          </p:cNvPr>
          <p:cNvSpPr>
            <a:spLocks noChangeShapeType="1"/>
          </p:cNvSpPr>
          <p:nvPr/>
        </p:nvSpPr>
        <p:spPr bwMode="auto">
          <a:xfrm>
            <a:off x="765175" y="1143000"/>
            <a:ext cx="0" cy="8769350"/>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Line 13">
            <a:extLst>
              <a:ext uri="{FF2B5EF4-FFF2-40B4-BE49-F238E27FC236}">
                <a16:creationId xmlns:a16="http://schemas.microsoft.com/office/drawing/2014/main" id="{BB3AC83A-A07D-4D45-8C10-3D48A972B788}"/>
              </a:ext>
            </a:extLst>
          </p:cNvPr>
          <p:cNvSpPr>
            <a:spLocks noChangeShapeType="1"/>
          </p:cNvSpPr>
          <p:nvPr/>
        </p:nvSpPr>
        <p:spPr bwMode="auto">
          <a:xfrm>
            <a:off x="981075" y="1143001"/>
            <a:ext cx="0" cy="9345613"/>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AutoShape 14">
            <a:extLst>
              <a:ext uri="{FF2B5EF4-FFF2-40B4-BE49-F238E27FC236}">
                <a16:creationId xmlns:a16="http://schemas.microsoft.com/office/drawing/2014/main" id="{60C1233C-4BD7-A84C-ACF6-79F5C21ED441}"/>
              </a:ext>
            </a:extLst>
          </p:cNvPr>
          <p:cNvSpPr>
            <a:spLocks noChangeArrowheads="1"/>
          </p:cNvSpPr>
          <p:nvPr/>
        </p:nvSpPr>
        <p:spPr bwMode="auto">
          <a:xfrm flipH="1">
            <a:off x="1" y="9480550"/>
            <a:ext cx="1196975" cy="1295400"/>
          </a:xfrm>
          <a:prstGeom prst="triangle">
            <a:avLst>
              <a:gd name="adj" fmla="val 50000"/>
            </a:avLst>
          </a:prstGeom>
          <a:solidFill>
            <a:schemeClr val="tx1"/>
          </a:solidFill>
          <a:ln>
            <a:noFill/>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3087" name="Text Box 16">
            <a:extLst>
              <a:ext uri="{FF2B5EF4-FFF2-40B4-BE49-F238E27FC236}">
                <a16:creationId xmlns:a16="http://schemas.microsoft.com/office/drawing/2014/main" id="{35D7233C-0AF9-4E4C-A4AF-5E705D1645EA}"/>
              </a:ext>
            </a:extLst>
          </p:cNvPr>
          <p:cNvSpPr txBox="1">
            <a:spLocks noChangeArrowheads="1"/>
          </p:cNvSpPr>
          <p:nvPr/>
        </p:nvSpPr>
        <p:spPr bwMode="auto">
          <a:xfrm>
            <a:off x="3068639" y="8832851"/>
            <a:ext cx="34559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AU" altLang="en-US" sz="1000" b="1">
                <a:solidFill>
                  <a:schemeClr val="bg1"/>
                </a:solidFill>
              </a:rPr>
              <a:t>A  STUDY  IN  PRACTICAL CHRISTOLOGY  FOR  THE 21</a:t>
            </a:r>
            <a:r>
              <a:rPr lang="en-AU" altLang="en-US" sz="1000" b="1" baseline="30000">
                <a:solidFill>
                  <a:schemeClr val="bg1"/>
                </a:solidFill>
              </a:rPr>
              <a:t>ST</a:t>
            </a:r>
            <a:r>
              <a:rPr lang="en-AU" altLang="en-US" sz="1000" b="1">
                <a:solidFill>
                  <a:schemeClr val="bg1"/>
                </a:solidFill>
              </a:rPr>
              <a:t>  CENTURY</a:t>
            </a:r>
            <a:endParaRPr lang="en-AU" altLang="en-US" sz="1000"/>
          </a:p>
        </p:txBody>
      </p:sp>
      <p:sp>
        <p:nvSpPr>
          <p:cNvPr id="3088" name="WordArt 17">
            <a:extLst>
              <a:ext uri="{FF2B5EF4-FFF2-40B4-BE49-F238E27FC236}">
                <a16:creationId xmlns:a16="http://schemas.microsoft.com/office/drawing/2014/main" id="{2332ABDD-8925-FC4F-B940-36636AF0D5B2}"/>
              </a:ext>
            </a:extLst>
          </p:cNvPr>
          <p:cNvSpPr>
            <a:spLocks noChangeArrowheads="1" noChangeShapeType="1" noTextEdit="1"/>
          </p:cNvSpPr>
          <p:nvPr/>
        </p:nvSpPr>
        <p:spPr bwMode="auto">
          <a:xfrm>
            <a:off x="2997200" y="681672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
        <p:nvSpPr>
          <p:cNvPr id="18" name="WordArt 17">
            <a:extLst>
              <a:ext uri="{FF2B5EF4-FFF2-40B4-BE49-F238E27FC236}">
                <a16:creationId xmlns:a16="http://schemas.microsoft.com/office/drawing/2014/main" id="{2ED242D6-F628-7F4C-BE2B-BC43A2690EFC}"/>
              </a:ext>
            </a:extLst>
          </p:cNvPr>
          <p:cNvSpPr>
            <a:spLocks noChangeArrowheads="1" noChangeShapeType="1" noTextEdit="1"/>
          </p:cNvSpPr>
          <p:nvPr/>
        </p:nvSpPr>
        <p:spPr bwMode="auto">
          <a:xfrm rot="16200000">
            <a:off x="7854950" y="666432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23195778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Number Placeholder 3">
            <a:extLst>
              <a:ext uri="{FF2B5EF4-FFF2-40B4-BE49-F238E27FC236}">
                <a16:creationId xmlns:a16="http://schemas.microsoft.com/office/drawing/2014/main" id="{FB25A45C-629A-9A40-968D-82C46A9C46FD}"/>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49BE859-A539-2443-9F67-DD9A19B0C2BD}" type="slidenum">
              <a:rPr lang="en-AU" altLang="en-US"/>
              <a:pPr/>
              <a:t>96</a:t>
            </a:fld>
            <a:endParaRPr lang="en-AU" altLang="en-US"/>
          </a:p>
        </p:txBody>
      </p:sp>
      <p:sp>
        <p:nvSpPr>
          <p:cNvPr id="4098" name="Rectangle 2">
            <a:extLst>
              <a:ext uri="{FF2B5EF4-FFF2-40B4-BE49-F238E27FC236}">
                <a16:creationId xmlns:a16="http://schemas.microsoft.com/office/drawing/2014/main" id="{410BC597-6313-6B48-AB0B-032B184C0D42}"/>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4099" name="Group 3">
            <a:extLst>
              <a:ext uri="{FF2B5EF4-FFF2-40B4-BE49-F238E27FC236}">
                <a16:creationId xmlns:a16="http://schemas.microsoft.com/office/drawing/2014/main" id="{ED42C7FC-A073-064E-837B-3576B47D82ED}"/>
              </a:ext>
            </a:extLst>
          </p:cNvPr>
          <p:cNvGrpSpPr>
            <a:grpSpLocks/>
          </p:cNvGrpSpPr>
          <p:nvPr/>
        </p:nvGrpSpPr>
        <p:grpSpPr bwMode="auto">
          <a:xfrm>
            <a:off x="73024" y="711201"/>
            <a:ext cx="836612" cy="2030413"/>
            <a:chOff x="119" y="252"/>
            <a:chExt cx="527" cy="1279"/>
          </a:xfrm>
        </p:grpSpPr>
        <p:sp>
          <p:nvSpPr>
            <p:cNvPr id="4105" name="Rectangle 4">
              <a:extLst>
                <a:ext uri="{FF2B5EF4-FFF2-40B4-BE49-F238E27FC236}">
                  <a16:creationId xmlns:a16="http://schemas.microsoft.com/office/drawing/2014/main" id="{696FF2E8-3782-E149-9044-EAF2BF6E7BA8}"/>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106" name="Line 5">
              <a:extLst>
                <a:ext uri="{FF2B5EF4-FFF2-40B4-BE49-F238E27FC236}">
                  <a16:creationId xmlns:a16="http://schemas.microsoft.com/office/drawing/2014/main" id="{C0A0F106-BB7B-054E-BF9F-384F145F8D2C}"/>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7" name="Line 6">
              <a:extLst>
                <a:ext uri="{FF2B5EF4-FFF2-40B4-BE49-F238E27FC236}">
                  <a16:creationId xmlns:a16="http://schemas.microsoft.com/office/drawing/2014/main" id="{9682099A-2745-0341-B580-C46ED133559F}"/>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8" name="Text Box 7">
              <a:extLst>
                <a:ext uri="{FF2B5EF4-FFF2-40B4-BE49-F238E27FC236}">
                  <a16:creationId xmlns:a16="http://schemas.microsoft.com/office/drawing/2014/main" id="{57E27609-5732-9A42-A784-7CCC0BBD571C}"/>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4100" name="Text Box 8">
            <a:extLst>
              <a:ext uri="{FF2B5EF4-FFF2-40B4-BE49-F238E27FC236}">
                <a16:creationId xmlns:a16="http://schemas.microsoft.com/office/drawing/2014/main" id="{B0AF3956-E294-8B41-94DB-4F49B6CBFEAC}"/>
              </a:ext>
            </a:extLst>
          </p:cNvPr>
          <p:cNvSpPr txBox="1">
            <a:spLocks noChangeArrowheads="1"/>
          </p:cNvSpPr>
          <p:nvPr/>
        </p:nvSpPr>
        <p:spPr bwMode="auto">
          <a:xfrm>
            <a:off x="203201" y="1115695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4101" name="Text Box 9">
            <a:extLst>
              <a:ext uri="{FF2B5EF4-FFF2-40B4-BE49-F238E27FC236}">
                <a16:creationId xmlns:a16="http://schemas.microsoft.com/office/drawing/2014/main" id="{09EB86CF-85DC-3642-B5FC-54E004029B6D}"/>
              </a:ext>
            </a:extLst>
          </p:cNvPr>
          <p:cNvSpPr txBox="1">
            <a:spLocks noChangeArrowheads="1"/>
          </p:cNvSpPr>
          <p:nvPr/>
        </p:nvSpPr>
        <p:spPr bwMode="auto">
          <a:xfrm>
            <a:off x="0" y="3375025"/>
            <a:ext cx="981075"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Human </a:t>
            </a:r>
            <a:r>
              <a:rPr lang="en-AU" altLang="en-US" sz="1200" b="1">
                <a:solidFill>
                  <a:schemeClr val="bg1"/>
                </a:solidFill>
              </a:rPr>
              <a:t>Interest</a:t>
            </a:r>
            <a:r>
              <a:rPr lang="en-AU" altLang="en-US" sz="1000" b="1">
                <a:solidFill>
                  <a:schemeClr val="bg1"/>
                </a:solidFill>
              </a:rPr>
              <a:t> Story           of the       Day</a:t>
            </a:r>
          </a:p>
        </p:txBody>
      </p:sp>
      <p:sp>
        <p:nvSpPr>
          <p:cNvPr id="4102" name="WordArt 14">
            <a:extLst>
              <a:ext uri="{FF2B5EF4-FFF2-40B4-BE49-F238E27FC236}">
                <a16:creationId xmlns:a16="http://schemas.microsoft.com/office/drawing/2014/main" id="{7197D65C-068B-414B-AA53-E789C1F10181}"/>
              </a:ext>
            </a:extLst>
          </p:cNvPr>
          <p:cNvSpPr>
            <a:spLocks noChangeArrowheads="1" noChangeShapeType="1" noTextEdit="1"/>
          </p:cNvSpPr>
          <p:nvPr/>
        </p:nvSpPr>
        <p:spPr bwMode="auto">
          <a:xfrm>
            <a:off x="1427163" y="755651"/>
            <a:ext cx="4640262"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The   Faith   Of   Apollo   13</a:t>
            </a:r>
          </a:p>
        </p:txBody>
      </p:sp>
      <p:sp>
        <p:nvSpPr>
          <p:cNvPr id="4103" name="Text Box 15">
            <a:extLst>
              <a:ext uri="{FF2B5EF4-FFF2-40B4-BE49-F238E27FC236}">
                <a16:creationId xmlns:a16="http://schemas.microsoft.com/office/drawing/2014/main" id="{AFF65D0C-CD15-7447-885E-EB516D51E36A}"/>
              </a:ext>
            </a:extLst>
          </p:cNvPr>
          <p:cNvSpPr txBox="1">
            <a:spLocks noChangeArrowheads="1"/>
          </p:cNvSpPr>
          <p:nvPr/>
        </p:nvSpPr>
        <p:spPr bwMode="auto">
          <a:xfrm>
            <a:off x="1182689" y="1435101"/>
            <a:ext cx="5399087" cy="88639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n-AU" altLang="en-US" sz="1200" dirty="0"/>
              <a:t>“Houston.  We have had a problem.”    With these cold and chilling words, one of the great dramas of the 20</a:t>
            </a:r>
            <a:r>
              <a:rPr lang="en-AU" altLang="en-US" sz="1200" baseline="30000" dirty="0"/>
              <a:t>th</a:t>
            </a:r>
            <a:r>
              <a:rPr lang="en-AU" altLang="en-US" sz="1200" dirty="0"/>
              <a:t> century began.  James Lovell, Jack Swigert, and Fred </a:t>
            </a:r>
            <a:r>
              <a:rPr lang="en-AU" altLang="en-US" sz="1200" dirty="0" err="1"/>
              <a:t>Haise</a:t>
            </a:r>
            <a:r>
              <a:rPr lang="en-AU" altLang="en-US" sz="1200" dirty="0"/>
              <a:t> were aboard </a:t>
            </a:r>
            <a:r>
              <a:rPr lang="en-AU" altLang="en-US" sz="1200" b="1" dirty="0"/>
              <a:t>Apollo 13, </a:t>
            </a:r>
            <a:r>
              <a:rPr lang="en-AU" altLang="en-US" sz="1200" dirty="0"/>
              <a:t>bound for the moon.  We remember them for their bravery and their calm dependence on the men and women back in Houston who were assigned the task of bringing them home.</a:t>
            </a:r>
          </a:p>
          <a:p>
            <a:pPr algn="just" eaLnBrk="1" hangingPunct="1">
              <a:spcBef>
                <a:spcPct val="50000"/>
              </a:spcBef>
            </a:pPr>
            <a:r>
              <a:rPr lang="en-AU" altLang="en-US" sz="1200" dirty="0"/>
              <a:t>Ten hours into the flight to the moon, a tank had ruptured on the spaceship and everything changed very quickly.  They were called on to show a remarkable degree of faith in the people back home on earth to get them back.  There could be no hysterics and no collapses.  They had only inches within which to live in and there they had to stay until they were brought home.   Remarkable, truly a remarkable call was made on these three men.</a:t>
            </a:r>
          </a:p>
          <a:p>
            <a:pPr algn="just" eaLnBrk="1" hangingPunct="1">
              <a:spcBef>
                <a:spcPct val="50000"/>
              </a:spcBef>
            </a:pPr>
            <a:r>
              <a:rPr lang="en-AU" altLang="en-US" sz="1200" dirty="0"/>
              <a:t>But the most compelling side to this story is the faith that the men and women back in Houston had to exhibit to keep those three men focused on their safe return to earth.  Their faith in getting done that which had never been done before, nor even really planned was challenging to say the least.  It took everyone, doing his or her job, focused on the goal, praying for the best of outcomes, in the most intense of situations.</a:t>
            </a:r>
          </a:p>
          <a:p>
            <a:pPr algn="just" eaLnBrk="1" hangingPunct="1">
              <a:spcBef>
                <a:spcPct val="50000"/>
              </a:spcBef>
            </a:pPr>
            <a:r>
              <a:rPr lang="en-AU" altLang="en-US" sz="1200" dirty="0"/>
              <a:t>One of those who was called on to help was Ken Mattingly, one who had originally been scheduled to go on the flight.  He was a test pilot, an astronaut, and an aeronautical engineer.  An exposure to the measles had kept him back at the launch pad for Apollo 13 while the others in the team, and one replacement, Jack Swigert, took off on what was a once in a life time opportunity, a chance to actually walk on the moon.  For Mattingly it must have been a hard knock to take.  There was usually only one shot at walking on the moon and he had missed it.  </a:t>
            </a:r>
          </a:p>
          <a:p>
            <a:pPr algn="just" eaLnBrk="1" hangingPunct="1">
              <a:spcBef>
                <a:spcPct val="50000"/>
              </a:spcBef>
            </a:pPr>
            <a:r>
              <a:rPr lang="en-AU" altLang="en-US" sz="1200" dirty="0"/>
              <a:t>But now, Ken Mattingly, the man most experienced with what was on that spaceship had a job to do in helping these three men get to the moon, slingshot around it so they could get back to earth, as they conserved the air and the water, and especially the electricity, necessary for the journey.  A very big call for one left behind, a call for a true man of faith.  </a:t>
            </a:r>
          </a:p>
          <a:p>
            <a:pPr algn="just" eaLnBrk="1" hangingPunct="1">
              <a:spcBef>
                <a:spcPct val="50000"/>
              </a:spcBef>
            </a:pPr>
            <a:r>
              <a:rPr lang="en-AU" altLang="en-US" sz="1200" dirty="0"/>
              <a:t>Ken Mattingly’s mission, thrust upon him in the heat of the moment, was to coordinate the ground crews efforts to get the men home.  He could have had a lot of angst at this change of events, but the mission and the lives of the men on that mission, however, was the bigger thing, and he was up to it.   He had faith in his team, and he constantly keep sharing that faith with the men on the spacecraft.  It was his faith that so many looked to for guidance.</a:t>
            </a:r>
          </a:p>
          <a:p>
            <a:pPr algn="just" eaLnBrk="1" hangingPunct="1">
              <a:spcBef>
                <a:spcPct val="50000"/>
              </a:spcBef>
            </a:pPr>
            <a:r>
              <a:rPr lang="en-AU" altLang="en-US" sz="1200" dirty="0"/>
              <a:t>He holds a special position in the annals of the US space program.  He is a man who’s faith, and his ability to share that faith with others, saved three men’s lives from one of the most difficult of cases. He did so, a real team member, part of a group, willing to step in and serve when he was called on.   He is known as a steady man, a man of faith, and a man you can trust.  It is for this that he is a member of the Space Program’s ‘Hall of Fame’, not for having flown to the moon.</a:t>
            </a:r>
          </a:p>
          <a:p>
            <a:pPr algn="just" eaLnBrk="1" hangingPunct="1">
              <a:spcBef>
                <a:spcPct val="50000"/>
              </a:spcBef>
            </a:pPr>
            <a:endParaRPr lang="en-AU" altLang="en-US" sz="1200" dirty="0"/>
          </a:p>
        </p:txBody>
      </p:sp>
      <p:sp>
        <p:nvSpPr>
          <p:cNvPr id="4104" name="Text Box 16">
            <a:extLst>
              <a:ext uri="{FF2B5EF4-FFF2-40B4-BE49-F238E27FC236}">
                <a16:creationId xmlns:a16="http://schemas.microsoft.com/office/drawing/2014/main" id="{C3419085-973B-6148-9703-A1735A35C552}"/>
              </a:ext>
            </a:extLst>
          </p:cNvPr>
          <p:cNvSpPr txBox="1">
            <a:spLocks noChangeArrowheads="1"/>
          </p:cNvSpPr>
          <p:nvPr/>
        </p:nvSpPr>
        <p:spPr bwMode="auto">
          <a:xfrm>
            <a:off x="1331914" y="10166350"/>
            <a:ext cx="518318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200" dirty="0">
                <a:solidFill>
                  <a:srgbClr val="FF0000"/>
                </a:solidFill>
              </a:rPr>
              <a:t>There are lots of men of ‘faith’ in history, men whose ability to share that faith and conviction are what really made them the people they were.: for instance, one Winston Churchill</a:t>
            </a:r>
            <a:r>
              <a:rPr lang="en-AU" altLang="en-US" sz="1200" dirty="0">
                <a:solidFill>
                  <a:schemeClr val="bg1"/>
                </a:solidFill>
              </a:rPr>
              <a:t>.</a:t>
            </a:r>
          </a:p>
        </p:txBody>
      </p:sp>
      <p:sp>
        <p:nvSpPr>
          <p:cNvPr id="14" name="WordArt 17">
            <a:extLst>
              <a:ext uri="{FF2B5EF4-FFF2-40B4-BE49-F238E27FC236}">
                <a16:creationId xmlns:a16="http://schemas.microsoft.com/office/drawing/2014/main" id="{E89CB9EB-6F2C-AA42-8173-842898A199A7}"/>
              </a:ext>
            </a:extLst>
          </p:cNvPr>
          <p:cNvSpPr>
            <a:spLocks noChangeArrowheads="1" noChangeShapeType="1" noTextEdit="1"/>
          </p:cNvSpPr>
          <p:nvPr/>
        </p:nvSpPr>
        <p:spPr bwMode="auto">
          <a:xfrm rot="16200000">
            <a:off x="-1212850" y="715962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36526308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Number Placeholder 3">
            <a:extLst>
              <a:ext uri="{FF2B5EF4-FFF2-40B4-BE49-F238E27FC236}">
                <a16:creationId xmlns:a16="http://schemas.microsoft.com/office/drawing/2014/main" id="{08BAA71E-1E4F-8A42-9A58-2B5BAFDFB48B}"/>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0B12F9B-50E1-6E42-BC0D-ECA86B82E090}" type="slidenum">
              <a:rPr lang="en-AU" altLang="en-US"/>
              <a:pPr/>
              <a:t>97</a:t>
            </a:fld>
            <a:endParaRPr lang="en-AU" altLang="en-US"/>
          </a:p>
        </p:txBody>
      </p:sp>
      <p:sp>
        <p:nvSpPr>
          <p:cNvPr id="5122" name="Rectangle 2">
            <a:extLst>
              <a:ext uri="{FF2B5EF4-FFF2-40B4-BE49-F238E27FC236}">
                <a16:creationId xmlns:a16="http://schemas.microsoft.com/office/drawing/2014/main" id="{34284F05-37D5-FE49-93AE-1C1654D6C330}"/>
              </a:ext>
            </a:extLst>
          </p:cNvPr>
          <p:cNvSpPr>
            <a:spLocks noChangeArrowheads="1"/>
          </p:cNvSpPr>
          <p:nvPr/>
        </p:nvSpPr>
        <p:spPr bwMode="auto">
          <a:xfrm>
            <a:off x="1"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5123" name="Group 3">
            <a:extLst>
              <a:ext uri="{FF2B5EF4-FFF2-40B4-BE49-F238E27FC236}">
                <a16:creationId xmlns:a16="http://schemas.microsoft.com/office/drawing/2014/main" id="{FBA3893A-66A9-DF43-A4A1-E22D7B617161}"/>
              </a:ext>
            </a:extLst>
          </p:cNvPr>
          <p:cNvGrpSpPr>
            <a:grpSpLocks/>
          </p:cNvGrpSpPr>
          <p:nvPr/>
        </p:nvGrpSpPr>
        <p:grpSpPr bwMode="auto">
          <a:xfrm>
            <a:off x="188913" y="1416051"/>
            <a:ext cx="836612" cy="2030413"/>
            <a:chOff x="119" y="252"/>
            <a:chExt cx="527" cy="1279"/>
          </a:xfrm>
        </p:grpSpPr>
        <p:sp>
          <p:nvSpPr>
            <p:cNvPr id="5129" name="Rectangle 4">
              <a:extLst>
                <a:ext uri="{FF2B5EF4-FFF2-40B4-BE49-F238E27FC236}">
                  <a16:creationId xmlns:a16="http://schemas.microsoft.com/office/drawing/2014/main" id="{29768F5F-67DC-D44E-90FD-4844926563A1}"/>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5130" name="Line 5">
              <a:extLst>
                <a:ext uri="{FF2B5EF4-FFF2-40B4-BE49-F238E27FC236}">
                  <a16:creationId xmlns:a16="http://schemas.microsoft.com/office/drawing/2014/main" id="{9DCC337A-793C-6E4A-9C6C-485EF052B443}"/>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1" name="Line 6">
              <a:extLst>
                <a:ext uri="{FF2B5EF4-FFF2-40B4-BE49-F238E27FC236}">
                  <a16:creationId xmlns:a16="http://schemas.microsoft.com/office/drawing/2014/main" id="{2AD2F9D5-C0BE-5742-B3AD-2F84755B63B8}"/>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2" name="Text Box 7">
              <a:extLst>
                <a:ext uri="{FF2B5EF4-FFF2-40B4-BE49-F238E27FC236}">
                  <a16:creationId xmlns:a16="http://schemas.microsoft.com/office/drawing/2014/main" id="{C69C5CDC-9C49-2046-9ECA-3339D6A63ED2}"/>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a:solidFill>
                    <a:schemeClr val="bg1"/>
                  </a:solidFill>
                </a:rPr>
                <a:t>Hebrews</a:t>
              </a:r>
            </a:p>
          </p:txBody>
        </p:sp>
      </p:grpSp>
      <p:sp>
        <p:nvSpPr>
          <p:cNvPr id="5124" name="Text Box 8">
            <a:extLst>
              <a:ext uri="{FF2B5EF4-FFF2-40B4-BE49-F238E27FC236}">
                <a16:creationId xmlns:a16="http://schemas.microsoft.com/office/drawing/2014/main" id="{887EB6B4-0300-EE46-A16D-96C955421265}"/>
              </a:ext>
            </a:extLst>
          </p:cNvPr>
          <p:cNvSpPr txBox="1">
            <a:spLocks noChangeArrowheads="1"/>
          </p:cNvSpPr>
          <p:nvPr/>
        </p:nvSpPr>
        <p:spPr bwMode="auto">
          <a:xfrm>
            <a:off x="188913" y="38639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a:solidFill>
                  <a:schemeClr val="bg1"/>
                </a:solidFill>
              </a:rPr>
              <a:t>The Actual Text</a:t>
            </a:r>
          </a:p>
        </p:txBody>
      </p:sp>
      <p:sp>
        <p:nvSpPr>
          <p:cNvPr id="5125" name="Text Box 9">
            <a:extLst>
              <a:ext uri="{FF2B5EF4-FFF2-40B4-BE49-F238E27FC236}">
                <a16:creationId xmlns:a16="http://schemas.microsoft.com/office/drawing/2014/main" id="{BB28BB56-CCE1-154D-9354-86C145762DFA}"/>
              </a:ext>
            </a:extLst>
          </p:cNvPr>
          <p:cNvSpPr txBox="1">
            <a:spLocks noChangeArrowheads="1"/>
          </p:cNvSpPr>
          <p:nvPr/>
        </p:nvSpPr>
        <p:spPr bwMode="auto">
          <a:xfrm>
            <a:off x="184151" y="1113790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5126" name="Text Box 13">
            <a:extLst>
              <a:ext uri="{FF2B5EF4-FFF2-40B4-BE49-F238E27FC236}">
                <a16:creationId xmlns:a16="http://schemas.microsoft.com/office/drawing/2014/main" id="{2325EDE0-A20D-AD41-947C-54E442592C63}"/>
              </a:ext>
            </a:extLst>
          </p:cNvPr>
          <p:cNvSpPr txBox="1">
            <a:spLocks noChangeArrowheads="1"/>
          </p:cNvSpPr>
          <p:nvPr/>
        </p:nvSpPr>
        <p:spPr bwMode="auto">
          <a:xfrm>
            <a:off x="1412876" y="3432176"/>
            <a:ext cx="4968875" cy="6924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a:t>11:1 </a:t>
            </a:r>
            <a:r>
              <a:rPr lang="en-AU" altLang="en-US" sz="1200">
                <a:solidFill>
                  <a:srgbClr val="CC0000"/>
                </a:solidFill>
              </a:rPr>
              <a:t>Now faith is the assurance of things hoped for, the conviction of things not seen</a:t>
            </a:r>
            <a:r>
              <a:rPr lang="en-AU" altLang="en-US" sz="1200"/>
              <a:t>. 2 For by it the men of old gained approval. 3 </a:t>
            </a:r>
            <a:r>
              <a:rPr lang="en-AU" altLang="en-US" sz="1200">
                <a:solidFill>
                  <a:schemeClr val="accent2"/>
                </a:solidFill>
              </a:rPr>
              <a:t>By faith</a:t>
            </a:r>
            <a:r>
              <a:rPr lang="en-AU" altLang="en-US" sz="1200"/>
              <a:t> we understand that the worlds were prepared by the word of God, so that what is seen was not made out of things which are visible. 4 </a:t>
            </a:r>
            <a:r>
              <a:rPr lang="en-AU" altLang="en-US" sz="1200">
                <a:solidFill>
                  <a:schemeClr val="accent2"/>
                </a:solidFill>
              </a:rPr>
              <a:t>By faith</a:t>
            </a:r>
            <a:r>
              <a:rPr lang="en-AU" altLang="en-US" sz="1200"/>
              <a:t> </a:t>
            </a:r>
            <a:r>
              <a:rPr lang="en-AU" altLang="en-US" sz="1200" b="1"/>
              <a:t>Abel</a:t>
            </a:r>
            <a:r>
              <a:rPr lang="en-AU" altLang="en-US" sz="1200"/>
              <a:t> offered to God a better sacrifice than </a:t>
            </a:r>
            <a:r>
              <a:rPr lang="en-AU" altLang="en-US" sz="1200" b="1"/>
              <a:t>Cain</a:t>
            </a:r>
            <a:r>
              <a:rPr lang="en-AU" altLang="en-US" sz="1200"/>
              <a:t>, through which he obtained the testimony that he was righteous, God testifying about his gifts, and through faith, though he is dead, he still speaks. 5 </a:t>
            </a:r>
            <a:r>
              <a:rPr lang="en-AU" altLang="en-US" sz="1200">
                <a:solidFill>
                  <a:schemeClr val="accent2"/>
                </a:solidFill>
              </a:rPr>
              <a:t>By faith</a:t>
            </a:r>
            <a:r>
              <a:rPr lang="en-AU" altLang="en-US" sz="1200"/>
              <a:t> </a:t>
            </a:r>
            <a:r>
              <a:rPr lang="en-AU" altLang="en-US" sz="1200" b="1"/>
              <a:t>Enoch</a:t>
            </a:r>
            <a:r>
              <a:rPr lang="en-AU" altLang="en-US" sz="1200"/>
              <a:t> was taken up so that he should not see death; and he was not found because God took him up; for he obtained the witness that before his being taken up he was pleasing to God. 6 And </a:t>
            </a:r>
            <a:r>
              <a:rPr lang="en-AU" altLang="en-US" sz="1200">
                <a:solidFill>
                  <a:srgbClr val="CC0000"/>
                </a:solidFill>
              </a:rPr>
              <a:t>without faith it is impossible to please Him, for he who comes to God must believe that He is, and that He is a rewarder of those who seek Him</a:t>
            </a:r>
            <a:r>
              <a:rPr lang="en-AU" altLang="en-US" sz="1200"/>
              <a:t>. 7 </a:t>
            </a:r>
            <a:r>
              <a:rPr lang="en-AU" altLang="en-US" sz="1200">
                <a:solidFill>
                  <a:schemeClr val="accent2"/>
                </a:solidFill>
              </a:rPr>
              <a:t>By faith</a:t>
            </a:r>
            <a:r>
              <a:rPr lang="en-AU" altLang="en-US" sz="1200"/>
              <a:t> </a:t>
            </a:r>
            <a:r>
              <a:rPr lang="en-AU" altLang="en-US" sz="1200" b="1"/>
              <a:t>Noah,</a:t>
            </a:r>
            <a:r>
              <a:rPr lang="en-AU" altLang="en-US" sz="1200"/>
              <a:t> being warned by God about things not yet seen, in reverence prepared an ark for the salvation of his household, by which he condemned the world, and became an heir of the righteousness which is according to faith. 8 </a:t>
            </a:r>
            <a:r>
              <a:rPr lang="en-AU" altLang="en-US" sz="1200">
                <a:solidFill>
                  <a:schemeClr val="accent2"/>
                </a:solidFill>
              </a:rPr>
              <a:t>By faith</a:t>
            </a:r>
            <a:r>
              <a:rPr lang="en-AU" altLang="en-US" sz="1200"/>
              <a:t> </a:t>
            </a:r>
            <a:r>
              <a:rPr lang="en-AU" altLang="en-US" sz="1200" b="1"/>
              <a:t>Abraham,</a:t>
            </a:r>
            <a:r>
              <a:rPr lang="en-AU" altLang="en-US" sz="1200"/>
              <a:t> when he was called, obeyed by going out to a place which he was to receive for an inheritance; and he went out, not knowing where he was going. 9 </a:t>
            </a:r>
            <a:r>
              <a:rPr lang="en-AU" altLang="en-US" sz="1200">
                <a:solidFill>
                  <a:schemeClr val="accent2"/>
                </a:solidFill>
              </a:rPr>
              <a:t>By faith</a:t>
            </a:r>
            <a:r>
              <a:rPr lang="en-AU" altLang="en-US" sz="1200"/>
              <a:t> he lived as an alien in the land of promise, as in a foreign land, dwelling in tents with Isaac and Jacob, fellow heirs of the same promise; 10 for he was looking for the city which has foundations, whose architect and builder is God. 11 </a:t>
            </a:r>
            <a:r>
              <a:rPr lang="en-AU" altLang="en-US" sz="1200">
                <a:solidFill>
                  <a:schemeClr val="accent2"/>
                </a:solidFill>
              </a:rPr>
              <a:t>By faith</a:t>
            </a:r>
            <a:r>
              <a:rPr lang="en-AU" altLang="en-US" sz="1200"/>
              <a:t> even </a:t>
            </a:r>
            <a:r>
              <a:rPr lang="en-AU" altLang="en-US" sz="1200" b="1"/>
              <a:t>Sarah</a:t>
            </a:r>
            <a:r>
              <a:rPr lang="en-AU" altLang="en-US" sz="1200"/>
              <a:t> herself received ability to conceive, even beyond the proper time of life, since she considered Him faithful who had promised; 12 therefore, also, there was born of one man, and him as good as dead at that, as many descendants as the stars of heaven in number, and innumerable as the sand which is by the seashore. </a:t>
            </a:r>
          </a:p>
          <a:p>
            <a:pPr algn="just" eaLnBrk="1" hangingPunct="1"/>
            <a:endParaRPr lang="en-AU" altLang="en-US" sz="1200"/>
          </a:p>
          <a:p>
            <a:pPr algn="just" eaLnBrk="1" hangingPunct="1"/>
            <a:r>
              <a:rPr lang="en-AU" altLang="en-US" sz="1200"/>
              <a:t>13 </a:t>
            </a:r>
            <a:r>
              <a:rPr lang="en-AU" altLang="en-US" sz="1200">
                <a:solidFill>
                  <a:srgbClr val="CC0000"/>
                </a:solidFill>
              </a:rPr>
              <a:t>All these died in faith, without receiving the promises, but having seen them and having welcomed them from a distance, and having confessed that they were strangers and exiles on the earth</a:t>
            </a:r>
            <a:r>
              <a:rPr lang="en-AU" altLang="en-US" sz="1200"/>
              <a:t>. 14 For those who say such things make it clear that they are seeking a country of their own. 15 And indeed if they had been thinking of that country from which they went out, they would have had opportunity to return. 16 But as it is, </a:t>
            </a:r>
            <a:r>
              <a:rPr lang="en-AU" altLang="en-US" sz="1200">
                <a:solidFill>
                  <a:srgbClr val="CC0000"/>
                </a:solidFill>
              </a:rPr>
              <a:t>they desire a better country, that is a heavenly one. Therefore God is not ashamed to be called their God; for He has prepared a city for them. </a:t>
            </a:r>
          </a:p>
        </p:txBody>
      </p:sp>
      <p:sp>
        <p:nvSpPr>
          <p:cNvPr id="5127" name="WordArt 14">
            <a:extLst>
              <a:ext uri="{FF2B5EF4-FFF2-40B4-BE49-F238E27FC236}">
                <a16:creationId xmlns:a16="http://schemas.microsoft.com/office/drawing/2014/main" id="{491A240F-ABA9-DC4D-A5EE-2933628F2FE6}"/>
              </a:ext>
            </a:extLst>
          </p:cNvPr>
          <p:cNvSpPr>
            <a:spLocks noChangeArrowheads="1" noChangeShapeType="1" noTextEdit="1"/>
          </p:cNvSpPr>
          <p:nvPr/>
        </p:nvSpPr>
        <p:spPr bwMode="auto">
          <a:xfrm>
            <a:off x="1341439" y="2351088"/>
            <a:ext cx="2886075"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11:1-16</a:t>
            </a:r>
          </a:p>
        </p:txBody>
      </p:sp>
      <p:sp>
        <p:nvSpPr>
          <p:cNvPr id="5128" name="WordArt 15">
            <a:extLst>
              <a:ext uri="{FF2B5EF4-FFF2-40B4-BE49-F238E27FC236}">
                <a16:creationId xmlns:a16="http://schemas.microsoft.com/office/drawing/2014/main" id="{92405241-CC60-1143-9DFD-ACBDEF1D1EF7}"/>
              </a:ext>
            </a:extLst>
          </p:cNvPr>
          <p:cNvSpPr>
            <a:spLocks noChangeArrowheads="1" noChangeShapeType="1" noTextEdit="1"/>
          </p:cNvSpPr>
          <p:nvPr/>
        </p:nvSpPr>
        <p:spPr bwMode="auto">
          <a:xfrm>
            <a:off x="1268414" y="1416051"/>
            <a:ext cx="5113337" cy="358775"/>
          </a:xfrm>
          <a:prstGeom prst="rect">
            <a:avLst/>
          </a:prstGeom>
        </p:spPr>
        <p:txBody>
          <a:bodyPr wrap="none" fromWordArt="1">
            <a:prstTxWarp prst="textPlain">
              <a:avLst>
                <a:gd name="adj" fmla="val 50000"/>
              </a:avLst>
            </a:prstTxWarp>
          </a:bodyPr>
          <a:lstStyle/>
          <a:p>
            <a:pPr algn="ctr"/>
            <a:r>
              <a:rPr lang="en-US" sz="3600" i="1" kern="10">
                <a:ln w="9525">
                  <a:solidFill>
                    <a:srgbClr val="000000"/>
                  </a:solidFill>
                  <a:round/>
                  <a:headEnd/>
                  <a:tailEnd/>
                </a:ln>
                <a:solidFill>
                  <a:srgbClr val="000000"/>
                </a:solidFill>
                <a:latin typeface="Arial Black" panose="020B0604020202020204" pitchFamily="34" charset="0"/>
                <a:cs typeface="Arial Black" panose="020B0604020202020204" pitchFamily="34" charset="0"/>
              </a:rPr>
              <a:t>Read First, but tell them this is going to be a sermon about 30 minutes long.</a:t>
            </a:r>
          </a:p>
        </p:txBody>
      </p:sp>
      <p:sp>
        <p:nvSpPr>
          <p:cNvPr id="14" name="WordArt 17">
            <a:extLst>
              <a:ext uri="{FF2B5EF4-FFF2-40B4-BE49-F238E27FC236}">
                <a16:creationId xmlns:a16="http://schemas.microsoft.com/office/drawing/2014/main" id="{E27D9AD8-CB06-9C49-BF81-4CA59FADFE79}"/>
              </a:ext>
            </a:extLst>
          </p:cNvPr>
          <p:cNvSpPr>
            <a:spLocks noChangeArrowheads="1" noChangeShapeType="1" noTextEdit="1"/>
          </p:cNvSpPr>
          <p:nvPr/>
        </p:nvSpPr>
        <p:spPr bwMode="auto">
          <a:xfrm rot="16200000">
            <a:off x="-1117600" y="69119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243733162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Number Placeholder 3">
            <a:extLst>
              <a:ext uri="{FF2B5EF4-FFF2-40B4-BE49-F238E27FC236}">
                <a16:creationId xmlns:a16="http://schemas.microsoft.com/office/drawing/2014/main" id="{CF3DC6A9-C04D-6D4E-BAA7-EF622E6FE9BE}"/>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1497EA8-8494-A14A-A9A7-3D280C1FDBA0}" type="slidenum">
              <a:rPr lang="en-AU" altLang="en-US"/>
              <a:pPr/>
              <a:t>98</a:t>
            </a:fld>
            <a:endParaRPr lang="en-AU" altLang="en-US"/>
          </a:p>
        </p:txBody>
      </p:sp>
      <p:sp>
        <p:nvSpPr>
          <p:cNvPr id="6146" name="Rectangle 2">
            <a:extLst>
              <a:ext uri="{FF2B5EF4-FFF2-40B4-BE49-F238E27FC236}">
                <a16:creationId xmlns:a16="http://schemas.microsoft.com/office/drawing/2014/main" id="{3C1424C6-8F5A-3F40-B712-02F801152F98}"/>
              </a:ext>
            </a:extLst>
          </p:cNvPr>
          <p:cNvSpPr>
            <a:spLocks noChangeArrowheads="1"/>
          </p:cNvSpPr>
          <p:nvPr/>
        </p:nvSpPr>
        <p:spPr bwMode="auto">
          <a:xfrm>
            <a:off x="0" y="0"/>
            <a:ext cx="1052513" cy="12192000"/>
          </a:xfrm>
          <a:prstGeom prst="rect">
            <a:avLst/>
          </a:prstGeom>
          <a:gradFill rotWithShape="1">
            <a:gsLst>
              <a:gs pos="0">
                <a:srgbClr val="000066"/>
              </a:gs>
              <a:gs pos="100000">
                <a:srgbClr val="00002F"/>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6147" name="Group 3">
            <a:extLst>
              <a:ext uri="{FF2B5EF4-FFF2-40B4-BE49-F238E27FC236}">
                <a16:creationId xmlns:a16="http://schemas.microsoft.com/office/drawing/2014/main" id="{24A0166A-7FE8-6643-9B66-2694D27DBD66}"/>
              </a:ext>
            </a:extLst>
          </p:cNvPr>
          <p:cNvGrpSpPr>
            <a:grpSpLocks/>
          </p:cNvGrpSpPr>
          <p:nvPr/>
        </p:nvGrpSpPr>
        <p:grpSpPr bwMode="auto">
          <a:xfrm>
            <a:off x="209550" y="692151"/>
            <a:ext cx="836612" cy="2030413"/>
            <a:chOff x="119" y="252"/>
            <a:chExt cx="527" cy="1279"/>
          </a:xfrm>
        </p:grpSpPr>
        <p:sp>
          <p:nvSpPr>
            <p:cNvPr id="6152" name="Rectangle 4">
              <a:extLst>
                <a:ext uri="{FF2B5EF4-FFF2-40B4-BE49-F238E27FC236}">
                  <a16:creationId xmlns:a16="http://schemas.microsoft.com/office/drawing/2014/main" id="{0A49B7A2-0142-ED4A-8004-E008DFDD193F}"/>
                </a:ext>
              </a:extLst>
            </p:cNvPr>
            <p:cNvSpPr>
              <a:spLocks noChangeArrowheads="1"/>
            </p:cNvSpPr>
            <p:nvPr/>
          </p:nvSpPr>
          <p:spPr bwMode="auto">
            <a:xfrm>
              <a:off x="119" y="252"/>
              <a:ext cx="527" cy="100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53" name="Line 5">
              <a:extLst>
                <a:ext uri="{FF2B5EF4-FFF2-40B4-BE49-F238E27FC236}">
                  <a16:creationId xmlns:a16="http://schemas.microsoft.com/office/drawing/2014/main" id="{8FC4D76D-1BDE-8C4A-8565-B04E9281466A}"/>
                </a:ext>
              </a:extLst>
            </p:cNvPr>
            <p:cNvSpPr>
              <a:spLocks noChangeShapeType="1"/>
            </p:cNvSpPr>
            <p:nvPr/>
          </p:nvSpPr>
          <p:spPr bwMode="auto">
            <a:xfrm>
              <a:off x="482" y="315"/>
              <a:ext cx="0" cy="1172"/>
            </a:xfrm>
            <a:prstGeom prst="line">
              <a:avLst/>
            </a:prstGeom>
            <a:noFill/>
            <a:ln w="28575">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4" name="Line 6">
              <a:extLst>
                <a:ext uri="{FF2B5EF4-FFF2-40B4-BE49-F238E27FC236}">
                  <a16:creationId xmlns:a16="http://schemas.microsoft.com/office/drawing/2014/main" id="{960FDE2C-C5FB-5347-992E-07A30798A832}"/>
                </a:ext>
              </a:extLst>
            </p:cNvPr>
            <p:cNvSpPr>
              <a:spLocks noChangeShapeType="1"/>
            </p:cNvSpPr>
            <p:nvPr/>
          </p:nvSpPr>
          <p:spPr bwMode="auto">
            <a:xfrm flipH="1">
              <a:off x="527" y="315"/>
              <a:ext cx="0" cy="1172"/>
            </a:xfrm>
            <a:prstGeom prst="line">
              <a:avLst/>
            </a:prstGeom>
            <a:noFill/>
            <a:ln w="76200">
              <a:solidFill>
                <a:srgbClr val="99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5" name="Text Box 7">
              <a:extLst>
                <a:ext uri="{FF2B5EF4-FFF2-40B4-BE49-F238E27FC236}">
                  <a16:creationId xmlns:a16="http://schemas.microsoft.com/office/drawing/2014/main" id="{7C25E784-01E8-5D4A-A5C1-BA685DC5311F}"/>
                </a:ext>
              </a:extLst>
            </p:cNvPr>
            <p:cNvSpPr txBox="1">
              <a:spLocks noChangeArrowheads="1"/>
            </p:cNvSpPr>
            <p:nvPr/>
          </p:nvSpPr>
          <p:spPr bwMode="auto">
            <a:xfrm>
              <a:off x="210" y="262"/>
              <a:ext cx="227"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b="1" dirty="0">
                  <a:solidFill>
                    <a:schemeClr val="bg1"/>
                  </a:solidFill>
                </a:rPr>
                <a:t>Hebrews</a:t>
              </a:r>
            </a:p>
          </p:txBody>
        </p:sp>
      </p:grpSp>
      <p:sp>
        <p:nvSpPr>
          <p:cNvPr id="6148" name="Text Box 8">
            <a:extLst>
              <a:ext uri="{FF2B5EF4-FFF2-40B4-BE49-F238E27FC236}">
                <a16:creationId xmlns:a16="http://schemas.microsoft.com/office/drawing/2014/main" id="{B9228600-1804-A544-8D77-35C9E1B3B476}"/>
              </a:ext>
            </a:extLst>
          </p:cNvPr>
          <p:cNvSpPr txBox="1">
            <a:spLocks noChangeArrowheads="1"/>
          </p:cNvSpPr>
          <p:nvPr/>
        </p:nvSpPr>
        <p:spPr bwMode="auto">
          <a:xfrm>
            <a:off x="188913" y="2987676"/>
            <a:ext cx="7921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AU" altLang="en-US" sz="1000" b="1" dirty="0">
                <a:solidFill>
                  <a:schemeClr val="bg1"/>
                </a:solidFill>
              </a:rPr>
              <a:t>The Actual Text</a:t>
            </a:r>
          </a:p>
        </p:txBody>
      </p:sp>
      <p:sp>
        <p:nvSpPr>
          <p:cNvPr id="6149" name="Text Box 9">
            <a:extLst>
              <a:ext uri="{FF2B5EF4-FFF2-40B4-BE49-F238E27FC236}">
                <a16:creationId xmlns:a16="http://schemas.microsoft.com/office/drawing/2014/main" id="{1B99841A-DEB1-B54F-916E-3A62422454C2}"/>
              </a:ext>
            </a:extLst>
          </p:cNvPr>
          <p:cNvSpPr txBox="1">
            <a:spLocks noChangeArrowheads="1"/>
          </p:cNvSpPr>
          <p:nvPr/>
        </p:nvSpPr>
        <p:spPr bwMode="auto">
          <a:xfrm>
            <a:off x="317501" y="11137901"/>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AU" altLang="en-US" b="1">
                <a:solidFill>
                  <a:schemeClr val="bg1"/>
                </a:solidFill>
              </a:rPr>
              <a:t>L12</a:t>
            </a:r>
          </a:p>
        </p:txBody>
      </p:sp>
      <p:sp>
        <p:nvSpPr>
          <p:cNvPr id="6150" name="Text Box 13">
            <a:extLst>
              <a:ext uri="{FF2B5EF4-FFF2-40B4-BE49-F238E27FC236}">
                <a16:creationId xmlns:a16="http://schemas.microsoft.com/office/drawing/2014/main" id="{5B5382D7-230B-6144-8DCD-D148383585AB}"/>
              </a:ext>
            </a:extLst>
          </p:cNvPr>
          <p:cNvSpPr txBox="1">
            <a:spLocks noChangeArrowheads="1"/>
          </p:cNvSpPr>
          <p:nvPr/>
        </p:nvSpPr>
        <p:spPr bwMode="auto">
          <a:xfrm>
            <a:off x="1412875" y="2135188"/>
            <a:ext cx="4895850" cy="840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AU" altLang="en-US" sz="1200"/>
              <a:t>17 By faith </a:t>
            </a:r>
            <a:r>
              <a:rPr lang="en-AU" altLang="en-US" sz="1200" b="1"/>
              <a:t>Abraham</a:t>
            </a:r>
            <a:r>
              <a:rPr lang="en-AU" altLang="en-US" sz="1200"/>
              <a:t>, when he was tested, offered up </a:t>
            </a:r>
            <a:r>
              <a:rPr lang="en-AU" altLang="en-US" sz="1200" b="1"/>
              <a:t>Isaac</a:t>
            </a:r>
            <a:r>
              <a:rPr lang="en-AU" altLang="en-US" sz="1200"/>
              <a:t>; and he who had received the promises was offering up his only begotten son; 18 it was he to whom it was said, "In Isaac your descendants shall be called." 19 </a:t>
            </a:r>
            <a:r>
              <a:rPr lang="en-AU" altLang="en-US" sz="1200" u="sng">
                <a:solidFill>
                  <a:srgbClr val="CC0000"/>
                </a:solidFill>
              </a:rPr>
              <a:t>He considered that God is able to raise men even from the dead; from which he also received him back as a type</a:t>
            </a:r>
            <a:r>
              <a:rPr lang="en-AU" altLang="en-US" sz="1200"/>
              <a:t>. 20 </a:t>
            </a:r>
            <a:r>
              <a:rPr lang="en-AU" altLang="en-US" sz="1200">
                <a:solidFill>
                  <a:schemeClr val="accent2"/>
                </a:solidFill>
              </a:rPr>
              <a:t>By faith</a:t>
            </a:r>
            <a:r>
              <a:rPr lang="en-AU" altLang="en-US" sz="1200"/>
              <a:t> </a:t>
            </a:r>
            <a:r>
              <a:rPr lang="en-AU" altLang="en-US" sz="1200" b="1"/>
              <a:t>Isaac</a:t>
            </a:r>
            <a:r>
              <a:rPr lang="en-AU" altLang="en-US" sz="1200"/>
              <a:t> blessed </a:t>
            </a:r>
            <a:r>
              <a:rPr lang="en-AU" altLang="en-US" sz="1200" b="1"/>
              <a:t>Jacob</a:t>
            </a:r>
            <a:r>
              <a:rPr lang="en-AU" altLang="en-US" sz="1200"/>
              <a:t> and </a:t>
            </a:r>
            <a:r>
              <a:rPr lang="en-AU" altLang="en-US" sz="1200" b="1"/>
              <a:t>Esau</a:t>
            </a:r>
            <a:r>
              <a:rPr lang="en-AU" altLang="en-US" sz="1200"/>
              <a:t>, even regarding things to come. 21 By faith Jacob, as he was dying, blessed each of the </a:t>
            </a:r>
            <a:r>
              <a:rPr lang="en-AU" altLang="en-US" sz="1200" b="1"/>
              <a:t>sons of Joseph</a:t>
            </a:r>
            <a:r>
              <a:rPr lang="en-AU" altLang="en-US" sz="1200"/>
              <a:t>, and worshiped, leaning on the top of his staff. 22 </a:t>
            </a:r>
            <a:r>
              <a:rPr lang="en-AU" altLang="en-US" sz="1200">
                <a:solidFill>
                  <a:schemeClr val="accent2"/>
                </a:solidFill>
              </a:rPr>
              <a:t>By faith</a:t>
            </a:r>
            <a:r>
              <a:rPr lang="en-AU" altLang="en-US" sz="1200"/>
              <a:t> </a:t>
            </a:r>
            <a:r>
              <a:rPr lang="en-AU" altLang="en-US" sz="1200" b="1"/>
              <a:t>Joseph</a:t>
            </a:r>
            <a:r>
              <a:rPr lang="en-AU" altLang="en-US" sz="1200"/>
              <a:t>, when he was dying, made mention of the exodus of the sons of Israel, and gave orders concerning his bones. 23 </a:t>
            </a:r>
            <a:r>
              <a:rPr lang="en-AU" altLang="en-US" sz="1200">
                <a:solidFill>
                  <a:schemeClr val="accent2"/>
                </a:solidFill>
              </a:rPr>
              <a:t>By faith</a:t>
            </a:r>
            <a:r>
              <a:rPr lang="en-AU" altLang="en-US" sz="1200"/>
              <a:t> </a:t>
            </a:r>
            <a:r>
              <a:rPr lang="en-AU" altLang="en-US" sz="1200" b="1"/>
              <a:t>Moses</a:t>
            </a:r>
            <a:r>
              <a:rPr lang="en-AU" altLang="en-US" sz="1200"/>
              <a:t>, when he was born, was hidden for three months by </a:t>
            </a:r>
            <a:r>
              <a:rPr lang="en-AU" altLang="en-US" sz="1200" b="1"/>
              <a:t>his parents,</a:t>
            </a:r>
            <a:r>
              <a:rPr lang="en-AU" altLang="en-US" sz="1200"/>
              <a:t> because they saw he was a beautiful child; and they were not afraid of the king's edict. 24 </a:t>
            </a:r>
            <a:r>
              <a:rPr lang="en-AU" altLang="en-US" sz="1200">
                <a:solidFill>
                  <a:schemeClr val="accent2"/>
                </a:solidFill>
              </a:rPr>
              <a:t>By faith</a:t>
            </a:r>
            <a:r>
              <a:rPr lang="en-AU" altLang="en-US" sz="1200"/>
              <a:t> </a:t>
            </a:r>
            <a:r>
              <a:rPr lang="en-AU" altLang="en-US" sz="1200" b="1"/>
              <a:t>Moses</a:t>
            </a:r>
            <a:r>
              <a:rPr lang="en-AU" altLang="en-US" sz="1200"/>
              <a:t>, when he had grown up, refused to be called the son of Pharaoh's daughter; 25 </a:t>
            </a:r>
            <a:r>
              <a:rPr lang="en-AU" altLang="en-US" sz="1200" u="sng"/>
              <a:t>choosing rather to endure ill-treatment with the people of God, than to enjoy the passing pleasures of sin; 26 considering the reproach of Christ greater riches than the treasures of Egypt; for he was looking to the reward.</a:t>
            </a:r>
            <a:r>
              <a:rPr lang="en-AU" altLang="en-US" sz="1200"/>
              <a:t> 27 </a:t>
            </a:r>
            <a:r>
              <a:rPr lang="en-AU" altLang="en-US" sz="1200">
                <a:solidFill>
                  <a:schemeClr val="accent2"/>
                </a:solidFill>
              </a:rPr>
              <a:t>By faith</a:t>
            </a:r>
            <a:r>
              <a:rPr lang="en-AU" altLang="en-US" sz="1200"/>
              <a:t> he left Egypt, not fearing the wrath of the king; for he endured, as seeing Him who is unseen. 28 </a:t>
            </a:r>
            <a:r>
              <a:rPr lang="en-AU" altLang="en-US" sz="1200">
                <a:solidFill>
                  <a:schemeClr val="accent2"/>
                </a:solidFill>
              </a:rPr>
              <a:t>By faith</a:t>
            </a:r>
            <a:r>
              <a:rPr lang="en-AU" altLang="en-US" sz="1200"/>
              <a:t> he kept the Passover and the sprinkling of the blood, so that he who destroyed the first-born might not touch them. 29 </a:t>
            </a:r>
            <a:r>
              <a:rPr lang="en-AU" altLang="en-US" sz="1200">
                <a:solidFill>
                  <a:schemeClr val="accent2"/>
                </a:solidFill>
              </a:rPr>
              <a:t>By faith</a:t>
            </a:r>
            <a:r>
              <a:rPr lang="en-AU" altLang="en-US" sz="1200"/>
              <a:t> t</a:t>
            </a:r>
            <a:r>
              <a:rPr lang="en-AU" altLang="en-US" sz="1200" b="1"/>
              <a:t>hey </a:t>
            </a:r>
            <a:r>
              <a:rPr lang="en-AU" altLang="en-US" sz="1200"/>
              <a:t>passed through the Red Sea as though they were passing through dry land; and the Egyptians, when they attempted it, were drowned. 30 </a:t>
            </a:r>
            <a:r>
              <a:rPr lang="en-AU" altLang="en-US" sz="1200">
                <a:solidFill>
                  <a:schemeClr val="accent2"/>
                </a:solidFill>
              </a:rPr>
              <a:t>By faith</a:t>
            </a:r>
            <a:r>
              <a:rPr lang="en-AU" altLang="en-US" sz="1200"/>
              <a:t> the </a:t>
            </a:r>
            <a:r>
              <a:rPr lang="en-AU" altLang="en-US" sz="1200" b="1"/>
              <a:t>walls of Jericho</a:t>
            </a:r>
            <a:r>
              <a:rPr lang="en-AU" altLang="en-US" sz="1200"/>
              <a:t> fell down, after they had been encircled for seven days. 31 </a:t>
            </a:r>
            <a:r>
              <a:rPr lang="en-AU" altLang="en-US" sz="1200">
                <a:solidFill>
                  <a:schemeClr val="accent2"/>
                </a:solidFill>
              </a:rPr>
              <a:t>By faith</a:t>
            </a:r>
            <a:r>
              <a:rPr lang="en-AU" altLang="en-US" sz="1200"/>
              <a:t> </a:t>
            </a:r>
            <a:r>
              <a:rPr lang="en-AU" altLang="en-US" sz="1200" b="1"/>
              <a:t>Rahab</a:t>
            </a:r>
            <a:r>
              <a:rPr lang="en-AU" altLang="en-US" sz="1200"/>
              <a:t> the harlot did not perish along with those who were disobedient, after she had welcomed the spies in peace. </a:t>
            </a:r>
          </a:p>
          <a:p>
            <a:pPr algn="just" eaLnBrk="1" hangingPunct="1"/>
            <a:endParaRPr lang="en-AU" altLang="en-US" sz="1200"/>
          </a:p>
          <a:p>
            <a:pPr algn="just" eaLnBrk="1" hangingPunct="1"/>
            <a:r>
              <a:rPr lang="en-AU" altLang="en-US" sz="1200"/>
              <a:t>32 And what more shall I say? For time will fail me if I tell of </a:t>
            </a:r>
            <a:r>
              <a:rPr lang="en-AU" altLang="en-US" sz="1200" b="1"/>
              <a:t>Gideon, Barak, Samson, Jephthah, of David and Samuel and the prophets</a:t>
            </a:r>
            <a:r>
              <a:rPr lang="en-AU" altLang="en-US" sz="1200"/>
              <a:t>, 33 who </a:t>
            </a:r>
            <a:r>
              <a:rPr lang="en-AU" altLang="en-US" sz="1200">
                <a:solidFill>
                  <a:schemeClr val="accent2"/>
                </a:solidFill>
              </a:rPr>
              <a:t>by faith</a:t>
            </a:r>
            <a:r>
              <a:rPr lang="en-AU" altLang="en-US" sz="1200"/>
              <a:t> conquered kingdoms, performed acts of righteousness, obtained promises, shut the mouths of lions, 34 quenched the power of fire, escaped the edge of the sword, from weakness were made strong, became mighty in war, put foreign armies to flight. 35 Women received back their dead by resurrection; and others were tortured, not accepting their release, in order that they might obtain a better resurrection; 36 </a:t>
            </a:r>
            <a:r>
              <a:rPr lang="en-AU" altLang="en-US" sz="1200" b="1"/>
              <a:t>and others</a:t>
            </a:r>
            <a:r>
              <a:rPr lang="en-AU" altLang="en-US" sz="1200"/>
              <a:t> experienced mockings and scourgings, yes, also chains and imprisonment. 37 They were stoned, they were sawn in two, they were tempted, they were put to death with the sword; they went about in sheepskins, in goatskins, being destitute, afflicted, ill-treated 38(men of whom the world was not worthy), wandering in deserts and mountains and caves and holes in the ground. 39 </a:t>
            </a:r>
            <a:r>
              <a:rPr lang="en-AU" altLang="en-US" sz="1200">
                <a:solidFill>
                  <a:srgbClr val="CC0000"/>
                </a:solidFill>
              </a:rPr>
              <a:t>And all these, </a:t>
            </a:r>
            <a:r>
              <a:rPr lang="en-AU" altLang="en-US" sz="1200" i="1" u="sng">
                <a:solidFill>
                  <a:srgbClr val="CC0000"/>
                </a:solidFill>
              </a:rPr>
              <a:t>having gained approval through their faith</a:t>
            </a:r>
            <a:r>
              <a:rPr lang="en-AU" altLang="en-US" sz="1200">
                <a:solidFill>
                  <a:srgbClr val="CC0000"/>
                </a:solidFill>
              </a:rPr>
              <a:t>, did not receive what was promised, 40 because God had provided something better for us, so that apart from us they should not be made perfect. </a:t>
            </a:r>
          </a:p>
        </p:txBody>
      </p:sp>
      <p:sp>
        <p:nvSpPr>
          <p:cNvPr id="6151" name="WordArt 14">
            <a:extLst>
              <a:ext uri="{FF2B5EF4-FFF2-40B4-BE49-F238E27FC236}">
                <a16:creationId xmlns:a16="http://schemas.microsoft.com/office/drawing/2014/main" id="{F4EDA5ED-84C5-B942-AD2D-DC9CE9E4F013}"/>
              </a:ext>
            </a:extLst>
          </p:cNvPr>
          <p:cNvSpPr>
            <a:spLocks noChangeArrowheads="1" noChangeShapeType="1" noTextEdit="1"/>
          </p:cNvSpPr>
          <p:nvPr/>
        </p:nvSpPr>
        <p:spPr bwMode="auto">
          <a:xfrm>
            <a:off x="1268414" y="1631951"/>
            <a:ext cx="2886075" cy="360363"/>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Hebrews 11:17-40</a:t>
            </a:r>
          </a:p>
        </p:txBody>
      </p:sp>
      <p:sp>
        <p:nvSpPr>
          <p:cNvPr id="13" name="WordArt 17">
            <a:extLst>
              <a:ext uri="{FF2B5EF4-FFF2-40B4-BE49-F238E27FC236}">
                <a16:creationId xmlns:a16="http://schemas.microsoft.com/office/drawing/2014/main" id="{DB7E681E-D67D-6A45-8CCF-B97C1687CBF0}"/>
              </a:ext>
            </a:extLst>
          </p:cNvPr>
          <p:cNvSpPr>
            <a:spLocks noChangeArrowheads="1" noChangeShapeType="1" noTextEdit="1"/>
          </p:cNvSpPr>
          <p:nvPr/>
        </p:nvSpPr>
        <p:spPr bwMode="auto">
          <a:xfrm rot="16200000">
            <a:off x="-1136650" y="6416675"/>
            <a:ext cx="34861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panose="020B0806030902050204" pitchFamily="34" charset="0"/>
              </a:rPr>
              <a:t>Mattingly's    Moment</a:t>
            </a:r>
          </a:p>
        </p:txBody>
      </p:sp>
    </p:spTree>
    <p:extLst>
      <p:ext uri="{BB962C8B-B14F-4D97-AF65-F5344CB8AC3E}">
        <p14:creationId xmlns:p14="http://schemas.microsoft.com/office/powerpoint/2010/main" val="10687836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1664</TotalTime>
  <Words>42639</Words>
  <Application>Microsoft Macintosh PowerPoint</Application>
  <PresentationFormat>Widescreen</PresentationFormat>
  <Paragraphs>2433</Paragraphs>
  <Slides>147</Slides>
  <Notes>12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147</vt:i4>
      </vt:variant>
    </vt:vector>
  </HeadingPairs>
  <TitlesOfParts>
    <vt:vector size="159" baseType="lpstr">
      <vt:lpstr>Apple Chancery</vt:lpstr>
      <vt:lpstr>Arial</vt:lpstr>
      <vt:lpstr>Arial</vt:lpstr>
      <vt:lpstr>Arial Black</vt:lpstr>
      <vt:lpstr>Calibri</vt:lpstr>
      <vt:lpstr>Calibri Light</vt:lpstr>
      <vt:lpstr>Chalkboard</vt:lpstr>
      <vt:lpstr>Impact</vt:lpstr>
      <vt:lpstr>Lucida Calligraphy</vt:lpstr>
      <vt:lpstr>Lucida Handwriting</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Lee Ancell</dc:creator>
  <cp:lastModifiedBy>Microsoft Office User</cp:lastModifiedBy>
  <cp:revision>163</cp:revision>
  <cp:lastPrinted>2019-11-22T23:43:12Z</cp:lastPrinted>
  <dcterms:created xsi:type="dcterms:W3CDTF">2019-11-11T07:06:02Z</dcterms:created>
  <dcterms:modified xsi:type="dcterms:W3CDTF">2019-11-22T23:44:28Z</dcterms:modified>
</cp:coreProperties>
</file>